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6.xml" ContentType="application/vnd.openxmlformats-officedocument.theme+xml"/>
  <Override PartName="/ppt/slideLayouts/slideLayout207.xml" ContentType="application/vnd.openxmlformats-officedocument.presentationml.slideLayout+xml"/>
  <Override PartName="/ppt/theme/theme17.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8.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5"/>
    <p:sldMasterId id="2147483708" r:id="rId6"/>
    <p:sldMasterId id="2147483730" r:id="rId7"/>
    <p:sldMasterId id="2147483739" r:id="rId8"/>
    <p:sldMasterId id="2147483755" r:id="rId9"/>
    <p:sldMasterId id="2147483775" r:id="rId10"/>
    <p:sldMasterId id="2147483795" r:id="rId11"/>
    <p:sldMasterId id="2147483803" r:id="rId12"/>
    <p:sldMasterId id="2147483822" r:id="rId13"/>
    <p:sldMasterId id="2147483854" r:id="rId14"/>
    <p:sldMasterId id="2147483860" r:id="rId15"/>
    <p:sldMasterId id="2147483869" r:id="rId16"/>
    <p:sldMasterId id="2147483874" r:id="rId17"/>
    <p:sldMasterId id="2147483892" r:id="rId18"/>
    <p:sldMasterId id="2147483912" r:id="rId19"/>
    <p:sldMasterId id="2147483930" r:id="rId20"/>
    <p:sldMasterId id="2147483949" r:id="rId21"/>
    <p:sldMasterId id="2147483951" r:id="rId22"/>
    <p:sldMasterId id="2147483958" r:id="rId23"/>
  </p:sldMasterIdLst>
  <p:notesMasterIdLst>
    <p:notesMasterId r:id="rId43"/>
  </p:notesMasterIdLst>
  <p:handoutMasterIdLst>
    <p:handoutMasterId r:id="rId44"/>
  </p:handoutMasterIdLst>
  <p:sldIdLst>
    <p:sldId id="931" r:id="rId24"/>
    <p:sldId id="976" r:id="rId25"/>
    <p:sldId id="990" r:id="rId26"/>
    <p:sldId id="977" r:id="rId27"/>
    <p:sldId id="959" r:id="rId28"/>
    <p:sldId id="960" r:id="rId29"/>
    <p:sldId id="961" r:id="rId30"/>
    <p:sldId id="988" r:id="rId31"/>
    <p:sldId id="962" r:id="rId32"/>
    <p:sldId id="980" r:id="rId33"/>
    <p:sldId id="986" r:id="rId34"/>
    <p:sldId id="987" r:id="rId35"/>
    <p:sldId id="981" r:id="rId36"/>
    <p:sldId id="969" r:id="rId37"/>
    <p:sldId id="974" r:id="rId38"/>
    <p:sldId id="989" r:id="rId39"/>
    <p:sldId id="972" r:id="rId40"/>
    <p:sldId id="982" r:id="rId41"/>
    <p:sldId id="979" r:id="rId42"/>
  </p:sldIdLst>
  <p:sldSz cx="9144000" cy="6858000" type="screen4x3"/>
  <p:notesSz cx="2987675" cy="4816475"/>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p15:clr>
            <a:srgbClr val="A4A3A4"/>
          </p15:clr>
        </p15:guide>
        <p15:guide id="2" orient="horz" pos="1141">
          <p15:clr>
            <a:srgbClr val="A4A3A4"/>
          </p15:clr>
        </p15:guide>
        <p15:guide id="3" orient="horz" pos="2296" userDrawn="1">
          <p15:clr>
            <a:srgbClr val="A4A3A4"/>
          </p15:clr>
        </p15:guide>
        <p15:guide id="4" pos="2892">
          <p15:clr>
            <a:srgbClr val="A4A3A4"/>
          </p15:clr>
        </p15:guide>
        <p15:guide id="5" pos="2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cent van Dijk" initials="VvD [3]" lastIdx="1" clrIdx="0"/>
  <p:cmAuthor id="1" name="Vincent van Dijk" initials="VvD [4]" lastIdx="1" clrIdx="1"/>
  <p:cmAuthor id="2" name="Vincent van Dijk" initials="VvD [5]" lastIdx="1" clrIdx="2"/>
  <p:cmAuthor id="3" name="Vincent van Dijk" initials="VvD [6]" lastIdx="1" clrIdx="3"/>
  <p:cmAuthor id="4" name="Vincent van Dijk" initials="VvD [9]" lastIdx="1" clrIdx="4"/>
  <p:cmAuthor id="5" name="Vincent van Dijk" initials="VvD [13]" lastIdx="1" clrIdx="5"/>
  <p:cmAuthor id="6" name="Vincent van Dijk" initials="VvD [7]" lastIdx="1" clrIdx="6"/>
  <p:cmAuthor id="7" name="Vincent van Dijk" initials="VvD [8]" lastIdx="1" clrIdx="7"/>
  <p:cmAuthor id="8" name="Vincent van Dijk" initials="VvD [10]" lastIdx="1" clrIdx="8"/>
  <p:cmAuthor id="9" name="Vincent van Dijk" initials="VvD [11]" lastIdx="1" clrIdx="9"/>
  <p:cmAuthor id="10" name="Vincent van Dijk" initials="VvD [12]" lastIdx="1" clrIdx="10"/>
  <p:cmAuthor id="11" name="Vincent van Dijk" initials="VvD [14]" lastIdx="1" clrIdx="11"/>
  <p:cmAuthor id="12" name="Weerd, Lourens van der" initials="WLvd" lastIdx="12" clrIdx="12"/>
  <p:cmAuthor id="13" name="Meijer, Pieter (WVL)" initials="PGM" lastIdx="3" clrIdx="13"/>
  <p:cmAuthor id="14" name="Weerd, Lourens van der" initials="LvdW" lastIdx="12" clrIdx="14"/>
  <p:cmAuthor id="15" name="kristel lammers" initials="kl" lastIdx="4" clrIdx="15">
    <p:extLst>
      <p:ext uri="{19B8F6BF-5375-455C-9EA6-DF929625EA0E}">
        <p15:presenceInfo xmlns:p15="http://schemas.microsoft.com/office/powerpoint/2012/main" userId="6e988ccd2e0408ca" providerId="Windows Live"/>
      </p:ext>
    </p:extLst>
  </p:cmAuthor>
  <p:cmAuthor id="16" name="Kure, Inge" initials="KI" lastIdx="1" clrIdx="16">
    <p:extLst>
      <p:ext uri="{19B8F6BF-5375-455C-9EA6-DF929625EA0E}">
        <p15:presenceInfo xmlns:p15="http://schemas.microsoft.com/office/powerpoint/2012/main" userId="Kure, Inge" providerId="None"/>
      </p:ext>
    </p:extLst>
  </p:cmAuthor>
  <p:cmAuthor id="17" name="Graaff, Dorien de" initials="GDd" lastIdx="3" clrIdx="17">
    <p:extLst>
      <p:ext uri="{19B8F6BF-5375-455C-9EA6-DF929625EA0E}">
        <p15:presenceInfo xmlns:p15="http://schemas.microsoft.com/office/powerpoint/2012/main" userId="Graaff, Dorien de" providerId="None"/>
      </p:ext>
    </p:extLst>
  </p:cmAuthor>
  <p:cmAuthor id="18" name="Koesoemo Joedo, Margit" initials="KJM" lastIdx="18" clrIdx="18">
    <p:extLst>
      <p:ext uri="{19B8F6BF-5375-455C-9EA6-DF929625EA0E}">
        <p15:presenceInfo xmlns:p15="http://schemas.microsoft.com/office/powerpoint/2012/main" userId="S-1-5-21-2124967372-903829438-1011632211-179448" providerId="AD"/>
      </p:ext>
    </p:extLst>
  </p:cmAuthor>
  <p:cmAuthor id="19" name="Allouchi, Mohamed el" initials="AMe" lastIdx="6" clrIdx="19">
    <p:extLst>
      <p:ext uri="{19B8F6BF-5375-455C-9EA6-DF929625EA0E}">
        <p15:presenceInfo xmlns:p15="http://schemas.microsoft.com/office/powerpoint/2012/main" userId="Allouchi, Mohamed 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39870C"/>
    <a:srgbClr val="FFFF66"/>
    <a:srgbClr val="CED9CC"/>
    <a:srgbClr val="E8EDE7"/>
    <a:srgbClr val="FF33CC"/>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5" autoAdjust="0"/>
    <p:restoredTop sz="58398" autoAdjust="0"/>
  </p:normalViewPr>
  <p:slideViewPr>
    <p:cSldViewPr snapToGrid="0" snapToObjects="1" showGuides="1">
      <p:cViewPr varScale="1">
        <p:scale>
          <a:sx n="66" d="100"/>
          <a:sy n="66" d="100"/>
        </p:scale>
        <p:origin x="1968" y="78"/>
      </p:cViewPr>
      <p:guideLst>
        <p:guide orient="horz" pos="3863"/>
        <p:guide orient="horz" pos="1141"/>
        <p:guide orient="horz" pos="2296"/>
        <p:guide pos="2892"/>
        <p:guide pos="27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Master" Target="slideMasters/slideMaster17.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8.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1294659" cy="240824"/>
          </a:xfrm>
          <a:prstGeom prst="rect">
            <a:avLst/>
          </a:prstGeom>
        </p:spPr>
        <p:txBody>
          <a:bodyPr vert="horz" lIns="42602" tIns="21301" rIns="42602" bIns="21301" rtlCol="0"/>
          <a:lstStyle>
            <a:lvl1pPr algn="l">
              <a:defRPr sz="600"/>
            </a:lvl1pPr>
          </a:lstStyle>
          <a:p>
            <a:endParaRPr lang="nl-NL"/>
          </a:p>
        </p:txBody>
      </p:sp>
      <p:sp>
        <p:nvSpPr>
          <p:cNvPr id="3" name="Tijdelijke aanduiding voor datum 2"/>
          <p:cNvSpPr>
            <a:spLocks noGrp="1"/>
          </p:cNvSpPr>
          <p:nvPr>
            <p:ph type="dt" sz="quarter" idx="1"/>
          </p:nvPr>
        </p:nvSpPr>
        <p:spPr>
          <a:xfrm>
            <a:off x="1692325" y="0"/>
            <a:ext cx="1294659" cy="240824"/>
          </a:xfrm>
          <a:prstGeom prst="rect">
            <a:avLst/>
          </a:prstGeom>
        </p:spPr>
        <p:txBody>
          <a:bodyPr vert="horz" lIns="42602" tIns="21301" rIns="42602" bIns="21301" rtlCol="0"/>
          <a:lstStyle>
            <a:lvl1pPr algn="r">
              <a:defRPr sz="600"/>
            </a:lvl1pPr>
          </a:lstStyle>
          <a:p>
            <a:fld id="{FDC8DB60-9960-7E4E-BA4A-B29DFB46F3EE}" type="datetime1">
              <a:rPr lang="nl-NL" smtClean="0"/>
              <a:t>6-7-2020</a:t>
            </a:fld>
            <a:endParaRPr lang="nl-NL"/>
          </a:p>
        </p:txBody>
      </p:sp>
      <p:sp>
        <p:nvSpPr>
          <p:cNvPr id="4" name="Tijdelijke aanduiding voor voettekst 3"/>
          <p:cNvSpPr>
            <a:spLocks noGrp="1"/>
          </p:cNvSpPr>
          <p:nvPr>
            <p:ph type="ftr" sz="quarter" idx="2"/>
          </p:nvPr>
        </p:nvSpPr>
        <p:spPr>
          <a:xfrm>
            <a:off x="0" y="4574815"/>
            <a:ext cx="1294659" cy="240824"/>
          </a:xfrm>
          <a:prstGeom prst="rect">
            <a:avLst/>
          </a:prstGeom>
        </p:spPr>
        <p:txBody>
          <a:bodyPr vert="horz" lIns="42602" tIns="21301" rIns="42602" bIns="21301" rtlCol="0" anchor="b"/>
          <a:lstStyle>
            <a:lvl1pPr algn="l">
              <a:defRPr sz="600"/>
            </a:lvl1pPr>
          </a:lstStyle>
          <a:p>
            <a:endParaRPr lang="nl-NL"/>
          </a:p>
        </p:txBody>
      </p:sp>
      <p:sp>
        <p:nvSpPr>
          <p:cNvPr id="5" name="Tijdelijke aanduiding voor dianummer 4"/>
          <p:cNvSpPr>
            <a:spLocks noGrp="1"/>
          </p:cNvSpPr>
          <p:nvPr>
            <p:ph type="sldNum" sz="quarter" idx="3"/>
          </p:nvPr>
        </p:nvSpPr>
        <p:spPr>
          <a:xfrm>
            <a:off x="1692325" y="4574815"/>
            <a:ext cx="1294659" cy="240824"/>
          </a:xfrm>
          <a:prstGeom prst="rect">
            <a:avLst/>
          </a:prstGeom>
        </p:spPr>
        <p:txBody>
          <a:bodyPr vert="horz" lIns="42602" tIns="21301" rIns="42602" bIns="21301" rtlCol="0" anchor="b"/>
          <a:lstStyle>
            <a:lvl1pPr algn="r">
              <a:defRPr sz="6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1294659" cy="240824"/>
          </a:xfrm>
          <a:prstGeom prst="rect">
            <a:avLst/>
          </a:prstGeom>
        </p:spPr>
        <p:txBody>
          <a:bodyPr vert="horz" lIns="42602" tIns="21301" rIns="42602" bIns="21301" rtlCol="0"/>
          <a:lstStyle>
            <a:lvl1pPr algn="l">
              <a:defRPr sz="600"/>
            </a:lvl1pPr>
          </a:lstStyle>
          <a:p>
            <a:endParaRPr lang="nl-NL"/>
          </a:p>
        </p:txBody>
      </p:sp>
      <p:sp>
        <p:nvSpPr>
          <p:cNvPr id="3" name="Tijdelijke aanduiding voor datum 2"/>
          <p:cNvSpPr>
            <a:spLocks noGrp="1"/>
          </p:cNvSpPr>
          <p:nvPr>
            <p:ph type="dt" idx="1"/>
          </p:nvPr>
        </p:nvSpPr>
        <p:spPr>
          <a:xfrm>
            <a:off x="1692325" y="0"/>
            <a:ext cx="1294659" cy="240824"/>
          </a:xfrm>
          <a:prstGeom prst="rect">
            <a:avLst/>
          </a:prstGeom>
        </p:spPr>
        <p:txBody>
          <a:bodyPr vert="horz" lIns="42602" tIns="21301" rIns="42602" bIns="21301" rtlCol="0"/>
          <a:lstStyle>
            <a:lvl1pPr algn="r">
              <a:defRPr sz="600"/>
            </a:lvl1pPr>
          </a:lstStyle>
          <a:p>
            <a:fld id="{D7443F22-96A7-2946-9F02-228CB8E4306F}" type="datetime1">
              <a:rPr lang="nl-NL" smtClean="0"/>
              <a:t>6-7-2020</a:t>
            </a:fld>
            <a:endParaRPr lang="nl-NL"/>
          </a:p>
        </p:txBody>
      </p:sp>
      <p:sp>
        <p:nvSpPr>
          <p:cNvPr id="4" name="Tijdelijke aanduiding voor dia-afbeelding 3"/>
          <p:cNvSpPr>
            <a:spLocks noGrp="1" noRot="1" noChangeAspect="1"/>
          </p:cNvSpPr>
          <p:nvPr>
            <p:ph type="sldImg" idx="2"/>
          </p:nvPr>
        </p:nvSpPr>
        <p:spPr>
          <a:xfrm>
            <a:off x="292100" y="361950"/>
            <a:ext cx="2405063" cy="1804988"/>
          </a:xfrm>
          <a:prstGeom prst="rect">
            <a:avLst/>
          </a:prstGeom>
          <a:noFill/>
          <a:ln w="12700">
            <a:solidFill>
              <a:prstClr val="black"/>
            </a:solidFill>
          </a:ln>
        </p:spPr>
        <p:txBody>
          <a:bodyPr vert="horz" lIns="42602" tIns="21301" rIns="42602" bIns="21301" rtlCol="0" anchor="ctr"/>
          <a:lstStyle/>
          <a:p>
            <a:endParaRPr lang="nl-NL"/>
          </a:p>
        </p:txBody>
      </p:sp>
      <p:sp>
        <p:nvSpPr>
          <p:cNvPr id="5" name="Tijdelijke aanduiding voor notities 4"/>
          <p:cNvSpPr>
            <a:spLocks noGrp="1"/>
          </p:cNvSpPr>
          <p:nvPr>
            <p:ph type="body" sz="quarter" idx="3"/>
          </p:nvPr>
        </p:nvSpPr>
        <p:spPr>
          <a:xfrm>
            <a:off x="298768" y="2287826"/>
            <a:ext cx="2390140" cy="2167414"/>
          </a:xfrm>
          <a:prstGeom prst="rect">
            <a:avLst/>
          </a:prstGeom>
        </p:spPr>
        <p:txBody>
          <a:bodyPr vert="horz" lIns="42602" tIns="21301" rIns="42602" bIns="21301"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4574815"/>
            <a:ext cx="1294659" cy="240824"/>
          </a:xfrm>
          <a:prstGeom prst="rect">
            <a:avLst/>
          </a:prstGeom>
        </p:spPr>
        <p:txBody>
          <a:bodyPr vert="horz" lIns="42602" tIns="21301" rIns="42602" bIns="21301"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1692325" y="4574815"/>
            <a:ext cx="1294659" cy="240824"/>
          </a:xfrm>
          <a:prstGeom prst="rect">
            <a:avLst/>
          </a:prstGeom>
        </p:spPr>
        <p:txBody>
          <a:bodyPr vert="horz" lIns="42602" tIns="21301" rIns="42602" bIns="21301" rtlCol="0" anchor="b"/>
          <a:lstStyle>
            <a:lvl1pPr algn="r">
              <a:defRPr sz="6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andeslagmetdeomgevingswet.nl/participatieomgevingsw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a:t>
            </a:fld>
            <a:endParaRPr lang="nl-NL"/>
          </a:p>
        </p:txBody>
      </p:sp>
    </p:spTree>
    <p:extLst>
      <p:ext uri="{BB962C8B-B14F-4D97-AF65-F5344CB8AC3E}">
        <p14:creationId xmlns:p14="http://schemas.microsoft.com/office/powerpoint/2010/main" val="134159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Verdana" panose="020B0604030504040204" pitchFamily="34" charset="0"/>
                <a:ea typeface="Verdana" panose="020B0604030504040204" pitchFamily="34" charset="0"/>
              </a:rPr>
              <a:t>De</a:t>
            </a:r>
            <a:r>
              <a:rPr lang="nl-NL" baseline="0" dirty="0" smtClean="0">
                <a:latin typeface="Verdana" panose="020B0604030504040204" pitchFamily="34" charset="0"/>
                <a:ea typeface="Verdana" panose="020B0604030504040204" pitchFamily="34" charset="0"/>
              </a:rPr>
              <a:t> </a:t>
            </a:r>
            <a:r>
              <a:rPr lang="nl-NL" dirty="0" smtClean="0">
                <a:latin typeface="Verdana" panose="020B0604030504040204" pitchFamily="34" charset="0"/>
                <a:ea typeface="Verdana" panose="020B0604030504040204" pitchFamily="34" charset="0"/>
              </a:rPr>
              <a:t>motiveringsplicht</a:t>
            </a:r>
            <a:r>
              <a:rPr lang="nl-NL" baseline="0" dirty="0" smtClean="0">
                <a:latin typeface="Verdana" panose="020B0604030504040204" pitchFamily="34" charset="0"/>
                <a:ea typeface="Verdana" panose="020B0604030504040204" pitchFamily="34" charset="0"/>
              </a:rPr>
              <a:t> houdt in dat </a:t>
            </a:r>
            <a:r>
              <a:rPr lang="nl-NL" dirty="0" smtClean="0">
                <a:latin typeface="Verdana" panose="020B0604030504040204" pitchFamily="34" charset="0"/>
                <a:ea typeface="Verdana" panose="020B0604030504040204" pitchFamily="34" charset="0"/>
              </a:rPr>
              <a:t>het bevoegd gezag bij het besluit aangeeft hoe het de omgeving bij de voorbereiding heeft betrokken. En wat het met de resultaten heeft gedaan. </a:t>
            </a:r>
          </a:p>
          <a:p>
            <a:endParaRPr lang="nl-NL" dirty="0" smtClean="0">
              <a:latin typeface="Verdana" panose="020B0604030504040204" pitchFamily="34" charset="0"/>
              <a:ea typeface="Verdana" panose="020B0604030504040204" pitchFamily="34" charset="0"/>
            </a:endParaRPr>
          </a:p>
          <a:p>
            <a:r>
              <a:rPr lang="nl-NL" dirty="0" smtClean="0">
                <a:latin typeface="Verdana" panose="020B0604030504040204" pitchFamily="34" charset="0"/>
                <a:ea typeface="Verdana" panose="020B0604030504040204" pitchFamily="34" charset="0"/>
              </a:rPr>
              <a:t>Tijdens de behandeling</a:t>
            </a:r>
            <a:r>
              <a:rPr lang="nl-NL" baseline="0" dirty="0" smtClean="0">
                <a:latin typeface="Verdana" panose="020B0604030504040204" pitchFamily="34" charset="0"/>
                <a:ea typeface="Verdana" panose="020B0604030504040204" pitchFamily="34" charset="0"/>
              </a:rPr>
              <a:t> van het Invoeringsbesluit is de motie-</a:t>
            </a:r>
            <a:r>
              <a:rPr lang="nl-NL" baseline="0" dirty="0" err="1" smtClean="0">
                <a:latin typeface="Verdana" panose="020B0604030504040204" pitchFamily="34" charset="0"/>
                <a:ea typeface="Verdana" panose="020B0604030504040204" pitchFamily="34" charset="0"/>
              </a:rPr>
              <a:t>Nooren</a:t>
            </a:r>
            <a:r>
              <a:rPr lang="nl-NL" baseline="0" dirty="0" smtClean="0">
                <a:latin typeface="Verdana" panose="020B0604030504040204" pitchFamily="34" charset="0"/>
                <a:ea typeface="Verdana" panose="020B0604030504040204" pitchFamily="34" charset="0"/>
              </a:rPr>
              <a:t> aangenomen. Deze motie voegt iets toe aan de motiveringsplicht. Gemeenten, provincies en waterschappen moeten uitleggen hoe ze hun eigen participatiebeleid hebben toegepast. Door de motie bestaat nu ook voor een provinciale omgevingsverordening en een </a:t>
            </a:r>
            <a:r>
              <a:rPr lang="nl-NL" baseline="0" dirty="0" err="1" smtClean="0">
                <a:latin typeface="Verdana" panose="020B0604030504040204" pitchFamily="34" charset="0"/>
                <a:ea typeface="Verdana" panose="020B0604030504040204" pitchFamily="34" charset="0"/>
              </a:rPr>
              <a:t>waterschapsverordening</a:t>
            </a:r>
            <a:r>
              <a:rPr lang="nl-NL" baseline="0" dirty="0" smtClean="0">
                <a:latin typeface="Verdana" panose="020B0604030504040204" pitchFamily="34" charset="0"/>
                <a:ea typeface="Verdana" panose="020B0604030504040204" pitchFamily="34" charset="0"/>
              </a:rPr>
              <a:t> een motiveringsplicht. De uitbreiding zorgt ervoor dat overheden moeten nadenken over de kaders van participatie en in beleid moeten vastleggen hoe ze participatie willen vormgeven. </a:t>
            </a:r>
          </a:p>
          <a:p>
            <a:r>
              <a:rPr lang="nl-NL" baseline="0" dirty="0" smtClean="0">
                <a:latin typeface="Verdana" panose="020B0604030504040204" pitchFamily="34" charset="0"/>
                <a:ea typeface="Verdana" panose="020B0604030504040204" pitchFamily="34" charset="0"/>
              </a:rPr>
              <a:t>De inspraakverordening wordt verruimd naar een participatieverordening, waarin ook een deel over de fysieke leefomgeving wordt opgenomen.</a:t>
            </a:r>
          </a:p>
          <a:p>
            <a:endParaRPr lang="nl-NL" b="1" i="1" baseline="0" dirty="0" smtClean="0">
              <a:latin typeface="Verdana" panose="020B0604030504040204" pitchFamily="34" charset="0"/>
              <a:ea typeface="Verdana" panose="020B0604030504040204" pitchFamily="34" charset="0"/>
            </a:endParaRPr>
          </a:p>
          <a:p>
            <a:r>
              <a:rPr lang="nl-NL" sz="1200" b="1" i="1" baseline="0" dirty="0" smtClean="0">
                <a:latin typeface="Verdana" panose="020B0604030504040204" pitchFamily="34" charset="0"/>
                <a:ea typeface="Verdana" panose="020B0604030504040204" pitchFamily="34" charset="0"/>
              </a:rPr>
              <a:t>NB: </a:t>
            </a:r>
            <a:r>
              <a:rPr lang="nl-NL" sz="1200" b="1" dirty="0">
                <a:latin typeface="Verdana" panose="020B0604030504040204" pitchFamily="34" charset="0"/>
                <a:ea typeface="Verdana" panose="020B0604030504040204" pitchFamily="34" charset="0"/>
              </a:rPr>
              <a:t>De precieze formulering kan nog wijzigen naar aanleiding van het advies van de Raad van State (juni 2020) over het ontwerp van het Invoeringsbesluit</a:t>
            </a:r>
            <a:r>
              <a:rPr lang="nl-NL" sz="1200" dirty="0">
                <a:latin typeface="Verdana" panose="020B0604030504040204" pitchFamily="34" charset="0"/>
                <a:ea typeface="Verdana" panose="020B0604030504040204" pitchFamily="34" charset="0"/>
              </a:rPr>
              <a:t>.</a:t>
            </a:r>
            <a:endParaRPr lang="nl-NL" sz="1200"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203175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baseline="0" dirty="0" smtClean="0">
                <a:solidFill>
                  <a:srgbClr val="002060"/>
                </a:solidFill>
                <a:latin typeface="Verdana" panose="020B0604030504040204" pitchFamily="34" charset="0"/>
                <a:ea typeface="Verdana" panose="020B0604030504040204" pitchFamily="34" charset="0"/>
              </a:rPr>
              <a:t>B</a:t>
            </a:r>
            <a:r>
              <a:rPr lang="nl-NL" b="0" dirty="0" smtClean="0">
                <a:solidFill>
                  <a:srgbClr val="002060"/>
                </a:solidFill>
                <a:latin typeface="Verdana" panose="020B0604030504040204" pitchFamily="34" charset="0"/>
                <a:ea typeface="Verdana" panose="020B0604030504040204" pitchFamily="34" charset="0"/>
              </a:rPr>
              <a:t>ij</a:t>
            </a:r>
            <a:r>
              <a:rPr lang="nl-NL" b="0" baseline="0" dirty="0" smtClean="0">
                <a:solidFill>
                  <a:srgbClr val="002060"/>
                </a:solidFill>
                <a:latin typeface="Verdana" panose="020B0604030504040204" pitchFamily="34" charset="0"/>
                <a:ea typeface="Verdana" panose="020B0604030504040204" pitchFamily="34" charset="0"/>
              </a:rPr>
              <a:t> de omgevingsvergunning heb je te maken met een aanvraagvereiste: de initiatiefnemer krijgt als hij/zij een vergunning aanvraagt een vraag over participatie. De initiatiefnemer geeft aan </a:t>
            </a:r>
            <a:r>
              <a:rPr lang="nl-NL" b="1" baseline="0" dirty="0" smtClean="0">
                <a:solidFill>
                  <a:srgbClr val="002060"/>
                </a:solidFill>
                <a:latin typeface="Verdana" panose="020B0604030504040204" pitchFamily="34" charset="0"/>
                <a:ea typeface="Verdana" panose="020B0604030504040204" pitchFamily="34" charset="0"/>
              </a:rPr>
              <a:t>of</a:t>
            </a:r>
            <a:r>
              <a:rPr lang="nl-NL" b="0" baseline="0" dirty="0" smtClean="0">
                <a:solidFill>
                  <a:srgbClr val="002060"/>
                </a:solidFill>
                <a:latin typeface="Verdana" panose="020B0604030504040204" pitchFamily="34" charset="0"/>
                <a:ea typeface="Verdana" panose="020B0604030504040204" pitchFamily="34" charset="0"/>
              </a:rPr>
              <a:t>, </a:t>
            </a:r>
            <a:r>
              <a:rPr lang="nl-NL" b="1" baseline="0" dirty="0" smtClean="0">
                <a:solidFill>
                  <a:srgbClr val="002060"/>
                </a:solidFill>
                <a:latin typeface="Verdana" panose="020B0604030504040204" pitchFamily="34" charset="0"/>
                <a:ea typeface="Verdana" panose="020B0604030504040204" pitchFamily="34" charset="0"/>
              </a:rPr>
              <a:t>en zo ja hoe</a:t>
            </a:r>
            <a:r>
              <a:rPr lang="nl-NL" b="0" baseline="0" dirty="0" smtClean="0">
                <a:solidFill>
                  <a:srgbClr val="002060"/>
                </a:solidFill>
                <a:latin typeface="Verdana" panose="020B0604030504040204" pitchFamily="34" charset="0"/>
                <a:ea typeface="Verdana" panose="020B0604030504040204" pitchFamily="34" charset="0"/>
              </a:rPr>
              <a:t>, burgers, bedrijven, maatschappelijke organisaties en bestuursorganen bij de voorbereiding van de aanvraag zijn betrokken en wat de </a:t>
            </a:r>
            <a:r>
              <a:rPr lang="nl-NL" b="1" baseline="0" dirty="0" smtClean="0">
                <a:solidFill>
                  <a:srgbClr val="002060"/>
                </a:solidFill>
                <a:latin typeface="Verdana" panose="020B0604030504040204" pitchFamily="34" charset="0"/>
                <a:ea typeface="Verdana" panose="020B0604030504040204" pitchFamily="34" charset="0"/>
              </a:rPr>
              <a:t>resultaten</a:t>
            </a:r>
            <a:r>
              <a:rPr lang="nl-NL" b="0" baseline="0" dirty="0" smtClean="0">
                <a:solidFill>
                  <a:srgbClr val="002060"/>
                </a:solidFill>
                <a:latin typeface="Verdana" panose="020B0604030504040204" pitchFamily="34" charset="0"/>
                <a:ea typeface="Verdana" panose="020B0604030504040204" pitchFamily="34" charset="0"/>
              </a:rPr>
              <a:t> daarvan zijn. Participatie is niet verplicht, maar wordt wel gestimuleerd. </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328570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baseline="0" dirty="0" smtClean="0">
                <a:solidFill>
                  <a:srgbClr val="002060"/>
                </a:solidFill>
                <a:latin typeface="Verdana" panose="020B0604030504040204" pitchFamily="34" charset="0"/>
                <a:ea typeface="Verdana" panose="020B0604030504040204" pitchFamily="34" charset="0"/>
              </a:rPr>
              <a:t>Het is aan de initiatiefnemer zelf om te kiezen voor een passende vorm voor participatie. Het bevoegd gezag</a:t>
            </a:r>
            <a:r>
              <a:rPr lang="nl-NL" sz="1200" dirty="0">
                <a:latin typeface="Verdana" panose="020B0604030504040204" pitchFamily="34" charset="0"/>
                <a:ea typeface="Verdana" panose="020B0604030504040204" pitchFamily="34" charset="0"/>
              </a:rPr>
              <a:t> kan spelregels opstellen om houvast te bieden aan initiatiefnemers. Ook kan een bevoegd gezag beschrijven wat volgens hem een goed participatieproces is en kan het initiatiefnemers aansporen om daar rekening mee te houden. </a:t>
            </a:r>
          </a:p>
          <a:p>
            <a:endParaRPr lang="nl-NL" sz="1200" dirty="0">
              <a:latin typeface="Verdana" panose="020B0604030504040204" pitchFamily="34" charset="0"/>
              <a:ea typeface="Verdana" panose="020B0604030504040204" pitchFamily="34" charset="0"/>
            </a:endParaRPr>
          </a:p>
          <a:p>
            <a:r>
              <a:rPr lang="nl-NL" sz="1200" dirty="0">
                <a:latin typeface="Verdana" panose="020B0604030504040204" pitchFamily="34" charset="0"/>
                <a:ea typeface="Verdana" panose="020B0604030504040204" pitchFamily="34" charset="0"/>
              </a:rPr>
              <a:t>Het is echter niet mogelijk om initiatieven af te wijzen op grond van het participatie-criterium. Wel mag een bevoegd gezag om een toelichting of nadere informatie vragen en de inhoudelijke opbrengst van de participatie meewegen.</a:t>
            </a:r>
          </a:p>
          <a:p>
            <a:endParaRPr lang="nl-NL" sz="1200" dirty="0">
              <a:latin typeface="Verdana" panose="020B0604030504040204" pitchFamily="34" charset="0"/>
              <a:ea typeface="Verdana" panose="020B0604030504040204" pitchFamily="34" charset="0"/>
            </a:endParaRPr>
          </a:p>
          <a:p>
            <a:r>
              <a:rPr lang="nl-NL" sz="1200" dirty="0">
                <a:latin typeface="Verdana" panose="020B0604030504040204" pitchFamily="34" charset="0"/>
                <a:ea typeface="Verdana" panose="020B0604030504040204" pitchFamily="34" charset="0"/>
              </a:rPr>
              <a:t>In sommige gevallen is participatie wel verplicht. Dit kunnen alleen gevallen zijn voor aanvragen om een omgevingsvergunning voor een </a:t>
            </a:r>
            <a:r>
              <a:rPr lang="nl-NL" sz="1200" dirty="0" err="1">
                <a:latin typeface="Verdana" panose="020B0604030504040204" pitchFamily="34" charset="0"/>
                <a:ea typeface="Verdana" panose="020B0604030504040204" pitchFamily="34" charset="0"/>
              </a:rPr>
              <a:t>buitenplanse</a:t>
            </a:r>
            <a:r>
              <a:rPr lang="nl-NL" sz="1200" dirty="0">
                <a:latin typeface="Verdana" panose="020B0604030504040204" pitchFamily="34" charset="0"/>
                <a:ea typeface="Verdana" panose="020B0604030504040204" pitchFamily="34" charset="0"/>
              </a:rPr>
              <a:t> omgevingsplanactiviteit waarvoor het college van burgemeester en wethouders het bevoegd gezag is.</a:t>
            </a:r>
          </a:p>
          <a:p>
            <a:endParaRPr lang="nl-NL" sz="1200" b="0" dirty="0" smtClean="0">
              <a:solidFill>
                <a:srgbClr val="002060"/>
              </a:solidFill>
              <a:latin typeface="Verdana" panose="020B0604030504040204" pitchFamily="34" charset="0"/>
              <a:ea typeface="Verdana" panose="020B0604030504040204" pitchFamily="34" charset="0"/>
            </a:endParaRPr>
          </a:p>
          <a:p>
            <a:r>
              <a:rPr lang="nl-NL" sz="1200" b="0" dirty="0" smtClean="0">
                <a:solidFill>
                  <a:srgbClr val="002060"/>
                </a:solidFill>
                <a:latin typeface="Verdana" panose="020B0604030504040204" pitchFamily="34" charset="0"/>
                <a:ea typeface="Verdana" panose="020B0604030504040204" pitchFamily="34" charset="0"/>
              </a:rPr>
              <a:t>Meer informatie: https://vng.nl/nieuws/de-raad-en-de-omgevingswet-podcast-adviesrecht</a:t>
            </a:r>
          </a:p>
          <a:p>
            <a:endParaRPr lang="nl-NL" b="0" dirty="0" smtClean="0">
              <a:solidFill>
                <a:srgbClr val="002060"/>
              </a:solidFill>
              <a:latin typeface="Verdana" panose="020B0604030504040204" pitchFamily="34" charset="0"/>
              <a:ea typeface="Verdana" panose="020B0604030504040204" pitchFamily="34" charset="0"/>
            </a:endParaRPr>
          </a:p>
          <a:p>
            <a:endParaRPr lang="nl-NL" dirty="0" smtClean="0">
              <a:latin typeface="Verdana" panose="020B0604030504040204" pitchFamily="34" charset="0"/>
              <a:ea typeface="Verdana" panose="020B0604030504040204" pitchFamily="34" charset="0"/>
            </a:endParaRPr>
          </a:p>
          <a:p>
            <a:endParaRPr lang="nl-NL"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12</a:t>
            </a:fld>
            <a:endParaRPr lang="nl-NL"/>
          </a:p>
        </p:txBody>
      </p:sp>
    </p:spTree>
    <p:extLst>
      <p:ext uri="{BB962C8B-B14F-4D97-AF65-F5344CB8AC3E}">
        <p14:creationId xmlns:p14="http://schemas.microsoft.com/office/powerpoint/2010/main" val="27362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13</a:t>
            </a:fld>
            <a:endParaRPr lang="nl-NL"/>
          </a:p>
        </p:txBody>
      </p:sp>
    </p:spTree>
    <p:extLst>
      <p:ext uri="{BB962C8B-B14F-4D97-AF65-F5344CB8AC3E}">
        <p14:creationId xmlns:p14="http://schemas.microsoft.com/office/powerpoint/2010/main" val="294202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Verdana" panose="020B0604030504040204" pitchFamily="34" charset="0"/>
                <a:ea typeface="Verdana" panose="020B0604030504040204" pitchFamily="34" charset="0"/>
              </a:rPr>
              <a:t>De wegwijzers geven weer welke stappen er doorlopen worden rondom participatie bij vergunningverlening. Hierin zijn de stappen voor het bevoegd gezag en de initiatiefnemer (de aanvrager) weergegeven. Hoe u deze stappen invult en vormgeeft, kan in de praktijk verschillen.</a:t>
            </a:r>
            <a:r>
              <a:rPr lang="nl-NL" baseline="0" dirty="0" smtClean="0">
                <a:latin typeface="Verdana" panose="020B0604030504040204" pitchFamily="34" charset="0"/>
                <a:ea typeface="Verdana" panose="020B0604030504040204" pitchFamily="34" charset="0"/>
              </a:rPr>
              <a:t> </a:t>
            </a:r>
          </a:p>
          <a:p>
            <a:endParaRPr lang="nl-NL" baseline="0" dirty="0" smtClean="0">
              <a:latin typeface="Verdana" panose="020B0604030504040204" pitchFamily="34" charset="0"/>
              <a:ea typeface="Verdana" panose="020B0604030504040204" pitchFamily="34" charset="0"/>
            </a:endParaRPr>
          </a:p>
          <a:p>
            <a:r>
              <a:rPr lang="nl-NL" baseline="0" dirty="0" smtClean="0">
                <a:latin typeface="Verdana" panose="020B0604030504040204" pitchFamily="34" charset="0"/>
                <a:ea typeface="Verdana" panose="020B0604030504040204" pitchFamily="34" charset="0"/>
              </a:rPr>
              <a:t>Via deze link zijn de wegwijzers te vinden: </a:t>
            </a:r>
          </a:p>
          <a:p>
            <a:r>
              <a:rPr lang="nl-NL" dirty="0" smtClean="0">
                <a:latin typeface="Verdana" panose="020B0604030504040204" pitchFamily="34" charset="0"/>
                <a:ea typeface="Verdana" panose="020B0604030504040204" pitchFamily="34" charset="0"/>
              </a:rPr>
              <a:t>https://aandeslagmetdeomgevingswet.nl/participatieomgevingswet/participatie-instrumenten/participatie-omgevingsvergunning/wegwijzer-participatie-vergunningverlening/</a:t>
            </a:r>
          </a:p>
          <a:p>
            <a:endParaRPr lang="nl-NL"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14</a:t>
            </a:fld>
            <a:endParaRPr lang="nl-NL"/>
          </a:p>
        </p:txBody>
      </p:sp>
    </p:spTree>
    <p:extLst>
      <p:ext uri="{BB962C8B-B14F-4D97-AF65-F5344CB8AC3E}">
        <p14:creationId xmlns:p14="http://schemas.microsoft.com/office/powerpoint/2010/main" val="3066646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Verdana" panose="020B0604030504040204" pitchFamily="34" charset="0"/>
                <a:ea typeface="Verdana" panose="020B0604030504040204" pitchFamily="34" charset="0"/>
              </a:rPr>
              <a:t>Participatiebeleid mag u zelf vormgeven. U kunt denken aan de volgende inhoudspunten: (zie slides)</a:t>
            </a:r>
            <a:endParaRPr lang="nl-NL"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15</a:t>
            </a:fld>
            <a:endParaRPr lang="nl-NL"/>
          </a:p>
        </p:txBody>
      </p:sp>
    </p:spTree>
    <p:extLst>
      <p:ext uri="{BB962C8B-B14F-4D97-AF65-F5344CB8AC3E}">
        <p14:creationId xmlns:p14="http://schemas.microsoft.com/office/powerpoint/2010/main" val="377296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16</a:t>
            </a:fld>
            <a:endParaRPr lang="nl-NL"/>
          </a:p>
        </p:txBody>
      </p:sp>
    </p:spTree>
    <p:extLst>
      <p:ext uri="{BB962C8B-B14F-4D97-AF65-F5344CB8AC3E}">
        <p14:creationId xmlns:p14="http://schemas.microsoft.com/office/powerpoint/2010/main" val="592542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213009">
              <a:defRPr/>
            </a:pPr>
            <a:r>
              <a:rPr lang="nl-NL" sz="1200" dirty="0" smtClean="0">
                <a:latin typeface="Verdana" panose="020B0604030504040204" pitchFamily="34" charset="0"/>
                <a:ea typeface="Verdana" panose="020B0604030504040204" pitchFamily="34" charset="0"/>
              </a:rPr>
              <a:t>Op de website</a:t>
            </a:r>
            <a:r>
              <a:rPr lang="nl-NL" sz="1200" baseline="0" dirty="0" smtClean="0">
                <a:latin typeface="Verdana" panose="020B0604030504040204" pitchFamily="34" charset="0"/>
                <a:ea typeface="Verdana" panose="020B0604030504040204" pitchFamily="34" charset="0"/>
              </a:rPr>
              <a:t> Aan de slag met de Omgevingswet </a:t>
            </a:r>
            <a:r>
              <a:rPr lang="nl-NL" sz="1200" dirty="0">
                <a:solidFill>
                  <a:srgbClr val="002060"/>
                </a:solidFill>
                <a:latin typeface="Verdana" panose="020B0604030504040204" pitchFamily="34" charset="0"/>
                <a:ea typeface="Verdana" panose="020B0604030504040204" pitchFamily="34" charset="0"/>
                <a:hlinkClick r:id="rId3"/>
              </a:rPr>
              <a:t>https://aandeslagmetdeomgevingswet.nl/participatieomgevingswet/</a:t>
            </a:r>
            <a:endParaRPr lang="nl-NL" sz="1200" dirty="0">
              <a:solidFill>
                <a:srgbClr val="002060"/>
              </a:solidFill>
              <a:latin typeface="Verdana" panose="020B0604030504040204" pitchFamily="34" charset="0"/>
              <a:ea typeface="Verdana" panose="020B0604030504040204" pitchFamily="34" charset="0"/>
            </a:endParaRPr>
          </a:p>
          <a:p>
            <a:r>
              <a:rPr lang="nl-NL" sz="1200" baseline="0" dirty="0" smtClean="0">
                <a:latin typeface="Verdana" panose="020B0604030504040204" pitchFamily="34" charset="0"/>
                <a:ea typeface="Verdana" panose="020B0604030504040204" pitchFamily="34" charset="0"/>
              </a:rPr>
              <a:t>vindt u inspiratie voor het vormgeven van een participatieproces. Naast alle informatie over participatie in de wet, vindt u hier ook voorbeelden en praktische hulpmiddelen.</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17</a:t>
            </a:fld>
            <a:endParaRPr lang="nl-NL"/>
          </a:p>
        </p:txBody>
      </p:sp>
    </p:spTree>
    <p:extLst>
      <p:ext uri="{BB962C8B-B14F-4D97-AF65-F5344CB8AC3E}">
        <p14:creationId xmlns:p14="http://schemas.microsoft.com/office/powerpoint/2010/main" val="286206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Verdana" panose="020B0604030504040204" pitchFamily="34" charset="0"/>
                <a:ea typeface="Verdana" panose="020B0604030504040204" pitchFamily="34" charset="0"/>
              </a:rPr>
              <a:t>Ter illustratie enkele</a:t>
            </a:r>
            <a:r>
              <a:rPr lang="nl-NL" baseline="0" dirty="0" smtClean="0">
                <a:latin typeface="Verdana" panose="020B0604030504040204" pitchFamily="34" charset="0"/>
                <a:ea typeface="Verdana" panose="020B0604030504040204" pitchFamily="34" charset="0"/>
              </a:rPr>
              <a:t> voorbeelden uit de Inspiratiegids</a:t>
            </a:r>
            <a:r>
              <a:rPr lang="nl-NL" baseline="0" dirty="0" smtClean="0">
                <a:latin typeface="Verdana" panose="020B0604030504040204" pitchFamily="34" charset="0"/>
                <a:ea typeface="Verdana" panose="020B0604030504040204" pitchFamily="34" charset="0"/>
              </a:rPr>
              <a:t>.</a:t>
            </a:r>
          </a:p>
          <a:p>
            <a:endParaRPr lang="nl-NL" baseline="0" dirty="0" smtClean="0">
              <a:latin typeface="Verdana" panose="020B0604030504040204" pitchFamily="34" charset="0"/>
              <a:ea typeface="Verdana" panose="020B0604030504040204" pitchFamily="34" charset="0"/>
            </a:endParaRPr>
          </a:p>
          <a:p>
            <a:r>
              <a:rPr lang="nl-NL" dirty="0" smtClean="0">
                <a:latin typeface="Verdana" panose="020B0604030504040204" pitchFamily="34" charset="0"/>
                <a:ea typeface="Verdana" panose="020B0604030504040204" pitchFamily="34" charset="0"/>
              </a:rPr>
              <a:t>Op de pagina ‘Wat anderen met participatie doen’ vindt u verhalen uit de praktijk,</a:t>
            </a:r>
            <a:r>
              <a:rPr lang="nl-NL" baseline="0" dirty="0" smtClean="0">
                <a:latin typeface="Verdana" panose="020B0604030504040204" pitchFamily="34" charset="0"/>
                <a:ea typeface="Verdana" panose="020B0604030504040204" pitchFamily="34" charset="0"/>
              </a:rPr>
              <a:t> maar ook tips voor participatietrajecten.</a:t>
            </a:r>
            <a:endParaRPr lang="nl-NL" dirty="0" smtClean="0">
              <a:latin typeface="Verdana" panose="020B0604030504040204" pitchFamily="34" charset="0"/>
              <a:ea typeface="Verdana" panose="020B0604030504040204" pitchFamily="34" charset="0"/>
            </a:endParaRPr>
          </a:p>
          <a:p>
            <a:r>
              <a:rPr lang="nl-NL" dirty="0" smtClean="0">
                <a:latin typeface="Verdana" panose="020B0604030504040204" pitchFamily="34" charset="0"/>
                <a:ea typeface="Verdana" panose="020B0604030504040204" pitchFamily="34" charset="0"/>
              </a:rPr>
              <a:t>https://aandeslagmetdeomgevingswet.nl/participatieomgevingswet/anderenwat</a:t>
            </a:r>
            <a:r>
              <a:rPr lang="nl-NL" dirty="0" smtClean="0">
                <a:latin typeface="Verdana" panose="020B0604030504040204" pitchFamily="34" charset="0"/>
                <a:ea typeface="Verdana" panose="020B0604030504040204" pitchFamily="34" charset="0"/>
              </a:rPr>
              <a:t>/</a:t>
            </a:r>
          </a:p>
          <a:p>
            <a:endParaRPr lang="nl-NL" dirty="0" smtClean="0">
              <a:latin typeface="Verdana" panose="020B0604030504040204" pitchFamily="34" charset="0"/>
              <a:ea typeface="Verdana" panose="020B0604030504040204" pitchFamily="34" charset="0"/>
            </a:endParaRPr>
          </a:p>
          <a:p>
            <a:r>
              <a:rPr lang="nl-NL" dirty="0" smtClean="0">
                <a:latin typeface="Verdana" panose="020B0604030504040204" pitchFamily="34" charset="0"/>
                <a:ea typeface="Verdana" panose="020B0604030504040204" pitchFamily="34" charset="0"/>
              </a:rPr>
              <a:t>Eén voorbeeld</a:t>
            </a:r>
            <a:r>
              <a:rPr lang="nl-NL" baseline="0" dirty="0" smtClean="0">
                <a:latin typeface="Verdana" panose="020B0604030504040204" pitchFamily="34" charset="0"/>
                <a:ea typeface="Verdana" panose="020B0604030504040204" pitchFamily="34" charset="0"/>
              </a:rPr>
              <a:t> van zo’n praktijkverhaal is een project in Veghel over een wijkvernieuwingstraject en hoe daarbij de inwoners betrokken werden.</a:t>
            </a:r>
          </a:p>
          <a:p>
            <a:r>
              <a:rPr lang="nl-NL" dirty="0" smtClean="0">
                <a:latin typeface="Verdana" panose="020B0604030504040204" pitchFamily="34" charset="0"/>
                <a:ea typeface="Verdana" panose="020B0604030504040204" pitchFamily="34" charset="0"/>
              </a:rPr>
              <a:t>https://aandeslagmetdeomgevingswet.nl/implementatie/ervaringen/praktijkverhalen/praktijkverhalen/participatie-minder/</a:t>
            </a:r>
          </a:p>
          <a:p>
            <a:endParaRPr lang="nl-NL" dirty="0" smtClean="0">
              <a:latin typeface="Verdana" panose="020B0604030504040204" pitchFamily="34" charset="0"/>
              <a:ea typeface="Verdana" panose="020B0604030504040204" pitchFamily="34" charset="0"/>
            </a:endParaRPr>
          </a:p>
          <a:p>
            <a:r>
              <a:rPr lang="nl-NL" dirty="0" smtClean="0">
                <a:latin typeface="Verdana" panose="020B0604030504040204" pitchFamily="34" charset="0"/>
                <a:ea typeface="Verdana" panose="020B0604030504040204" pitchFamily="34" charset="0"/>
              </a:rPr>
              <a:t>En er is nog veel meer te vinden in de </a:t>
            </a:r>
            <a:r>
              <a:rPr lang="nl-NL" dirty="0" smtClean="0">
                <a:latin typeface="Verdana" panose="020B0604030504040204" pitchFamily="34" charset="0"/>
                <a:ea typeface="Verdana" panose="020B0604030504040204" pitchFamily="34" charset="0"/>
              </a:rPr>
              <a:t>Inspiratiegids, bijvoorbeeld: </a:t>
            </a:r>
          </a:p>
          <a:p>
            <a:pPr marL="171450" indent="-171450">
              <a:buFont typeface="Arial" panose="020B0604020202020204" pitchFamily="34" charset="0"/>
              <a:buChar char="•"/>
            </a:pPr>
            <a:r>
              <a:rPr lang="nl-NL" dirty="0" smtClean="0">
                <a:latin typeface="Verdana" panose="020B0604030504040204" pitchFamily="34" charset="0"/>
                <a:ea typeface="Verdana" panose="020B0604030504040204" pitchFamily="34" charset="0"/>
              </a:rPr>
              <a:t>tips </a:t>
            </a:r>
            <a:r>
              <a:rPr lang="nl-NL" dirty="0" smtClean="0">
                <a:latin typeface="Verdana" panose="020B0604030504040204" pitchFamily="34" charset="0"/>
                <a:ea typeface="Verdana" panose="020B0604030504040204" pitchFamily="34" charset="0"/>
              </a:rPr>
              <a:t>voor</a:t>
            </a:r>
            <a:r>
              <a:rPr lang="nl-NL" baseline="0" dirty="0" smtClean="0">
                <a:latin typeface="Verdana" panose="020B0604030504040204" pitchFamily="34" charset="0"/>
                <a:ea typeface="Verdana" panose="020B0604030504040204" pitchFamily="34" charset="0"/>
              </a:rPr>
              <a:t> digitale participatie: https://</a:t>
            </a:r>
            <a:r>
              <a:rPr lang="nl-NL" baseline="0" dirty="0" smtClean="0">
                <a:latin typeface="Verdana" panose="020B0604030504040204" pitchFamily="34" charset="0"/>
                <a:ea typeface="Verdana" panose="020B0604030504040204" pitchFamily="34" charset="0"/>
              </a:rPr>
              <a:t>www.lokale-democratie.nl/kennisbank/de-inspiratiegids-digitale-participatie</a:t>
            </a:r>
          </a:p>
          <a:p>
            <a:pPr marL="171450" indent="-171450">
              <a:buFont typeface="Arial" panose="020B0604020202020204" pitchFamily="34" charset="0"/>
              <a:buChar char="•"/>
            </a:pPr>
            <a:r>
              <a:rPr lang="nl-NL" baseline="0" dirty="0" smtClean="0">
                <a:latin typeface="Verdana" panose="020B0604030504040204" pitchFamily="34" charset="0"/>
                <a:ea typeface="Verdana" panose="020B0604030504040204" pitchFamily="34" charset="0"/>
              </a:rPr>
              <a:t>hulpmiddelen </a:t>
            </a:r>
            <a:r>
              <a:rPr lang="nl-NL" baseline="0" dirty="0" smtClean="0">
                <a:latin typeface="Verdana" panose="020B0604030504040204" pitchFamily="34" charset="0"/>
                <a:ea typeface="Verdana" panose="020B0604030504040204" pitchFamily="34" charset="0"/>
              </a:rPr>
              <a:t>zoals werkvormen en praatplaten: https://aandeslagmetdeomgevingswet.nl/participatieomgevingswet/hulpmiddelen/</a:t>
            </a:r>
            <a:endParaRPr lang="nl-NL"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18</a:t>
            </a:fld>
            <a:endParaRPr lang="nl-NL"/>
          </a:p>
        </p:txBody>
      </p:sp>
    </p:spTree>
    <p:extLst>
      <p:ext uri="{BB962C8B-B14F-4D97-AF65-F5344CB8AC3E}">
        <p14:creationId xmlns:p14="http://schemas.microsoft.com/office/powerpoint/2010/main" val="244345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19</a:t>
            </a:fld>
            <a:endParaRPr lang="nl-NL"/>
          </a:p>
        </p:txBody>
      </p:sp>
    </p:spTree>
    <p:extLst>
      <p:ext uri="{BB962C8B-B14F-4D97-AF65-F5344CB8AC3E}">
        <p14:creationId xmlns:p14="http://schemas.microsoft.com/office/powerpoint/2010/main" val="71139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a:t>
            </a:fld>
            <a:endParaRPr lang="nl-NL"/>
          </a:p>
        </p:txBody>
      </p:sp>
    </p:spTree>
    <p:extLst>
      <p:ext uri="{BB962C8B-B14F-4D97-AF65-F5344CB8AC3E}">
        <p14:creationId xmlns:p14="http://schemas.microsoft.com/office/powerpoint/2010/main" val="374934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a:t>
            </a:fld>
            <a:endParaRPr lang="nl-NL"/>
          </a:p>
        </p:txBody>
      </p:sp>
    </p:spTree>
    <p:extLst>
      <p:ext uri="{BB962C8B-B14F-4D97-AF65-F5344CB8AC3E}">
        <p14:creationId xmlns:p14="http://schemas.microsoft.com/office/powerpoint/2010/main" val="98395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213009">
              <a:defRPr/>
            </a:pPr>
            <a:r>
              <a:rPr lang="nl-NL" dirty="0" smtClean="0">
                <a:latin typeface="Verdana" panose="020B0604030504040204" pitchFamily="34" charset="0"/>
                <a:ea typeface="Verdana" panose="020B0604030504040204" pitchFamily="34" charset="0"/>
              </a:rPr>
              <a:t>Participatie is</a:t>
            </a:r>
            <a:r>
              <a:rPr lang="nl-NL" baseline="0" dirty="0" smtClean="0">
                <a:latin typeface="Verdana" panose="020B0604030504040204" pitchFamily="34" charset="0"/>
                <a:ea typeface="Verdana" panose="020B0604030504040204" pitchFamily="34" charset="0"/>
              </a:rPr>
              <a:t> een van de speerpunten van de Omgevingswet. </a:t>
            </a:r>
            <a:r>
              <a:rPr lang="nl-NL" dirty="0" smtClean="0">
                <a:latin typeface="Verdana" panose="020B0604030504040204" pitchFamily="34" charset="0"/>
                <a:ea typeface="Verdana" panose="020B0604030504040204" pitchFamily="34" charset="0"/>
              </a:rPr>
              <a:t>De Omgevingswet zegt over participatie: ‘het in een vroegtijdig stadium betrekken van belanghebbenden [...] bij het proces van de besluitvorming over een project of activiteit’. Met belanghebbenden bedoelt de wet inwoners, vertegenwoordigers van bedrijven, professionals van maatschappelijke organisaties en bestuurders van overheden.</a:t>
            </a:r>
          </a:p>
          <a:p>
            <a:pPr defTabSz="213009">
              <a:defRPr/>
            </a:pPr>
            <a:endParaRPr lang="nl-NL" dirty="0" smtClean="0">
              <a:latin typeface="Verdana" panose="020B0604030504040204" pitchFamily="34" charset="0"/>
              <a:ea typeface="Verdana" panose="020B0604030504040204" pitchFamily="34" charset="0"/>
            </a:endParaRPr>
          </a:p>
          <a:p>
            <a:r>
              <a:rPr lang="nl-NL" dirty="0" smtClean="0">
                <a:latin typeface="Verdana" panose="020B0604030504040204" pitchFamily="34" charset="0"/>
                <a:ea typeface="Verdana" panose="020B0604030504040204" pitchFamily="34" charset="0"/>
              </a:rPr>
              <a:t>De Omgevingswet stimuleert vroegtijdige participatie om tijdig verschillende belangen, meningen en alternatieven</a:t>
            </a:r>
            <a:r>
              <a:rPr lang="nl-NL" baseline="0" dirty="0" smtClean="0">
                <a:latin typeface="Verdana" panose="020B0604030504040204" pitchFamily="34" charset="0"/>
                <a:ea typeface="Verdana" panose="020B0604030504040204" pitchFamily="34" charset="0"/>
              </a:rPr>
              <a:t> </a:t>
            </a:r>
            <a:r>
              <a:rPr lang="nl-NL" dirty="0" smtClean="0">
                <a:latin typeface="Verdana" panose="020B0604030504040204" pitchFamily="34" charset="0"/>
                <a:ea typeface="Verdana" panose="020B0604030504040204" pitchFamily="34" charset="0"/>
              </a:rPr>
              <a:t>op tafel te krijgen,</a:t>
            </a:r>
            <a:r>
              <a:rPr lang="nl-NL" baseline="0" dirty="0" smtClean="0">
                <a:latin typeface="Verdana" panose="020B0604030504040204" pitchFamily="34" charset="0"/>
                <a:ea typeface="Verdana" panose="020B0604030504040204" pitchFamily="34" charset="0"/>
              </a:rPr>
              <a:t> om zo tot betere en meer gedragen besluiten te komen.</a:t>
            </a:r>
            <a:r>
              <a:rPr lang="nl-NL" dirty="0" smtClean="0">
                <a:latin typeface="Verdana" panose="020B0604030504040204" pitchFamily="34" charset="0"/>
                <a:ea typeface="Verdana" panose="020B0604030504040204" pitchFamily="34" charset="0"/>
              </a:rPr>
              <a:t> Daarom zijn in de Omgevingswet en in het Omgevingsbesluit regels over participatie opgenomen.</a:t>
            </a:r>
          </a:p>
          <a:p>
            <a:endParaRPr lang="nl-NL" dirty="0" smtClean="0">
              <a:latin typeface="Verdana" panose="020B0604030504040204" pitchFamily="34" charset="0"/>
              <a:ea typeface="Verdana" panose="020B0604030504040204" pitchFamily="34" charset="0"/>
            </a:endParaRPr>
          </a:p>
          <a:p>
            <a:r>
              <a:rPr lang="nl-NL" dirty="0" smtClean="0">
                <a:latin typeface="Verdana" panose="020B0604030504040204" pitchFamily="34" charset="0"/>
                <a:ea typeface="Verdana" panose="020B0604030504040204" pitchFamily="34" charset="0"/>
              </a:rPr>
              <a:t>Ook nu kan</a:t>
            </a:r>
            <a:r>
              <a:rPr lang="nl-NL" baseline="0" dirty="0" smtClean="0">
                <a:latin typeface="Verdana" panose="020B0604030504040204" pitchFamily="34" charset="0"/>
                <a:ea typeface="Verdana" panose="020B0604030504040204" pitchFamily="34" charset="0"/>
              </a:rPr>
              <a:t> al sprake zijn van participatie, bijvoorbeeld het recht op inspraak. Maar deze vorm is vaak achteraf. Participatie kun je juist vooraf inzetten bij het opstellen van beleid. </a:t>
            </a:r>
            <a:endParaRPr lang="nl-NL"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a:t>
            </a:fld>
            <a:endParaRPr lang="nl-NL"/>
          </a:p>
        </p:txBody>
      </p:sp>
    </p:spTree>
    <p:extLst>
      <p:ext uri="{BB962C8B-B14F-4D97-AF65-F5344CB8AC3E}">
        <p14:creationId xmlns:p14="http://schemas.microsoft.com/office/powerpoint/2010/main" val="317516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Verdana" panose="020B0604030504040204" pitchFamily="34" charset="0"/>
                <a:ea typeface="Verdana" panose="020B0604030504040204" pitchFamily="34" charset="0"/>
              </a:rPr>
              <a:t>De</a:t>
            </a:r>
            <a:r>
              <a:rPr lang="nl-NL" baseline="0" dirty="0" smtClean="0">
                <a:latin typeface="Verdana" panose="020B0604030504040204" pitchFamily="34" charset="0"/>
                <a:ea typeface="Verdana" panose="020B0604030504040204" pitchFamily="34" charset="0"/>
              </a:rPr>
              <a:t> Omgevingswet gaat uit van een participatieve aanpak</a:t>
            </a:r>
            <a:r>
              <a:rPr lang="nl-NL" baseline="0" dirty="0" smtClean="0">
                <a:latin typeface="Verdana" panose="020B0604030504040204" pitchFamily="34" charset="0"/>
                <a:ea typeface="Verdana" panose="020B0604030504040204" pitchFamily="34" charset="0"/>
              </a:rPr>
              <a:t>: </a:t>
            </a:r>
            <a:r>
              <a:rPr lang="nl-NL" baseline="0" dirty="0" smtClean="0">
                <a:latin typeface="Verdana" panose="020B0604030504040204" pitchFamily="34" charset="0"/>
                <a:ea typeface="Verdana" panose="020B0604030504040204" pitchFamily="34" charset="0"/>
              </a:rPr>
              <a:t>de overheid moet bij het nemen van beslissingen aangeven wie zij heeft betrokken bij haar plannen. Dit heeft als doel het proces sneller en beter te laten verlopen. </a:t>
            </a:r>
            <a:r>
              <a:rPr lang="nl-NL" dirty="0" smtClean="0">
                <a:latin typeface="Verdana" panose="020B0604030504040204" pitchFamily="34" charset="0"/>
                <a:ea typeface="Verdana" panose="020B0604030504040204" pitchFamily="34" charset="0"/>
              </a:rPr>
              <a:t>Het gaat om vroegtijdig betrekken,</a:t>
            </a:r>
            <a:r>
              <a:rPr lang="nl-NL" baseline="0" dirty="0" smtClean="0">
                <a:latin typeface="Verdana" panose="020B0604030504040204" pitchFamily="34" charset="0"/>
                <a:ea typeface="Verdana" panose="020B0604030504040204" pitchFamily="34" charset="0"/>
              </a:rPr>
              <a:t> dus aan de voorkant van het proces. Bij ieder kerninstrument moet sprake zijn van participatie. </a:t>
            </a:r>
          </a:p>
          <a:p>
            <a:endParaRPr lang="nl-NL" baseline="0" dirty="0" smtClean="0">
              <a:latin typeface="Verdana" panose="020B0604030504040204" pitchFamily="34" charset="0"/>
              <a:ea typeface="Verdana" panose="020B0604030504040204" pitchFamily="34" charset="0"/>
            </a:endParaRPr>
          </a:p>
          <a:p>
            <a:r>
              <a:rPr lang="nl-NL" baseline="0" dirty="0" smtClean="0">
                <a:latin typeface="Verdana" panose="020B0604030504040204" pitchFamily="34" charset="0"/>
                <a:ea typeface="Verdana" panose="020B0604030504040204" pitchFamily="34" charset="0"/>
              </a:rPr>
              <a:t>De Omgevingswet regelt alleen het wat, maar niet het hoe. Participatie is tenslotte maatwerk.</a:t>
            </a:r>
          </a:p>
          <a:p>
            <a:endParaRPr lang="nl-NL" baseline="0" dirty="0" smtClean="0">
              <a:latin typeface="Verdana" panose="020B0604030504040204" pitchFamily="34" charset="0"/>
              <a:ea typeface="Verdana" panose="020B0604030504040204" pitchFamily="34" charset="0"/>
            </a:endParaRPr>
          </a:p>
          <a:p>
            <a:r>
              <a:rPr lang="nl-NL" baseline="0" dirty="0" smtClean="0">
                <a:latin typeface="Verdana" panose="020B0604030504040204" pitchFamily="34" charset="0"/>
                <a:ea typeface="Verdana" panose="020B0604030504040204" pitchFamily="34" charset="0"/>
              </a:rPr>
              <a:t>Participatie is geen vervanging van de rechtsbescherming. Het rechtsbeschermingsniveau blijft gelijk. Bij een uitgebreide procedure bij vergunningverlening blijven de procedures voor zienswijze en bezwaar en beroep bestaan.</a:t>
            </a:r>
            <a:endParaRPr lang="nl-NL"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309433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426019">
              <a:defRPr/>
            </a:pPr>
            <a:r>
              <a:rPr lang="nl-NL" sz="1200" dirty="0">
                <a:solidFill>
                  <a:srgbClr val="002060"/>
                </a:solidFill>
                <a:latin typeface="Verdana" panose="020B0604030504040204" pitchFamily="34" charset="0"/>
                <a:ea typeface="Verdana" panose="020B0604030504040204" pitchFamily="34" charset="0"/>
              </a:rPr>
              <a:t>Op drie plekken zijn regels voor participatie te vinden:</a:t>
            </a:r>
          </a:p>
          <a:p>
            <a:pPr defTabSz="426019">
              <a:defRPr/>
            </a:pPr>
            <a:endParaRPr lang="nl-NL" sz="1200" dirty="0">
              <a:solidFill>
                <a:srgbClr val="002060"/>
              </a:solidFill>
              <a:latin typeface="Verdana" panose="020B0604030504040204" pitchFamily="34" charset="0"/>
              <a:ea typeface="Verdana" panose="020B0604030504040204" pitchFamily="34" charset="0"/>
            </a:endParaRPr>
          </a:p>
          <a:p>
            <a:pPr defTabSz="426019">
              <a:defRPr/>
            </a:pPr>
            <a:r>
              <a:rPr lang="nl-NL" sz="1200" dirty="0">
                <a:solidFill>
                  <a:srgbClr val="002060"/>
                </a:solidFill>
                <a:latin typeface="Verdana" panose="020B0604030504040204" pitchFamily="34" charset="0"/>
                <a:ea typeface="Verdana" panose="020B0604030504040204" pitchFamily="34" charset="0"/>
              </a:rPr>
              <a:t>In de </a:t>
            </a:r>
            <a:r>
              <a:rPr lang="nl-NL" sz="1200" b="1" dirty="0">
                <a:solidFill>
                  <a:srgbClr val="002060"/>
                </a:solidFill>
                <a:latin typeface="Verdana" panose="020B0604030504040204" pitchFamily="34" charset="0"/>
                <a:ea typeface="Verdana" panose="020B0604030504040204" pitchFamily="34" charset="0"/>
              </a:rPr>
              <a:t>Omgevingswet</a:t>
            </a:r>
            <a:r>
              <a:rPr lang="nl-NL" sz="1200" dirty="0">
                <a:solidFill>
                  <a:srgbClr val="002060"/>
                </a:solidFill>
                <a:latin typeface="Verdana" panose="020B0604030504040204" pitchFamily="34" charset="0"/>
                <a:ea typeface="Verdana" panose="020B0604030504040204" pitchFamily="34" charset="0"/>
              </a:rPr>
              <a:t> zelf staan regels voor participatie bij het projectbesluit. Verder worden er regels voor het verstrekken van gegevens bij een omgevingsvergunning aangekondigd. </a:t>
            </a:r>
          </a:p>
          <a:p>
            <a:pPr defTabSz="426019">
              <a:defRPr/>
            </a:pPr>
            <a:endParaRPr lang="nl-NL" sz="1200" dirty="0">
              <a:latin typeface="Verdana" panose="020B0604030504040204" pitchFamily="34" charset="0"/>
              <a:ea typeface="Verdana" panose="020B0604030504040204" pitchFamily="34" charset="0"/>
            </a:endParaRPr>
          </a:p>
          <a:p>
            <a:pPr lvl="0"/>
            <a:r>
              <a:rPr lang="nl-NL" sz="1200" dirty="0">
                <a:latin typeface="Verdana" panose="020B0604030504040204" pitchFamily="34" charset="0"/>
                <a:ea typeface="Verdana" panose="020B0604030504040204" pitchFamily="34" charset="0"/>
              </a:rPr>
              <a:t>In het </a:t>
            </a:r>
            <a:r>
              <a:rPr lang="nl-NL" sz="1200" b="1" dirty="0">
                <a:latin typeface="Verdana" panose="020B0604030504040204" pitchFamily="34" charset="0"/>
                <a:ea typeface="Verdana" panose="020B0604030504040204" pitchFamily="34" charset="0"/>
              </a:rPr>
              <a:t>Omgevingsbesluit</a:t>
            </a:r>
            <a:r>
              <a:rPr lang="nl-NL" sz="1200" dirty="0">
                <a:latin typeface="Verdana" panose="020B0604030504040204" pitchFamily="34" charset="0"/>
                <a:ea typeface="Verdana" panose="020B0604030504040204" pitchFamily="34" charset="0"/>
              </a:rPr>
              <a:t> staan procedurele regels die gelden als overheden besluiten nemen. Dit zijn bijvoorbeeld regels over de voorbereidingsprocedures voor programma’s, omgevingsplannen, omgevingsverordeningen en omgevingsvergunningen. </a:t>
            </a:r>
          </a:p>
          <a:p>
            <a:pPr lvl="0"/>
            <a:endParaRPr lang="nl-NL" sz="1200" dirty="0">
              <a:latin typeface="Verdana" panose="020B0604030504040204" pitchFamily="34" charset="0"/>
              <a:ea typeface="Verdana" panose="020B0604030504040204" pitchFamily="34" charset="0"/>
            </a:endParaRPr>
          </a:p>
          <a:p>
            <a:pPr lvl="0"/>
            <a:r>
              <a:rPr lang="nl-NL" sz="1200" dirty="0">
                <a:latin typeface="Verdana" panose="020B0604030504040204" pitchFamily="34" charset="0"/>
                <a:ea typeface="Verdana" panose="020B0604030504040204" pitchFamily="34" charset="0"/>
              </a:rPr>
              <a:t>In de </a:t>
            </a:r>
            <a:r>
              <a:rPr lang="nl-NL" sz="1200" b="1" dirty="0">
                <a:latin typeface="Verdana" panose="020B0604030504040204" pitchFamily="34" charset="0"/>
                <a:ea typeface="Verdana" panose="020B0604030504040204" pitchFamily="34" charset="0"/>
              </a:rPr>
              <a:t>Omgevingsregeling</a:t>
            </a:r>
            <a:r>
              <a:rPr lang="nl-NL" sz="1200" dirty="0">
                <a:latin typeface="Verdana" panose="020B0604030504040204" pitchFamily="34" charset="0"/>
                <a:ea typeface="Verdana" panose="020B0604030504040204" pitchFamily="34" charset="0"/>
              </a:rPr>
              <a:t> is een aanvraagvereiste bij de omgevingsvergunning opgenomen: Heeft iemand zelf een idee of plan (we noemen zo iemand een initiatiefnemer), dan moet soms een vergunning worden aangevraagd. Als dat zo is, dan moet in de aanvraag voor een omgevingsvergunning worden aangeven </a:t>
            </a:r>
            <a:r>
              <a:rPr lang="nl-NL" sz="1200" b="1" i="1" dirty="0">
                <a:latin typeface="Verdana" panose="020B0604030504040204" pitchFamily="34" charset="0"/>
                <a:ea typeface="Verdana" panose="020B0604030504040204" pitchFamily="34" charset="0"/>
              </a:rPr>
              <a:t>of</a:t>
            </a:r>
            <a:r>
              <a:rPr lang="nl-NL" sz="1200" b="1" dirty="0">
                <a:latin typeface="Verdana" panose="020B0604030504040204" pitchFamily="34" charset="0"/>
                <a:ea typeface="Verdana" panose="020B0604030504040204" pitchFamily="34" charset="0"/>
              </a:rPr>
              <a:t>, en zo ja</a:t>
            </a:r>
            <a:r>
              <a:rPr lang="nl-NL" sz="1200" dirty="0">
                <a:latin typeface="Verdana" panose="020B0604030504040204" pitchFamily="34" charset="0"/>
                <a:ea typeface="Verdana" panose="020B0604030504040204" pitchFamily="34" charset="0"/>
              </a:rPr>
              <a:t>, </a:t>
            </a:r>
            <a:r>
              <a:rPr lang="nl-NL" sz="1200" b="1" i="1" dirty="0">
                <a:latin typeface="Verdana" panose="020B0604030504040204" pitchFamily="34" charset="0"/>
                <a:ea typeface="Verdana" panose="020B0604030504040204" pitchFamily="34" charset="0"/>
              </a:rPr>
              <a:t>hoe</a:t>
            </a:r>
            <a:r>
              <a:rPr lang="nl-NL" sz="1200" dirty="0">
                <a:latin typeface="Verdana" panose="020B0604030504040204" pitchFamily="34" charset="0"/>
                <a:ea typeface="Verdana" panose="020B0604030504040204" pitchFamily="34" charset="0"/>
              </a:rPr>
              <a:t> er overleg is geweest met belanghebbenden. Als de initiatiefnemer ja invult, moet hij/zij aangegeven wat de resultaten van het overleg zijn.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93292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7</a:t>
            </a:fld>
            <a:endParaRPr lang="nl-NL" dirty="0"/>
          </a:p>
        </p:txBody>
      </p:sp>
    </p:spTree>
    <p:extLst>
      <p:ext uri="{BB962C8B-B14F-4D97-AF65-F5344CB8AC3E}">
        <p14:creationId xmlns:p14="http://schemas.microsoft.com/office/powerpoint/2010/main" val="2900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rgbClr val="002060"/>
                </a:solidFill>
                <a:latin typeface="Verdana" panose="020B0604030504040204" pitchFamily="34" charset="0"/>
                <a:ea typeface="Verdana" panose="020B0604030504040204" pitchFamily="34" charset="0"/>
              </a:rPr>
              <a:t>In dit overzicht ziet u per instrument aangegeven wat de regels zijn.</a:t>
            </a:r>
          </a:p>
          <a:p>
            <a:endParaRPr lang="nl-NL" sz="1200" dirty="0">
              <a:solidFill>
                <a:srgbClr val="002060"/>
              </a:solidFill>
              <a:latin typeface="Verdana" panose="020B0604030504040204" pitchFamily="34" charset="0"/>
              <a:ea typeface="Verdana" panose="020B0604030504040204" pitchFamily="34" charset="0"/>
            </a:endParaRPr>
          </a:p>
          <a:p>
            <a:r>
              <a:rPr lang="nl-NL" sz="1200" b="1" dirty="0">
                <a:solidFill>
                  <a:srgbClr val="002060"/>
                </a:solidFill>
                <a:latin typeface="Verdana" panose="020B0604030504040204" pitchFamily="34" charset="0"/>
                <a:ea typeface="Verdana" panose="020B0604030504040204" pitchFamily="34" charset="0"/>
              </a:rPr>
              <a:t>Voor het bevoegd gezag </a:t>
            </a:r>
            <a:r>
              <a:rPr lang="nl-NL" sz="1200" b="1" dirty="0" smtClean="0">
                <a:solidFill>
                  <a:srgbClr val="002060"/>
                </a:solidFill>
                <a:latin typeface="Verdana" panose="020B0604030504040204" pitchFamily="34" charset="0"/>
                <a:ea typeface="Verdana" panose="020B0604030504040204" pitchFamily="34" charset="0"/>
              </a:rPr>
              <a:t>gelden </a:t>
            </a:r>
            <a:r>
              <a:rPr lang="nl-NL" sz="1200" b="1" dirty="0">
                <a:solidFill>
                  <a:srgbClr val="002060"/>
                </a:solidFill>
                <a:latin typeface="Verdana" panose="020B0604030504040204" pitchFamily="34" charset="0"/>
                <a:ea typeface="Verdana" panose="020B0604030504040204" pitchFamily="34" charset="0"/>
              </a:rPr>
              <a:t>kennisgeving en motiveringsplicht</a:t>
            </a:r>
          </a:p>
          <a:p>
            <a:r>
              <a:rPr lang="nl-NL" sz="1200" b="1" dirty="0">
                <a:solidFill>
                  <a:srgbClr val="002060"/>
                </a:solidFill>
                <a:latin typeface="Verdana" panose="020B0604030504040204" pitchFamily="34" charset="0"/>
                <a:ea typeface="Verdana" panose="020B0604030504040204" pitchFamily="34" charset="0"/>
              </a:rPr>
              <a:t>Kennisgeving =</a:t>
            </a:r>
          </a:p>
          <a:p>
            <a:pPr lvl="1"/>
            <a:r>
              <a:rPr lang="nl-NL" sz="1200" i="1" dirty="0">
                <a:solidFill>
                  <a:srgbClr val="002060"/>
                </a:solidFill>
                <a:latin typeface="Verdana" panose="020B0604030504040204" pitchFamily="34" charset="0"/>
                <a:ea typeface="Verdana" panose="020B0604030504040204" pitchFamily="34" charset="0"/>
              </a:rPr>
              <a:t>Het bevoegd gezag geeft bij de kennisgeving van een besluit aan hoe de participatie wordt vormgegeven. </a:t>
            </a:r>
          </a:p>
          <a:p>
            <a:r>
              <a:rPr lang="nl-NL" sz="1200" b="1" dirty="0">
                <a:solidFill>
                  <a:srgbClr val="002060"/>
                </a:solidFill>
                <a:latin typeface="Verdana" panose="020B0604030504040204" pitchFamily="34" charset="0"/>
                <a:ea typeface="Verdana" panose="020B0604030504040204" pitchFamily="34" charset="0"/>
              </a:rPr>
              <a:t>Motiveringsplicht =</a:t>
            </a:r>
          </a:p>
          <a:p>
            <a:pPr lvl="1"/>
            <a:r>
              <a:rPr lang="nl-NL" sz="1200" i="1" dirty="0">
                <a:solidFill>
                  <a:srgbClr val="002060"/>
                </a:solidFill>
                <a:latin typeface="Verdana" panose="020B0604030504040204" pitchFamily="34" charset="0"/>
                <a:ea typeface="Verdana" panose="020B0604030504040204" pitchFamily="34" charset="0"/>
              </a:rPr>
              <a:t>Het bevoegd gezag geeft bij het besluit aan hoe burgers, bedrijven, maatschappelijke organisaties en bestuursorganen zijn betrokken bij de voorbereiding en wat de resultaten daarvan zijn. </a:t>
            </a:r>
          </a:p>
          <a:p>
            <a:pPr lvl="1"/>
            <a:endParaRPr lang="nl-NL" sz="1200" b="1" i="1" dirty="0">
              <a:solidFill>
                <a:srgbClr val="002060"/>
              </a:solidFill>
              <a:latin typeface="Verdana" panose="020B0604030504040204" pitchFamily="34" charset="0"/>
              <a:ea typeface="Verdana" panose="020B0604030504040204" pitchFamily="34" charset="0"/>
            </a:endParaRPr>
          </a:p>
          <a:p>
            <a:pPr lvl="0"/>
            <a:r>
              <a:rPr lang="nl-NL" sz="1200" b="1" dirty="0">
                <a:solidFill>
                  <a:srgbClr val="002060"/>
                </a:solidFill>
                <a:latin typeface="Verdana" panose="020B0604030504040204" pitchFamily="34" charset="0"/>
                <a:ea typeface="Verdana" panose="020B0604030504040204" pitchFamily="34" charset="0"/>
              </a:rPr>
              <a:t>Voor de initiatiefnemer geldt de aanvraagvereiste: de initiatiefnemer verstrekt gegevens over participatie bij vergunningaanvraag</a:t>
            </a:r>
          </a:p>
          <a:p>
            <a:pPr lvl="1"/>
            <a:r>
              <a:rPr lang="nl-NL" sz="1200" i="1" dirty="0">
                <a:solidFill>
                  <a:srgbClr val="002060"/>
                </a:solidFill>
                <a:latin typeface="Verdana" panose="020B0604030504040204" pitchFamily="34" charset="0"/>
                <a:ea typeface="Verdana" panose="020B0604030504040204" pitchFamily="34" charset="0"/>
              </a:rPr>
              <a:t>Bij een aanvraag van een omgevingsvergunning </a:t>
            </a:r>
            <a:r>
              <a:rPr lang="nl-NL" sz="1200" i="1" dirty="0" smtClean="0">
                <a:solidFill>
                  <a:srgbClr val="002060"/>
                </a:solidFill>
                <a:latin typeface="Verdana" panose="020B0604030504040204" pitchFamily="34" charset="0"/>
                <a:ea typeface="Verdana" panose="020B0604030504040204" pitchFamily="34" charset="0"/>
              </a:rPr>
              <a:t>geeft de </a:t>
            </a:r>
            <a:r>
              <a:rPr lang="nl-NL" sz="1200" i="1" dirty="0">
                <a:solidFill>
                  <a:srgbClr val="002060"/>
                </a:solidFill>
                <a:latin typeface="Verdana" panose="020B0604030504040204" pitchFamily="34" charset="0"/>
                <a:ea typeface="Verdana" panose="020B0604030504040204" pitchFamily="34" charset="0"/>
              </a:rPr>
              <a:t>initiatiefnemer </a:t>
            </a:r>
            <a:r>
              <a:rPr lang="nl-NL" sz="1200" i="1" dirty="0" smtClean="0">
                <a:solidFill>
                  <a:srgbClr val="002060"/>
                </a:solidFill>
                <a:latin typeface="Verdana" panose="020B0604030504040204" pitchFamily="34" charset="0"/>
                <a:ea typeface="Verdana" panose="020B0604030504040204" pitchFamily="34" charset="0"/>
              </a:rPr>
              <a:t>aan </a:t>
            </a:r>
            <a:r>
              <a:rPr lang="nl-NL" sz="1200" i="1" dirty="0">
                <a:solidFill>
                  <a:srgbClr val="002060"/>
                </a:solidFill>
                <a:latin typeface="Verdana" panose="020B0604030504040204" pitchFamily="34" charset="0"/>
                <a:ea typeface="Verdana" panose="020B0604030504040204" pitchFamily="34" charset="0"/>
              </a:rPr>
              <a:t>of, en zo ja hoe burgers, bedrijven, maatschappelijke organisaties en bestuursorganen bij de voorbereiding van de aanvraag zijn betrokken en wat de resultaten daarvan zijn. </a:t>
            </a:r>
          </a:p>
          <a:p>
            <a:endParaRPr lang="nl-NL" sz="1200" dirty="0">
              <a:latin typeface="Verdana" panose="020B0604030504040204" pitchFamily="34" charset="0"/>
              <a:ea typeface="Verdana" panose="020B0604030504040204" pitchFamily="34" charset="0"/>
            </a:endParaRPr>
          </a:p>
          <a:p>
            <a:pPr defTabSz="426019">
              <a:defRPr/>
            </a:pPr>
            <a:r>
              <a:rPr lang="nl-NL" sz="1200" dirty="0">
                <a:latin typeface="Verdana" panose="020B0604030504040204" pitchFamily="34" charset="0"/>
                <a:ea typeface="Verdana" panose="020B0604030504040204" pitchFamily="34" charset="0"/>
              </a:rPr>
              <a:t>De motiveringsplicht en kennisgeving stimuleren het bevoegd gezag tot participatie. </a:t>
            </a:r>
            <a:endParaRPr lang="nl-NL" sz="1200" dirty="0" smtClean="0">
              <a:latin typeface="Verdana" panose="020B0604030504040204" pitchFamily="34" charset="0"/>
              <a:ea typeface="Verdana" panose="020B0604030504040204" pitchFamily="34" charset="0"/>
            </a:endParaRPr>
          </a:p>
          <a:p>
            <a:pPr defTabSz="426019">
              <a:defRPr/>
            </a:pPr>
            <a:r>
              <a:rPr lang="nl-NL" sz="1200" dirty="0" smtClean="0">
                <a:latin typeface="Verdana" panose="020B0604030504040204" pitchFamily="34" charset="0"/>
                <a:ea typeface="Verdana" panose="020B0604030504040204" pitchFamily="34" charset="0"/>
              </a:rPr>
              <a:t>De </a:t>
            </a:r>
            <a:r>
              <a:rPr lang="nl-NL" sz="1200" dirty="0">
                <a:latin typeface="Verdana" panose="020B0604030504040204" pitchFamily="34" charset="0"/>
                <a:ea typeface="Verdana" panose="020B0604030504040204" pitchFamily="34" charset="0"/>
              </a:rPr>
              <a:t>aanvraagvereiste stimuleert de initiatiefnemer tot participatie.</a:t>
            </a:r>
          </a:p>
          <a:p>
            <a:endParaRPr lang="nl-NL" sz="600" dirty="0">
              <a:latin typeface="Verdana" panose="020B0604030504040204" pitchFamily="34" charset="0"/>
              <a:ea typeface="Verdana" panose="020B0604030504040204" pitchFamily="34" charset="0"/>
            </a:endParaRPr>
          </a:p>
          <a:p>
            <a:endParaRPr lang="nl-NL" sz="600"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8</a:t>
            </a:fld>
            <a:endParaRPr lang="nl-NL" dirty="0"/>
          </a:p>
        </p:txBody>
      </p:sp>
    </p:spTree>
    <p:extLst>
      <p:ext uri="{BB962C8B-B14F-4D97-AF65-F5344CB8AC3E}">
        <p14:creationId xmlns:p14="http://schemas.microsoft.com/office/powerpoint/2010/main" val="336711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Verdana" panose="020B0604030504040204" pitchFamily="34" charset="0"/>
                <a:ea typeface="Verdana" panose="020B0604030504040204" pitchFamily="34" charset="0"/>
              </a:rPr>
              <a:t>Bij alle kerninstrumenten</a:t>
            </a:r>
            <a:r>
              <a:rPr lang="nl-NL" baseline="0" dirty="0" smtClean="0">
                <a:latin typeface="Verdana" panose="020B0604030504040204" pitchFamily="34" charset="0"/>
                <a:ea typeface="Verdana" panose="020B0604030504040204" pitchFamily="34" charset="0"/>
              </a:rPr>
              <a:t> is sprake van een motiveringsplicht en bij een aantal geldt ook de kennisgeving van het voornemen. </a:t>
            </a:r>
          </a:p>
          <a:p>
            <a:endParaRPr lang="nl-NL" baseline="0" dirty="0" smtClean="0">
              <a:latin typeface="Verdana" panose="020B0604030504040204" pitchFamily="34" charset="0"/>
              <a:ea typeface="Verdana" panose="020B0604030504040204" pitchFamily="34" charset="0"/>
            </a:endParaRPr>
          </a:p>
          <a:p>
            <a:r>
              <a:rPr lang="nl-NL" dirty="0" smtClean="0">
                <a:latin typeface="Verdana" panose="020B0604030504040204" pitchFamily="34" charset="0"/>
                <a:ea typeface="Verdana" panose="020B0604030504040204" pitchFamily="34" charset="0"/>
              </a:rPr>
              <a:t>Bij het projectbesluit en het omgevingsplan geeft een overheid in een kennisgeving aan hoe het participatietraject eruit komt te zien. De regels bij</a:t>
            </a:r>
            <a:r>
              <a:rPr lang="nl-NL" baseline="0" dirty="0" smtClean="0">
                <a:latin typeface="Verdana" panose="020B0604030504040204" pitchFamily="34" charset="0"/>
                <a:ea typeface="Verdana" panose="020B0604030504040204" pitchFamily="34" charset="0"/>
              </a:rPr>
              <a:t> het projectbesluit zijn uitgebreider: </a:t>
            </a:r>
          </a:p>
          <a:p>
            <a:r>
              <a:rPr lang="nl-NL" dirty="0" smtClean="0">
                <a:latin typeface="Verdana" panose="020B0604030504040204" pitchFamily="34" charset="0"/>
                <a:ea typeface="Verdana" panose="020B0604030504040204" pitchFamily="34" charset="0"/>
              </a:rPr>
              <a:t>Het</a:t>
            </a:r>
            <a:r>
              <a:rPr lang="nl-NL" baseline="0" dirty="0" smtClean="0">
                <a:latin typeface="Verdana" panose="020B0604030504040204" pitchFamily="34" charset="0"/>
                <a:ea typeface="Verdana" panose="020B0604030504040204" pitchFamily="34" charset="0"/>
              </a:rPr>
              <a:t> bevoegd gezag beschrijft:</a:t>
            </a:r>
          </a:p>
          <a:p>
            <a:pPr marL="79879" indent="-79879">
              <a:buFont typeface="Arial" panose="020B0604020202020204" pitchFamily="34" charset="0"/>
              <a:buChar char="•"/>
            </a:pPr>
            <a:r>
              <a:rPr lang="nl-NL" baseline="0" dirty="0" smtClean="0">
                <a:latin typeface="Verdana" panose="020B0604030504040204" pitchFamily="34" charset="0"/>
                <a:ea typeface="Verdana" panose="020B0604030504040204" pitchFamily="34" charset="0"/>
              </a:rPr>
              <a:t>wie worden betrokken, waarover en wanneer</a:t>
            </a:r>
          </a:p>
          <a:p>
            <a:pPr marL="79879" indent="-79879">
              <a:buFont typeface="Arial" panose="020B0604020202020204" pitchFamily="34" charset="0"/>
              <a:buChar char="•"/>
            </a:pPr>
            <a:r>
              <a:rPr lang="nl-NL" baseline="0" dirty="0" smtClean="0">
                <a:latin typeface="Verdana" panose="020B0604030504040204" pitchFamily="34" charset="0"/>
                <a:ea typeface="Verdana" panose="020B0604030504040204" pitchFamily="34" charset="0"/>
              </a:rPr>
              <a:t>wat de rol van het bevoegd gezag en de initiatiefnemer is </a:t>
            </a:r>
          </a:p>
          <a:p>
            <a:pPr marL="79879" indent="-79879">
              <a:buFont typeface="Arial" panose="020B0604020202020204" pitchFamily="34" charset="0"/>
              <a:buChar char="•"/>
            </a:pPr>
            <a:r>
              <a:rPr lang="nl-NL" baseline="0" dirty="0" smtClean="0">
                <a:latin typeface="Verdana" panose="020B0604030504040204" pitchFamily="34" charset="0"/>
                <a:ea typeface="Verdana" panose="020B0604030504040204" pitchFamily="34" charset="0"/>
              </a:rPr>
              <a:t>waar meer informatie te vinden is.</a:t>
            </a:r>
            <a:endParaRPr lang="nl-NL" dirty="0" smtClean="0">
              <a:latin typeface="Verdana" panose="020B0604030504040204" pitchFamily="34" charset="0"/>
              <a:ea typeface="Verdana" panose="020B060403050404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9</a:t>
            </a:fld>
            <a:endParaRPr lang="nl-NL"/>
          </a:p>
        </p:txBody>
      </p:sp>
    </p:spTree>
    <p:extLst>
      <p:ext uri="{BB962C8B-B14F-4D97-AF65-F5344CB8AC3E}">
        <p14:creationId xmlns:p14="http://schemas.microsoft.com/office/powerpoint/2010/main" val="3181044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3032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1811877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2723913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40038280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106775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5779441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5951662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1837209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4347064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411306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9632755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67919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2516884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623222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0468632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213856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4156245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8084527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6455419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266553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21169457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42191976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64055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046778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387077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7949651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010871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5934391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3826399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0105848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6931086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5758829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7883181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28282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defTabSz="914400" eaLnBrk="0" fontAlgn="base" hangingPunct="0">
              <a:spcBef>
                <a:spcPct val="0"/>
              </a:spcBef>
              <a:spcAft>
                <a:spcPct val="0"/>
              </a:spcAft>
              <a:defRPr/>
            </a:pPr>
            <a:r>
              <a:rPr lang="nl-NL" sz="2600" kern="0" spc="-60" dirty="0">
                <a:solidFill>
                  <a:srgbClr val="39870C"/>
                </a:solidFill>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Tree>
    <p:extLst>
      <p:ext uri="{BB962C8B-B14F-4D97-AF65-F5344CB8AC3E}">
        <p14:creationId xmlns:p14="http://schemas.microsoft.com/office/powerpoint/2010/main" val="3509101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381001" y="1245758"/>
            <a:ext cx="8367464" cy="4946303"/>
          </a:xfrm>
        </p:spPr>
        <p:txBody>
          <a:bodyPr/>
          <a:lstStyle>
            <a:lvl1pPr marL="285750" indent="-285750">
              <a:buFont typeface="Arial" charset="0"/>
              <a:buChar char="•"/>
              <a:defRPr sz="2000"/>
            </a:lvl1pPr>
            <a:lvl2pPr marL="454025" indent="-268288">
              <a:buFont typeface="Wingdings" charset="2"/>
              <a:buChar char="§"/>
              <a:defRPr sz="1600"/>
            </a:lvl2pPr>
            <a:lvl3pPr>
              <a:defRPr sz="1400"/>
            </a:lvl3pPr>
            <a:lvl4pPr>
              <a:defRPr sz="1200"/>
            </a:lvl4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7304006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5" name="Tijdelijke aanduiding voor tekst 14"/>
          <p:cNvSpPr>
            <a:spLocks noGrp="1"/>
          </p:cNvSpPr>
          <p:nvPr>
            <p:ph type="body" sz="quarter" idx="12"/>
          </p:nvPr>
        </p:nvSpPr>
        <p:spPr>
          <a:xfrm>
            <a:off x="1" y="0"/>
            <a:ext cx="5688632" cy="1061242"/>
          </a:xfrm>
        </p:spPr>
        <p:txBody>
          <a:bodyPr anchor="b"/>
          <a:lstStyle>
            <a:lvl1pPr marL="0" indent="0">
              <a:defRPr>
                <a:solidFill>
                  <a:schemeClr val="bg1"/>
                </a:solidFill>
              </a:defRPr>
            </a:lvl1pPr>
          </a:lstStyle>
          <a:p>
            <a:pPr lvl="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1" y="2204864"/>
            <a:ext cx="8406464" cy="3868336"/>
          </a:xfrm>
        </p:spPr>
        <p:txBody>
          <a:bodyPr/>
          <a:lstStyle>
            <a:lvl1pPr>
              <a:defRPr sz="1200"/>
            </a:lvl1pPr>
            <a:lvl2pPr>
              <a:defRPr sz="1200"/>
            </a:lvl2pPr>
            <a:lvl3pPr>
              <a:defRPr sz="1200"/>
            </a:lvl3pPr>
            <a:lvl4pPr>
              <a:defRPr sz="120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33434230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4129200" cy="3868336"/>
          </a:xfrm>
        </p:spPr>
        <p:txBody>
          <a:bodyPr/>
          <a:lstStyle>
            <a:lvl1pPr>
              <a:defRPr sz="1200"/>
            </a:lvl1pPr>
            <a:lvl2pPr>
              <a:defRPr sz="1200"/>
            </a:lvl2pPr>
            <a:lvl3pPr>
              <a:defRPr sz="1200"/>
            </a:lvl3pPr>
            <a:lvl4pPr>
              <a:defRPr sz="120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75155" y="2204864"/>
            <a:ext cx="4129200" cy="3868336"/>
          </a:xfrm>
        </p:spPr>
        <p:txBody>
          <a:bodyPr/>
          <a:lstStyle>
            <a:lvl1pPr>
              <a:defRPr sz="1200"/>
            </a:lvl1pPr>
            <a:lvl2pPr>
              <a:defRPr sz="1200"/>
            </a:lvl2pPr>
            <a:lvl3pPr>
              <a:defRPr sz="1200"/>
            </a:lvl3pPr>
            <a:lvl4pPr>
              <a:defRPr sz="120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
        <p:nvSpPr>
          <p:cNvPr id="9" name="Titel 1"/>
          <p:cNvSpPr txBox="1">
            <a:spLocks/>
          </p:cNvSpPr>
          <p:nvPr userDrawn="1"/>
        </p:nvSpPr>
        <p:spPr bwMode="auto">
          <a:xfrm>
            <a:off x="1" y="0"/>
            <a:ext cx="5688632" cy="1061242"/>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18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914400"/>
            <a:r>
              <a:rPr lang="nl-NL" sz="1350" kern="0" dirty="0">
                <a:solidFill>
                  <a:prstClr val="white"/>
                </a:solidFill>
              </a:rPr>
              <a:t>Klik om de stijl te bewerken</a:t>
            </a:r>
          </a:p>
        </p:txBody>
      </p:sp>
    </p:spTree>
    <p:extLst>
      <p:ext uri="{BB962C8B-B14F-4D97-AF65-F5344CB8AC3E}">
        <p14:creationId xmlns:p14="http://schemas.microsoft.com/office/powerpoint/2010/main" val="34027232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Inhoud van twee">
    <p:spTree>
      <p:nvGrpSpPr>
        <p:cNvPr id="1" name=""/>
        <p:cNvGrpSpPr/>
        <p:nvPr/>
      </p:nvGrpSpPr>
      <p:grpSpPr>
        <a:xfrm>
          <a:off x="0" y="0"/>
          <a:ext cx="0" cy="0"/>
          <a:chOff x="0" y="0"/>
          <a:chExt cx="0" cy="0"/>
        </a:xfrm>
      </p:grpSpPr>
      <p:sp>
        <p:nvSpPr>
          <p:cNvPr id="15" name="Tijdelijke aanduiding voor tekst 14"/>
          <p:cNvSpPr>
            <a:spLocks noGrp="1"/>
          </p:cNvSpPr>
          <p:nvPr>
            <p:ph type="body" sz="quarter" idx="12"/>
          </p:nvPr>
        </p:nvSpPr>
        <p:spPr>
          <a:xfrm>
            <a:off x="1" y="0"/>
            <a:ext cx="5688632" cy="1061242"/>
          </a:xfrm>
        </p:spPr>
        <p:txBody>
          <a:bodyPr anchor="b"/>
          <a:lstStyle>
            <a:lvl1pPr marL="0" indent="0">
              <a:defRPr>
                <a:solidFill>
                  <a:schemeClr val="bg1"/>
                </a:solidFill>
              </a:defRPr>
            </a:lvl1pPr>
          </a:lstStyle>
          <a:p>
            <a:pPr lvl="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1" y="2204864"/>
            <a:ext cx="8406464"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866376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8" name="Tijdelijke aanduiding voor inhoud 7"/>
          <p:cNvSpPr>
            <a:spLocks noGrp="1"/>
          </p:cNvSpPr>
          <p:nvPr>
            <p:ph sz="quarter" idx="12"/>
          </p:nvPr>
        </p:nvSpPr>
        <p:spPr>
          <a:xfrm>
            <a:off x="1" y="0"/>
            <a:ext cx="5688632" cy="10612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nl-NL" dirty="0" smtClean="0">
                <a:solidFill>
                  <a:schemeClr val="bg1"/>
                </a:solidFill>
              </a:defRPr>
            </a:lvl1pPr>
          </a:lstStyle>
          <a:p>
            <a:pPr marL="0" lvl="0" indent="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41292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75155" y="2204864"/>
            <a:ext cx="41292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905108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27000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101407" y="2204864"/>
            <a:ext cx="27000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
        <p:nvSpPr>
          <p:cNvPr id="9" name="Titel 1"/>
          <p:cNvSpPr txBox="1">
            <a:spLocks/>
          </p:cNvSpPr>
          <p:nvPr userDrawn="1"/>
        </p:nvSpPr>
        <p:spPr bwMode="auto">
          <a:xfrm>
            <a:off x="1" y="0"/>
            <a:ext cx="5688632" cy="1061242"/>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18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914400"/>
            <a:r>
              <a:rPr lang="nl-NL" sz="1350" kern="0" dirty="0">
                <a:solidFill>
                  <a:prstClr val="white"/>
                </a:solidFill>
              </a:rPr>
              <a:t>Klik om de stijl te bewerken</a:t>
            </a:r>
          </a:p>
        </p:txBody>
      </p:sp>
      <p:sp>
        <p:nvSpPr>
          <p:cNvPr id="8" name="Tijdelijke aanduiding voor inhoud 7"/>
          <p:cNvSpPr>
            <a:spLocks noGrp="1"/>
          </p:cNvSpPr>
          <p:nvPr>
            <p:ph sz="quarter" idx="12"/>
          </p:nvPr>
        </p:nvSpPr>
        <p:spPr>
          <a:xfrm>
            <a:off x="3221703" y="2204864"/>
            <a:ext cx="2700000" cy="38683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nl-NL" sz="1050" smtClean="0"/>
            </a:lvl1pPr>
            <a:lvl2pPr>
              <a:defRPr lang="nl-NL" sz="1050" smtClean="0"/>
            </a:lvl2pPr>
            <a:lvl3pPr>
              <a:defRPr lang="nl-NL" sz="1050" smtClean="0"/>
            </a:lvl3pPr>
            <a:lvl4pPr>
              <a:defRPr lang="nl-NL" sz="1050" smtClean="0"/>
            </a:lvl4pPr>
            <a:lvl5pPr>
              <a:defRPr lang="nl-NL" sz="135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447883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houdsopgave met bullet">
    <p:spTree>
      <p:nvGrpSpPr>
        <p:cNvPr id="1" name=""/>
        <p:cNvGrpSpPr/>
        <p:nvPr/>
      </p:nvGrpSpPr>
      <p:grpSpPr>
        <a:xfrm>
          <a:off x="0" y="0"/>
          <a:ext cx="0" cy="0"/>
          <a:chOff x="0" y="0"/>
          <a:chExt cx="0" cy="0"/>
        </a:xfrm>
      </p:grpSpPr>
      <p:sp>
        <p:nvSpPr>
          <p:cNvPr id="5"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a:lstStyle/>
          <a:p>
            <a:pPr lvl="0"/>
            <a:r>
              <a:rPr lang="nl-NL" dirty="0"/>
              <a:t>Klik om het opmaakprofiel te bewerken</a:t>
            </a:r>
          </a:p>
        </p:txBody>
      </p:sp>
    </p:spTree>
    <p:extLst>
      <p:ext uri="{BB962C8B-B14F-4D97-AF65-F5344CB8AC3E}">
        <p14:creationId xmlns:p14="http://schemas.microsoft.com/office/powerpoint/2010/main" val="21109371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4133984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09015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6920932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746300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8624247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1127327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7960503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5813313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36413217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2490765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0156794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64439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7969623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0622114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8022259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39551822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8022256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el dia">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14" y="3424054"/>
            <a:ext cx="3878753" cy="1550153"/>
          </a:xfrm>
        </p:spPr>
        <p:txBody>
          <a:bodyPr>
            <a:normAutofit/>
          </a:bodyPr>
          <a:lstStyle>
            <a:lvl1pPr marL="0" indent="0" algn="l">
              <a:buNone/>
              <a:defRPr sz="384">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17" name="Tijdelijke aanduiding voor tekst 16"/>
          <p:cNvSpPr>
            <a:spLocks noGrp="1"/>
          </p:cNvSpPr>
          <p:nvPr>
            <p:ph type="body" sz="quarter" idx="11" hasCustomPrompt="1"/>
          </p:nvPr>
        </p:nvSpPr>
        <p:spPr>
          <a:xfrm>
            <a:off x="4767263" y="5402703"/>
            <a:ext cx="3878262" cy="931863"/>
          </a:xfrm>
        </p:spPr>
        <p:txBody>
          <a:bodyPr anchor="b">
            <a:noAutofit/>
          </a:bodyPr>
          <a:lstStyle>
            <a:lvl1pPr marL="0" indent="0" algn="l">
              <a:buFontTx/>
              <a:buNone/>
              <a:defRPr sz="192">
                <a:solidFill>
                  <a:schemeClr val="bg1"/>
                </a:solidFill>
              </a:defRPr>
            </a:lvl1pPr>
            <a:lvl2pPr marL="97446" indent="0" algn="l">
              <a:buFontTx/>
              <a:buNone/>
              <a:defRPr sz="192">
                <a:solidFill>
                  <a:schemeClr val="bg1"/>
                </a:solidFill>
              </a:defRPr>
            </a:lvl2pPr>
            <a:lvl3pPr marL="194895" indent="0" algn="l">
              <a:buFontTx/>
              <a:buNone/>
              <a:defRPr sz="192">
                <a:solidFill>
                  <a:schemeClr val="bg1"/>
                </a:solidFill>
              </a:defRPr>
            </a:lvl3pPr>
            <a:lvl4pPr marL="292341" indent="0" algn="l">
              <a:buFontTx/>
              <a:buNone/>
              <a:defRPr sz="192">
                <a:solidFill>
                  <a:schemeClr val="bg1"/>
                </a:solidFill>
              </a:defRPr>
            </a:lvl4pPr>
            <a:lvl5pPr marL="389790" indent="0" algn="l">
              <a:buFontTx/>
              <a:buNone/>
              <a:defRPr sz="192">
                <a:solidFill>
                  <a:schemeClr val="bg1"/>
                </a:solidFill>
              </a:defRPr>
            </a:lvl5pPr>
          </a:lstStyle>
          <a:p>
            <a:pPr lvl="0"/>
            <a:r>
              <a:rPr lang="nl-NL" dirty="0"/>
              <a:t>&lt;versie&gt;</a:t>
            </a:r>
          </a:p>
        </p:txBody>
      </p:sp>
      <p:sp>
        <p:nvSpPr>
          <p:cNvPr id="23" name="Rechthoek 22"/>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264569569"/>
      </p:ext>
    </p:extLst>
  </p:cSld>
  <p:clrMapOvr>
    <a:masterClrMapping/>
  </p:clrMapOvr>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Hoofdstuk + afb ">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14" y="2413597"/>
            <a:ext cx="3878753" cy="1550153"/>
          </a:xfrm>
        </p:spPr>
        <p:txBody>
          <a:bodyPr>
            <a:normAutofit/>
          </a:bodyPr>
          <a:lstStyle>
            <a:lvl1pPr marL="60905" indent="-60905" algn="l">
              <a:buFont typeface="Arial"/>
              <a:buChar char="•"/>
              <a:defRPr sz="384" baseline="0">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9" name="Rechthoek 8"/>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3462657861"/>
      </p:ext>
    </p:extLst>
  </p:cSld>
  <p:clrMapOvr>
    <a:masterClrMapping/>
  </p:clrMapOvr>
  <p:hf hdr="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2_Hoofdstuk + afb">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14" y="2413597"/>
            <a:ext cx="3878753" cy="1550153"/>
          </a:xfrm>
        </p:spPr>
        <p:txBody>
          <a:bodyPr>
            <a:normAutofit/>
          </a:bodyPr>
          <a:lstStyle>
            <a:lvl1pPr marL="60905" indent="-60905" algn="l">
              <a:buFont typeface="Arial"/>
              <a:buChar char="•"/>
              <a:defRPr sz="384" baseline="0">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9" name="Rechthoek 8"/>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2687435838"/>
      </p:ext>
    </p:extLst>
  </p:cSld>
  <p:clrMapOvr>
    <a:masterClrMapping/>
  </p:clrMapOvr>
  <p:hf hdr="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_Hoofdstuk + afb">
    <p:spTree>
      <p:nvGrpSpPr>
        <p:cNvPr id="1" name=""/>
        <p:cNvGrpSpPr/>
        <p:nvPr/>
      </p:nvGrpSpPr>
      <p:grpSpPr>
        <a:xfrm>
          <a:off x="0" y="0"/>
          <a:ext cx="0" cy="0"/>
          <a:chOff x="0" y="0"/>
          <a:chExt cx="0" cy="0"/>
        </a:xfrm>
      </p:grpSpPr>
      <p:sp>
        <p:nvSpPr>
          <p:cNvPr id="8" name="Rechthoek 7"/>
          <p:cNvSpPr/>
          <p:nvPr/>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14" y="2413597"/>
            <a:ext cx="3878753" cy="1550153"/>
          </a:xfrm>
        </p:spPr>
        <p:txBody>
          <a:bodyPr>
            <a:normAutofit/>
          </a:bodyPr>
          <a:lstStyle>
            <a:lvl1pPr marL="60905" indent="-60905" algn="l">
              <a:buFont typeface="Arial"/>
              <a:buChar char="•"/>
              <a:defRPr sz="384" baseline="0">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9" name="Rechthoek 8"/>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3031054027"/>
      </p:ext>
    </p:extLst>
  </p:cSld>
  <p:clrMapOvr>
    <a:masterClrMapping/>
  </p:clrMapOvr>
  <p:hf hdr="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14" y="2413597"/>
            <a:ext cx="3878753" cy="1550153"/>
          </a:xfrm>
        </p:spPr>
        <p:txBody>
          <a:bodyPr>
            <a:normAutofit/>
          </a:bodyPr>
          <a:lstStyle>
            <a:lvl1pPr marL="60905" indent="-60905" algn="l">
              <a:buFont typeface="Arial"/>
              <a:buChar char="•"/>
              <a:defRPr sz="384" baseline="0">
                <a:solidFill>
                  <a:srgbClr val="275937"/>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299"/>
            </a:lvl1pPr>
          </a:lstStyle>
          <a:p>
            <a:endParaRPr lang="nl-NL" dirty="0"/>
          </a:p>
        </p:txBody>
      </p:sp>
      <p:sp>
        <p:nvSpPr>
          <p:cNvPr id="9" name="Rechthoek 8"/>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223572161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8"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7"/>
            <a:ext cx="8216178" cy="1550153"/>
          </a:xfrm>
        </p:spPr>
        <p:txBody>
          <a:bodyPr>
            <a:normAutofit/>
          </a:bodyPr>
          <a:lstStyle>
            <a:lvl1pPr marL="60905" indent="-60905" algn="l">
              <a:buFont typeface="Arial"/>
              <a:buChar char="•"/>
              <a:defRPr sz="384" baseline="0">
                <a:solidFill>
                  <a:srgbClr val="275937"/>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0" name="Rechthoek 9"/>
          <p:cNvSpPr/>
          <p:nvPr/>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a:solidFill>
                <a:prstClr val="white"/>
              </a:solidFill>
            </a:endParaRPr>
          </a:p>
        </p:txBody>
      </p:sp>
      <p:sp>
        <p:nvSpPr>
          <p:cNvPr id="8" name="Rechthoek 7"/>
          <p:cNvSpPr/>
          <p:nvPr/>
        </p:nvSpPr>
        <p:spPr>
          <a:xfrm>
            <a:off x="0" y="6513091"/>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
        <p:nvSpPr>
          <p:cNvPr id="9" name="Tijdelijke aanduiding voor datum 8"/>
          <p:cNvSpPr>
            <a:spLocks noGrp="1"/>
          </p:cNvSpPr>
          <p:nvPr>
            <p:ph type="dt" sz="half" idx="2"/>
          </p:nvPr>
        </p:nvSpPr>
        <p:spPr>
          <a:xfrm>
            <a:off x="6668655" y="6506115"/>
            <a:ext cx="2133600" cy="365125"/>
          </a:xfrm>
          <a:prstGeom prst="rect">
            <a:avLst/>
          </a:prstGeom>
        </p:spPr>
        <p:txBody>
          <a:bodyPr vert="horz" lIns="91329" tIns="45664" rIns="91329" bIns="45664" rtlCol="0" anchor="ctr"/>
          <a:lstStyle>
            <a:lvl1pPr algn="r">
              <a:defRPr sz="192" b="0" i="0">
                <a:solidFill>
                  <a:srgbClr val="FFFFFF"/>
                </a:solidFill>
                <a:latin typeface="Verdana"/>
                <a:cs typeface="Verdana"/>
              </a:defRPr>
            </a:lvl1pPr>
          </a:lstStyle>
          <a:p>
            <a:pPr>
              <a:defRPr/>
            </a:pPr>
            <a:endParaRPr lang="nl-NL"/>
          </a:p>
        </p:txBody>
      </p:sp>
      <p:sp>
        <p:nvSpPr>
          <p:cNvPr id="11" name="Tijdelijke aanduiding voor voettekst 10"/>
          <p:cNvSpPr>
            <a:spLocks noGrp="1"/>
          </p:cNvSpPr>
          <p:nvPr>
            <p:ph type="ftr" sz="quarter" idx="3"/>
          </p:nvPr>
        </p:nvSpPr>
        <p:spPr>
          <a:xfrm>
            <a:off x="457200" y="6513091"/>
            <a:ext cx="2895600" cy="365125"/>
          </a:xfrm>
          <a:prstGeom prst="rect">
            <a:avLst/>
          </a:prstGeom>
        </p:spPr>
        <p:txBody>
          <a:bodyPr vert="horz" lIns="91329" tIns="45664" rIns="91329" bIns="45664" rtlCol="0" anchor="ctr"/>
          <a:lstStyle>
            <a:lvl1pPr algn="l">
              <a:defRPr sz="192" b="0" i="0">
                <a:solidFill>
                  <a:srgbClr val="FFFFFF"/>
                </a:solidFill>
                <a:latin typeface="Verdana"/>
                <a:cs typeface="Verdana"/>
              </a:defRPr>
            </a:lvl1pPr>
          </a:lstStyle>
          <a:p>
            <a:pPr>
              <a:defRPr/>
            </a:pPr>
            <a:endParaRPr lang="nl-NL"/>
          </a:p>
        </p:txBody>
      </p:sp>
    </p:spTree>
    <p:extLst>
      <p:ext uri="{BB962C8B-B14F-4D97-AF65-F5344CB8AC3E}">
        <p14:creationId xmlns:p14="http://schemas.microsoft.com/office/powerpoint/2010/main" val="4206694926"/>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__Hoofdstuk alleen tekst">
    <p:spTree>
      <p:nvGrpSpPr>
        <p:cNvPr id="1" name=""/>
        <p:cNvGrpSpPr/>
        <p:nvPr/>
      </p:nvGrpSpPr>
      <p:grpSpPr>
        <a:xfrm>
          <a:off x="0" y="0"/>
          <a:ext cx="0" cy="0"/>
          <a:chOff x="0" y="0"/>
          <a:chExt cx="0" cy="0"/>
        </a:xfrm>
      </p:grpSpPr>
      <p:sp>
        <p:nvSpPr>
          <p:cNvPr id="10" name="Rechthoek 9"/>
          <p:cNvSpPr/>
          <p:nvPr/>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19494" tIns="9747" rIns="19494" bIns="9747" rtlCol="0" anchor="ctr"/>
          <a:lstStyle/>
          <a:p>
            <a:pPr algn="ctr"/>
            <a:endParaRPr lang="nl-NL" sz="2347" dirty="0">
              <a:solidFill>
                <a:prstClr val="white"/>
              </a:solidFill>
            </a:endParaRPr>
          </a:p>
        </p:txBody>
      </p:sp>
      <p:sp>
        <p:nvSpPr>
          <p:cNvPr id="2" name="Titel 1"/>
          <p:cNvSpPr>
            <a:spLocks noGrp="1"/>
          </p:cNvSpPr>
          <p:nvPr>
            <p:ph type="ctrTitle" hasCustomPrompt="1"/>
          </p:nvPr>
        </p:nvSpPr>
        <p:spPr>
          <a:xfrm>
            <a:off x="442918"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7"/>
            <a:ext cx="8216178" cy="1550153"/>
          </a:xfrm>
        </p:spPr>
        <p:txBody>
          <a:bodyPr>
            <a:normAutofit/>
          </a:bodyPr>
          <a:lstStyle>
            <a:lvl1pPr marL="60905" indent="-60905" algn="l">
              <a:buFont typeface="Arial"/>
              <a:buChar char="•"/>
              <a:defRPr sz="384" baseline="0">
                <a:solidFill>
                  <a:srgbClr val="FFFFFF"/>
                </a:solidFill>
              </a:defRPr>
            </a:lvl1pPr>
            <a:lvl2pPr marL="97446" indent="0" algn="ctr">
              <a:buNone/>
              <a:defRPr>
                <a:solidFill>
                  <a:schemeClr val="tx1">
                    <a:tint val="75000"/>
                  </a:schemeClr>
                </a:solidFill>
              </a:defRPr>
            </a:lvl2pPr>
            <a:lvl3pPr marL="194895" indent="0" algn="ctr">
              <a:buNone/>
              <a:defRPr>
                <a:solidFill>
                  <a:schemeClr val="tx1">
                    <a:tint val="75000"/>
                  </a:schemeClr>
                </a:solidFill>
              </a:defRPr>
            </a:lvl3pPr>
            <a:lvl4pPr marL="292341" indent="0" algn="ctr">
              <a:buNone/>
              <a:defRPr>
                <a:solidFill>
                  <a:schemeClr val="tx1">
                    <a:tint val="75000"/>
                  </a:schemeClr>
                </a:solidFill>
              </a:defRPr>
            </a:lvl4pPr>
            <a:lvl5pPr marL="389790" indent="0" algn="ctr">
              <a:buNone/>
              <a:defRPr>
                <a:solidFill>
                  <a:schemeClr val="tx1">
                    <a:tint val="75000"/>
                  </a:schemeClr>
                </a:solidFill>
              </a:defRPr>
            </a:lvl5pPr>
            <a:lvl6pPr marL="487236" indent="0" algn="ctr">
              <a:buNone/>
              <a:defRPr>
                <a:solidFill>
                  <a:schemeClr val="tx1">
                    <a:tint val="75000"/>
                  </a:schemeClr>
                </a:solidFill>
              </a:defRPr>
            </a:lvl6pPr>
            <a:lvl7pPr marL="584684" indent="0" algn="ctr">
              <a:buNone/>
              <a:defRPr>
                <a:solidFill>
                  <a:schemeClr val="tx1">
                    <a:tint val="75000"/>
                  </a:schemeClr>
                </a:solidFill>
              </a:defRPr>
            </a:lvl7pPr>
            <a:lvl8pPr marL="682131" indent="0" algn="ctr">
              <a:buNone/>
              <a:defRPr>
                <a:solidFill>
                  <a:schemeClr val="tx1">
                    <a:tint val="75000"/>
                  </a:schemeClr>
                </a:solidFill>
              </a:defRPr>
            </a:lvl8pPr>
            <a:lvl9pPr marL="779577"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087" y="0"/>
            <a:ext cx="3045648" cy="898525"/>
          </a:xfrm>
          <a:prstGeom prst="rect">
            <a:avLst/>
          </a:prstGeom>
        </p:spPr>
      </p:pic>
      <p:sp>
        <p:nvSpPr>
          <p:cNvPr id="13" name="Rechthoek 12"/>
          <p:cNvSpPr/>
          <p:nvPr/>
        </p:nvSpPr>
        <p:spPr>
          <a:xfrm>
            <a:off x="0" y="6506115"/>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Tree>
    <p:extLst>
      <p:ext uri="{BB962C8B-B14F-4D97-AF65-F5344CB8AC3E}">
        <p14:creationId xmlns:p14="http://schemas.microsoft.com/office/powerpoint/2010/main" val="3716140862"/>
      </p:ext>
    </p:extLst>
  </p:cSld>
  <p:clrMapOvr>
    <a:masterClrMapping/>
  </p:clrMapOvr>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tekst 5"/>
          <p:cNvSpPr>
            <a:spLocks noGrp="1"/>
          </p:cNvSpPr>
          <p:nvPr>
            <p:ph type="body" sz="quarter" idx="12"/>
          </p:nvPr>
        </p:nvSpPr>
        <p:spPr>
          <a:xfrm>
            <a:off x="450851" y="1811339"/>
            <a:ext cx="8223250" cy="4305685"/>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8776538"/>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tekst 5"/>
          <p:cNvSpPr>
            <a:spLocks noGrp="1"/>
          </p:cNvSpPr>
          <p:nvPr>
            <p:ph type="body" sz="quarter" idx="12"/>
          </p:nvPr>
        </p:nvSpPr>
        <p:spPr>
          <a:xfrm>
            <a:off x="450851" y="1811339"/>
            <a:ext cx="8223250" cy="4305685"/>
          </a:xfrm>
        </p:spPr>
        <p:txBody>
          <a:bodyPr>
            <a:normAutofit/>
          </a:bodyPr>
          <a:lstStyle>
            <a:lvl1pPr marL="60905" indent="-60905">
              <a:lnSpc>
                <a:spcPts val="512"/>
              </a:lnSpc>
              <a:buFont typeface="Arial"/>
              <a:buChar char="•"/>
              <a:defRPr sz="384">
                <a:solidFill>
                  <a:schemeClr val="tx1"/>
                </a:solidFill>
              </a:defRPr>
            </a:lvl1pPr>
            <a:lvl2pPr marL="97446" indent="0">
              <a:lnSpc>
                <a:spcPts val="512"/>
              </a:lnSpc>
              <a:buFontTx/>
              <a:buNone/>
              <a:defRPr sz="384"/>
            </a:lvl2pPr>
            <a:lvl3pPr marL="194895" indent="0">
              <a:lnSpc>
                <a:spcPts val="512"/>
              </a:lnSpc>
              <a:buFontTx/>
              <a:buNone/>
              <a:defRPr sz="384"/>
            </a:lvl3pPr>
            <a:lvl4pPr marL="292341" indent="0">
              <a:lnSpc>
                <a:spcPts val="512"/>
              </a:lnSpc>
              <a:buFontTx/>
              <a:buNone/>
              <a:defRPr sz="384"/>
            </a:lvl4pPr>
            <a:lvl5pPr marL="389790" indent="0">
              <a:lnSpc>
                <a:spcPts val="512"/>
              </a:lnSpc>
              <a:buFontTx/>
              <a:buNone/>
              <a:defRPr sz="384"/>
            </a:lvl5pPr>
          </a:lstStyle>
          <a:p>
            <a:pPr lvl="0"/>
            <a:r>
              <a:rPr lang="nl-NL" dirty="0"/>
              <a:t>Klik om de tekststijl van het model te bewerken</a:t>
            </a:r>
          </a:p>
        </p:txBody>
      </p:sp>
    </p:spTree>
    <p:extLst>
      <p:ext uri="{BB962C8B-B14F-4D97-AF65-F5344CB8AC3E}">
        <p14:creationId xmlns:p14="http://schemas.microsoft.com/office/powerpoint/2010/main" val="2026837045"/>
      </p:ext>
    </p:extLst>
  </p:cSld>
  <p:clrMapOvr>
    <a:masterClrMapping/>
  </p:clrMapOvr>
  <p:hf hdr="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tekst 5"/>
          <p:cNvSpPr>
            <a:spLocks noGrp="1"/>
          </p:cNvSpPr>
          <p:nvPr>
            <p:ph type="body" sz="quarter" idx="12"/>
          </p:nvPr>
        </p:nvSpPr>
        <p:spPr>
          <a:xfrm>
            <a:off x="442916" y="1811339"/>
            <a:ext cx="4453799" cy="4305685"/>
          </a:xfrm>
        </p:spPr>
        <p:txBody>
          <a:bodyPr>
            <a:normAutofit/>
          </a:bodyPr>
          <a:lstStyle>
            <a:lvl1pPr marL="60905" indent="-60905">
              <a:lnSpc>
                <a:spcPts val="512"/>
              </a:lnSpc>
              <a:buFont typeface="Arial"/>
              <a:buChar char="•"/>
              <a:defRPr sz="384">
                <a:solidFill>
                  <a:schemeClr val="tx1"/>
                </a:solidFill>
              </a:defRPr>
            </a:lvl1pPr>
            <a:lvl2pPr marL="97446" indent="0">
              <a:lnSpc>
                <a:spcPts val="512"/>
              </a:lnSpc>
              <a:buFontTx/>
              <a:buNone/>
              <a:defRPr sz="384"/>
            </a:lvl2pPr>
            <a:lvl3pPr marL="194895" indent="0">
              <a:lnSpc>
                <a:spcPts val="512"/>
              </a:lnSpc>
              <a:buFontTx/>
              <a:buNone/>
              <a:defRPr sz="384"/>
            </a:lvl3pPr>
            <a:lvl4pPr marL="292341" indent="0">
              <a:lnSpc>
                <a:spcPts val="512"/>
              </a:lnSpc>
              <a:buFontTx/>
              <a:buNone/>
              <a:defRPr sz="384"/>
            </a:lvl4pPr>
            <a:lvl5pPr marL="389790" indent="0">
              <a:lnSpc>
                <a:spcPts val="512"/>
              </a:lnSpc>
              <a:buFontTx/>
              <a:buNone/>
              <a:defRPr sz="384"/>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6" y="1811338"/>
            <a:ext cx="3494087" cy="4300538"/>
          </a:xfrm>
        </p:spPr>
        <p:txBody>
          <a:bodyPr/>
          <a:lstStyle/>
          <a:p>
            <a:endParaRPr lang="nl-NL"/>
          </a:p>
        </p:txBody>
      </p:sp>
    </p:spTree>
    <p:extLst>
      <p:ext uri="{BB962C8B-B14F-4D97-AF65-F5344CB8AC3E}">
        <p14:creationId xmlns:p14="http://schemas.microsoft.com/office/powerpoint/2010/main" val="4121708685"/>
      </p:ext>
    </p:extLst>
  </p:cSld>
  <p:clrMapOvr>
    <a:masterClrMapping/>
  </p:clrMapOvr>
  <p:hf hdr="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7" name="Tijdelijke aanduiding voor tekst 6"/>
          <p:cNvSpPr>
            <a:spLocks noGrp="1"/>
          </p:cNvSpPr>
          <p:nvPr>
            <p:ph type="body" sz="quarter" idx="12"/>
          </p:nvPr>
        </p:nvSpPr>
        <p:spPr>
          <a:xfrm>
            <a:off x="450850" y="1811338"/>
            <a:ext cx="8229600" cy="4256088"/>
          </a:xfrm>
        </p:spPr>
        <p:txBody>
          <a:bodyPr numCol="2" spcCol="359561"/>
          <a:lstStyle>
            <a:lvl1pPr marL="60905" indent="-60905" algn="l">
              <a:buFont typeface="Arial"/>
              <a:buChar char="•"/>
              <a:defRPr>
                <a:solidFill>
                  <a:schemeClr val="tx1"/>
                </a:solidFill>
              </a:defRPr>
            </a:lvl1pPr>
            <a:lvl2pPr marL="158351" indent="-60905" algn="l">
              <a:buFont typeface="Arial"/>
              <a:buChar char="•"/>
              <a:defRPr/>
            </a:lvl2pPr>
            <a:lvl3pPr marL="255800" indent="-60905" algn="l">
              <a:buFont typeface="Arial"/>
              <a:buChar char="•"/>
              <a:defRPr/>
            </a:lvl3pPr>
            <a:lvl4pPr marL="353246" indent="-60905" algn="l">
              <a:buFont typeface="Arial"/>
              <a:buChar char="•"/>
              <a:defRPr/>
            </a:lvl4pPr>
            <a:lvl5pPr marL="450695" indent="-60905"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4158379613"/>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299"/>
            </a:lvl1pPr>
          </a:lstStyle>
          <a:p>
            <a:endParaRPr lang="nl-NL" dirty="0"/>
          </a:p>
        </p:txBody>
      </p:sp>
      <p:sp>
        <p:nvSpPr>
          <p:cNvPr id="7" name="Titel 1"/>
          <p:cNvSpPr>
            <a:spLocks noGrp="1"/>
          </p:cNvSpPr>
          <p:nvPr>
            <p:ph type="title"/>
          </p:nvPr>
        </p:nvSpPr>
        <p:spPr>
          <a:xfrm>
            <a:off x="450850" y="1169397"/>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91182723"/>
      </p:ext>
    </p:extLst>
  </p:cSld>
  <p:clrMapOvr>
    <a:masterClrMapping/>
  </p:clrMapOvr>
  <p:hf hdr="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afbeelding 5"/>
          <p:cNvSpPr>
            <a:spLocks noGrp="1"/>
          </p:cNvSpPr>
          <p:nvPr>
            <p:ph type="pic" sz="quarter" idx="12"/>
          </p:nvPr>
        </p:nvSpPr>
        <p:spPr>
          <a:xfrm>
            <a:off x="450850" y="4078836"/>
            <a:ext cx="3890754" cy="2053685"/>
          </a:xfrm>
        </p:spPr>
        <p:txBody>
          <a:bodyPr>
            <a:normAutofit/>
          </a:bodyPr>
          <a:lstStyle>
            <a:lvl1pPr>
              <a:defRPr sz="299"/>
            </a:lvl1pPr>
          </a:lstStyle>
          <a:p>
            <a:endParaRPr lang="nl-NL" dirty="0"/>
          </a:p>
        </p:txBody>
      </p:sp>
      <p:sp>
        <p:nvSpPr>
          <p:cNvPr id="7" name="Titel 1"/>
          <p:cNvSpPr>
            <a:spLocks noGrp="1"/>
          </p:cNvSpPr>
          <p:nvPr>
            <p:ph type="title"/>
          </p:nvPr>
        </p:nvSpPr>
        <p:spPr>
          <a:xfrm>
            <a:off x="450850" y="1169397"/>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5"/>
            <a:ext cx="8229600" cy="2073559"/>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6"/>
            <a:ext cx="3890754" cy="2053685"/>
          </a:xfrm>
        </p:spPr>
        <p:txBody>
          <a:bodyPr>
            <a:normAutofit/>
          </a:bodyPr>
          <a:lstStyle>
            <a:lvl1pPr>
              <a:defRPr sz="299"/>
            </a:lvl1pPr>
          </a:lstStyle>
          <a:p>
            <a:endParaRPr lang="nl-NL" dirty="0"/>
          </a:p>
        </p:txBody>
      </p:sp>
    </p:spTree>
    <p:extLst>
      <p:ext uri="{BB962C8B-B14F-4D97-AF65-F5344CB8AC3E}">
        <p14:creationId xmlns:p14="http://schemas.microsoft.com/office/powerpoint/2010/main" val="1690604185"/>
      </p:ext>
    </p:extLst>
  </p:cSld>
  <p:clrMapOvr>
    <a:masterClrMapping/>
  </p:clrMapOvr>
  <p:hf hdr="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6" name="Tijdelijke aanduiding voor afbeelding 5"/>
          <p:cNvSpPr>
            <a:spLocks noGrp="1"/>
          </p:cNvSpPr>
          <p:nvPr>
            <p:ph type="pic" sz="quarter" idx="12"/>
          </p:nvPr>
        </p:nvSpPr>
        <p:spPr>
          <a:xfrm>
            <a:off x="4792644" y="1805089"/>
            <a:ext cx="3890754" cy="2053685"/>
          </a:xfrm>
        </p:spPr>
        <p:txBody>
          <a:bodyPr>
            <a:normAutofit/>
          </a:bodyPr>
          <a:lstStyle>
            <a:lvl1pPr>
              <a:defRPr sz="299"/>
            </a:lvl1pPr>
          </a:lstStyle>
          <a:p>
            <a:endParaRPr lang="nl-NL" dirty="0"/>
          </a:p>
        </p:txBody>
      </p:sp>
      <p:sp>
        <p:nvSpPr>
          <p:cNvPr id="7" name="Titel 1"/>
          <p:cNvSpPr>
            <a:spLocks noGrp="1"/>
          </p:cNvSpPr>
          <p:nvPr>
            <p:ph type="title"/>
          </p:nvPr>
        </p:nvSpPr>
        <p:spPr>
          <a:xfrm>
            <a:off x="450850" y="1169397"/>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5"/>
            <a:ext cx="3947060" cy="4321175"/>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6"/>
            <a:ext cx="3890754" cy="2053685"/>
          </a:xfrm>
        </p:spPr>
        <p:txBody>
          <a:bodyPr>
            <a:normAutofit/>
          </a:bodyPr>
          <a:lstStyle>
            <a:lvl1pPr>
              <a:defRPr sz="299"/>
            </a:lvl1pPr>
          </a:lstStyle>
          <a:p>
            <a:endParaRPr lang="nl-NL" dirty="0"/>
          </a:p>
        </p:txBody>
      </p:sp>
    </p:spTree>
    <p:extLst>
      <p:ext uri="{BB962C8B-B14F-4D97-AF65-F5344CB8AC3E}">
        <p14:creationId xmlns:p14="http://schemas.microsoft.com/office/powerpoint/2010/main" val="3412295670"/>
      </p:ext>
    </p:extLst>
  </p:cSld>
  <p:clrMapOvr>
    <a:masterClrMapping/>
  </p:clrMapOvr>
  <p:hf hdr="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7"/>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512"/>
              </a:lnSpc>
              <a:buFontTx/>
              <a:buNone/>
              <a:defRPr sz="384">
                <a:solidFill>
                  <a:srgbClr val="000000"/>
                </a:solidFill>
              </a:defRPr>
            </a:lvl1pPr>
            <a:lvl2pPr marL="97446" indent="0">
              <a:lnSpc>
                <a:spcPts val="512"/>
              </a:lnSpc>
              <a:buFontTx/>
              <a:buNone/>
              <a:defRPr sz="384">
                <a:solidFill>
                  <a:srgbClr val="000000"/>
                </a:solidFill>
              </a:defRPr>
            </a:lvl2pPr>
            <a:lvl3pPr marL="194895" indent="0">
              <a:lnSpc>
                <a:spcPts val="512"/>
              </a:lnSpc>
              <a:buFontTx/>
              <a:buNone/>
              <a:defRPr sz="384">
                <a:solidFill>
                  <a:srgbClr val="000000"/>
                </a:solidFill>
              </a:defRPr>
            </a:lvl3pPr>
            <a:lvl4pPr marL="292341" indent="0">
              <a:lnSpc>
                <a:spcPts val="512"/>
              </a:lnSpc>
              <a:buFontTx/>
              <a:buNone/>
              <a:defRPr sz="384">
                <a:solidFill>
                  <a:srgbClr val="000000"/>
                </a:solidFill>
              </a:defRPr>
            </a:lvl4pPr>
            <a:lvl5pPr marL="389790" indent="0">
              <a:lnSpc>
                <a:spcPts val="512"/>
              </a:lnSpc>
              <a:buFontTx/>
              <a:buNone/>
              <a:defRPr sz="384">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44" y="1160469"/>
            <a:ext cx="4235017" cy="4972051"/>
          </a:xfrm>
        </p:spPr>
        <p:txBody>
          <a:bodyPr>
            <a:normAutofit/>
          </a:bodyPr>
          <a:lstStyle>
            <a:lvl1pPr>
              <a:defRPr sz="299"/>
            </a:lvl1pPr>
          </a:lstStyle>
          <a:p>
            <a:endParaRPr lang="nl-NL" dirty="0"/>
          </a:p>
        </p:txBody>
      </p:sp>
    </p:spTree>
    <p:extLst>
      <p:ext uri="{BB962C8B-B14F-4D97-AF65-F5344CB8AC3E}">
        <p14:creationId xmlns:p14="http://schemas.microsoft.com/office/powerpoint/2010/main" val="249100447"/>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299"/>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384"/>
            </a:lvl1p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7" name="Tijdelijke aanduiding voor tekst 6"/>
          <p:cNvSpPr>
            <a:spLocks noGrp="1"/>
          </p:cNvSpPr>
          <p:nvPr>
            <p:ph type="body" sz="quarter" idx="12"/>
          </p:nvPr>
        </p:nvSpPr>
        <p:spPr>
          <a:xfrm>
            <a:off x="1444631" y="5765374"/>
            <a:ext cx="6245225" cy="407987"/>
          </a:xfrm>
        </p:spPr>
        <p:txBody>
          <a:bodyPr>
            <a:noAutofit/>
          </a:bodyPr>
          <a:lstStyle>
            <a:lvl1pPr algn="l">
              <a:defRPr sz="299">
                <a:solidFill>
                  <a:srgbClr val="000000"/>
                </a:solidFill>
              </a:defRPr>
            </a:lvl1pPr>
            <a:lvl2pPr algn="l">
              <a:defRPr sz="299"/>
            </a:lvl2pPr>
            <a:lvl3pPr algn="l">
              <a:defRPr sz="299"/>
            </a:lvl3pPr>
            <a:lvl4pPr algn="l">
              <a:defRPr sz="299"/>
            </a:lvl4pPr>
            <a:lvl5pPr algn="l">
              <a:defRPr sz="299"/>
            </a:lvl5pPr>
          </a:lstStyle>
          <a:p>
            <a:pPr lvl="0"/>
            <a:r>
              <a:rPr lang="nl-NL" dirty="0"/>
              <a:t>Klik om de tekststijl van het model te bewerken</a:t>
            </a:r>
          </a:p>
        </p:txBody>
      </p:sp>
    </p:spTree>
    <p:extLst>
      <p:ext uri="{BB962C8B-B14F-4D97-AF65-F5344CB8AC3E}">
        <p14:creationId xmlns:p14="http://schemas.microsoft.com/office/powerpoint/2010/main" val="1424672475"/>
      </p:ext>
    </p:extLst>
  </p:cSld>
  <p:clrMapOvr>
    <a:masterClrMapping/>
  </p:clrMapOvr>
  <p:hf hdr="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30" y="1168400"/>
            <a:ext cx="2919557" cy="4159250"/>
          </a:xfrm>
        </p:spPr>
        <p:txBody>
          <a:bodyPr>
            <a:normAutofit/>
          </a:bodyPr>
          <a:lstStyle>
            <a:lvl1pPr>
              <a:defRPr sz="299"/>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384"/>
            </a:lvl1p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7" name="Tijdelijke aanduiding voor tekst 6"/>
          <p:cNvSpPr>
            <a:spLocks noGrp="1"/>
          </p:cNvSpPr>
          <p:nvPr>
            <p:ph type="body" sz="quarter" idx="12"/>
          </p:nvPr>
        </p:nvSpPr>
        <p:spPr>
          <a:xfrm>
            <a:off x="1444631" y="5765374"/>
            <a:ext cx="6245225" cy="407987"/>
          </a:xfrm>
        </p:spPr>
        <p:txBody>
          <a:bodyPr>
            <a:noAutofit/>
          </a:bodyPr>
          <a:lstStyle>
            <a:lvl1pPr algn="l">
              <a:defRPr sz="299">
                <a:solidFill>
                  <a:srgbClr val="000000"/>
                </a:solidFill>
              </a:defRPr>
            </a:lvl1pPr>
            <a:lvl2pPr algn="l">
              <a:defRPr sz="299"/>
            </a:lvl2pPr>
            <a:lvl3pPr algn="l">
              <a:defRPr sz="299"/>
            </a:lvl3pPr>
            <a:lvl4pPr algn="l">
              <a:defRPr sz="299"/>
            </a:lvl4pPr>
            <a:lvl5pPr algn="l">
              <a:defRPr sz="299"/>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299"/>
            </a:lvl1pPr>
          </a:lstStyle>
          <a:p>
            <a:endParaRPr lang="nl-NL" dirty="0"/>
          </a:p>
        </p:txBody>
      </p:sp>
    </p:spTree>
    <p:extLst>
      <p:ext uri="{BB962C8B-B14F-4D97-AF65-F5344CB8AC3E}">
        <p14:creationId xmlns:p14="http://schemas.microsoft.com/office/powerpoint/2010/main" val="2151705665"/>
      </p:ext>
    </p:extLst>
  </p:cSld>
  <p:clrMapOvr>
    <a:masterClrMapping/>
  </p:clrMapOvr>
  <p:hf hdr="0"/>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384"/>
            </a:lvl1pPr>
            <a:lvl2pPr>
              <a:defRPr sz="384"/>
            </a:lvl2pPr>
            <a:lvl3pPr>
              <a:defRPr sz="384"/>
            </a:lvl3pPr>
            <a:lvl4pPr>
              <a:defRPr sz="384"/>
            </a:lvl4pPr>
            <a:lvl5pPr>
              <a:defRPr sz="384"/>
            </a:lvl5pPr>
            <a:lvl6pPr>
              <a:defRPr sz="384"/>
            </a:lvl6pPr>
            <a:lvl7pPr>
              <a:defRPr sz="384"/>
            </a:lvl7pPr>
            <a:lvl8pPr>
              <a:defRPr sz="384"/>
            </a:lvl8pPr>
            <a:lvl9pPr>
              <a:defRPr sz="384"/>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384"/>
            </a:lvl1pPr>
            <a:lvl2pPr>
              <a:defRPr sz="384"/>
            </a:lvl2pPr>
            <a:lvl3pPr>
              <a:defRPr sz="384"/>
            </a:lvl3pPr>
            <a:lvl4pPr>
              <a:defRPr sz="384"/>
            </a:lvl4pPr>
            <a:lvl5pPr>
              <a:defRPr sz="384"/>
            </a:lvl5pPr>
            <a:lvl6pPr>
              <a:defRPr sz="384"/>
            </a:lvl6pPr>
            <a:lvl7pPr>
              <a:defRPr sz="384"/>
            </a:lvl7pPr>
            <a:lvl8pPr>
              <a:defRPr sz="384"/>
            </a:lvl8pPr>
            <a:lvl9pPr>
              <a:defRPr sz="384"/>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7280417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970414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644221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1823174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5423373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551450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5192985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11187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471219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Picture 6"/>
          <p:cNvPicPr>
            <a:picLocks noChangeAspect="1"/>
          </p:cNvPicPr>
          <p:nvPr userDrawn="1"/>
        </p:nvPicPr>
        <p:blipFill>
          <a:blip r:embed="rId2"/>
          <a:stretch>
            <a:fillRect/>
          </a:stretch>
        </p:blipFill>
        <p:spPr>
          <a:xfrm>
            <a:off x="337707" y="152437"/>
            <a:ext cx="652231" cy="759391"/>
          </a:xfrm>
          <a:prstGeom prst="rect">
            <a:avLst/>
          </a:prstGeom>
        </p:spPr>
      </p:pic>
    </p:spTree>
    <p:extLst>
      <p:ext uri="{BB962C8B-B14F-4D97-AF65-F5344CB8AC3E}">
        <p14:creationId xmlns:p14="http://schemas.microsoft.com/office/powerpoint/2010/main" val="38778434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618723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4719441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3267436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775820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7942053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7537450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554401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2533583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680893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476250" y="6221414"/>
            <a:ext cx="3752850" cy="322075"/>
          </a:xfrm>
          <a:prstGeom prst="rect">
            <a:avLst/>
          </a:prstGeom>
        </p:spPr>
        <p:txBody>
          <a:bodyPr vert="horz" lIns="91440" tIns="45720" rIns="91440" bIns="45720" rtlCol="0" anchor="b" anchorCtr="0"/>
          <a:lstStyle>
            <a:lvl1pPr algn="l">
              <a:defRPr sz="788">
                <a:solidFill>
                  <a:schemeClr val="bg1">
                    <a:lumMod val="65000"/>
                  </a:schemeClr>
                </a:solidFill>
              </a:defRPr>
            </a:lvl1pPr>
          </a:lstStyle>
          <a:p>
            <a:r>
              <a:rPr lang="nl-NL"/>
              <a:t>Ministerie van Infrastructuur en Milieu</a:t>
            </a:r>
            <a:endParaRPr lang="nl-NL" dirty="0"/>
          </a:p>
        </p:txBody>
      </p:sp>
    </p:spTree>
    <p:extLst>
      <p:ext uri="{BB962C8B-B14F-4D97-AF65-F5344CB8AC3E}">
        <p14:creationId xmlns:p14="http://schemas.microsoft.com/office/powerpoint/2010/main" val="22420919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9" y="3424049"/>
            <a:ext cx="3878753" cy="1550153"/>
          </a:xfrm>
        </p:spPr>
        <p:txBody>
          <a:bodyPr>
            <a:normAutofit/>
          </a:bodyPr>
          <a:lstStyle>
            <a:lvl1pPr marL="0" indent="0" algn="l">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17" name="Tijdelijke aanduiding voor tekst 16"/>
          <p:cNvSpPr>
            <a:spLocks noGrp="1"/>
          </p:cNvSpPr>
          <p:nvPr>
            <p:ph type="body" sz="quarter" idx="11" hasCustomPrompt="1"/>
          </p:nvPr>
        </p:nvSpPr>
        <p:spPr>
          <a:xfrm>
            <a:off x="4767263" y="5402698"/>
            <a:ext cx="3878262" cy="931863"/>
          </a:xfrm>
        </p:spPr>
        <p:txBody>
          <a:bodyPr anchor="b">
            <a:noAutofit/>
          </a:bodyPr>
          <a:lstStyle>
            <a:lvl1pPr marL="0" indent="0" algn="l">
              <a:buFontTx/>
              <a:buNone/>
              <a:defRPr sz="750">
                <a:solidFill>
                  <a:schemeClr val="bg1"/>
                </a:solidFill>
              </a:defRPr>
            </a:lvl1pPr>
            <a:lvl2pPr marL="342900" indent="0" algn="l">
              <a:buFontTx/>
              <a:buNone/>
              <a:defRPr sz="750">
                <a:solidFill>
                  <a:schemeClr val="bg1"/>
                </a:solidFill>
              </a:defRPr>
            </a:lvl2pPr>
            <a:lvl3pPr marL="685800" indent="0" algn="l">
              <a:buFontTx/>
              <a:buNone/>
              <a:defRPr sz="750">
                <a:solidFill>
                  <a:schemeClr val="bg1"/>
                </a:solidFill>
              </a:defRPr>
            </a:lvl3pPr>
            <a:lvl4pPr marL="1028700" indent="0" algn="l">
              <a:buFontTx/>
              <a:buNone/>
              <a:defRPr sz="750">
                <a:solidFill>
                  <a:schemeClr val="bg1"/>
                </a:solidFill>
              </a:defRPr>
            </a:lvl4pPr>
            <a:lvl5pPr marL="1371600" indent="0" algn="l">
              <a:buFontTx/>
              <a:buNone/>
              <a:defRPr sz="750">
                <a:solidFill>
                  <a:schemeClr val="bg1"/>
                </a:solidFill>
              </a:defRPr>
            </a:lvl5pPr>
          </a:lstStyle>
          <a:p>
            <a:pPr lvl="0"/>
            <a:r>
              <a:rPr lang="nl-NL" dirty="0"/>
              <a:t>&lt;versie&gt;</a:t>
            </a:r>
          </a:p>
        </p:txBody>
      </p:sp>
      <p:sp>
        <p:nvSpPr>
          <p:cNvPr id="23" name="Rechthoek 2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39587100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14313" indent="-214313" algn="l">
              <a:buFont typeface="Arial"/>
              <a:buChar char="•"/>
              <a:defRPr sz="135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6108594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14313" indent="-214313" algn="l">
              <a:buFont typeface="Arial"/>
              <a:buChar char="•"/>
              <a:defRPr sz="135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12891909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14313" indent="-214313" algn="l">
              <a:buFont typeface="Arial"/>
              <a:buChar char="•"/>
              <a:defRPr sz="135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16458883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14313" indent="-214313" algn="l">
              <a:buFont typeface="Arial"/>
              <a:buChar char="•"/>
              <a:defRPr sz="1350" baseline="0">
                <a:solidFill>
                  <a:srgbClr val="275937"/>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05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77430938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14313" indent="-214313" algn="l">
              <a:buFont typeface="Arial"/>
              <a:buChar char="•"/>
              <a:defRPr sz="1350" baseline="0">
                <a:solidFill>
                  <a:srgbClr val="275937"/>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solidFill>
                <a:prstClr val="white"/>
              </a:solidFill>
            </a:endParaRPr>
          </a:p>
        </p:txBody>
      </p:sp>
      <p:sp>
        <p:nvSpPr>
          <p:cNvPr id="8" name="Rechthoek 7"/>
          <p:cNvSpPr/>
          <p:nvPr userDrawn="1"/>
        </p:nvSpPr>
        <p:spPr>
          <a:xfrm>
            <a:off x="0" y="6513086"/>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750" b="0" i="0">
                <a:solidFill>
                  <a:srgbClr val="FFFFFF"/>
                </a:solidFill>
                <a:latin typeface="Verdana"/>
                <a:cs typeface="Verdana"/>
              </a:defRPr>
            </a:lvl1pPr>
          </a:lstStyle>
          <a:p>
            <a:fld id="{33B407B4-DD70-D045-8D0A-4EFC055441BF}"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75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0331007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14313" indent="-214313" algn="l">
              <a:buFont typeface="Arial"/>
              <a:buChar char="•"/>
              <a:defRPr sz="135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Tree>
    <p:extLst>
      <p:ext uri="{BB962C8B-B14F-4D97-AF65-F5344CB8AC3E}">
        <p14:creationId xmlns:p14="http://schemas.microsoft.com/office/powerpoint/2010/main" val="21791486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4515444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214313" indent="-214313">
              <a:lnSpc>
                <a:spcPts val="1800"/>
              </a:lnSpc>
              <a:buFont typeface="Arial"/>
              <a:buChar char="•"/>
              <a:defRPr sz="1200">
                <a:solidFill>
                  <a:schemeClr val="tx1"/>
                </a:solidFill>
              </a:defRPr>
            </a:lvl1pPr>
            <a:lvl2pPr marL="342900" indent="0">
              <a:lnSpc>
                <a:spcPts val="1800"/>
              </a:lnSpc>
              <a:buFontTx/>
              <a:buNone/>
              <a:defRPr sz="1350"/>
            </a:lvl2pPr>
            <a:lvl3pPr marL="685800" indent="0">
              <a:lnSpc>
                <a:spcPts val="1800"/>
              </a:lnSpc>
              <a:buFontTx/>
              <a:buNone/>
              <a:defRPr sz="1350"/>
            </a:lvl3pPr>
            <a:lvl4pPr marL="1028700" indent="0">
              <a:lnSpc>
                <a:spcPts val="1800"/>
              </a:lnSpc>
              <a:buFontTx/>
              <a:buNone/>
              <a:defRPr sz="1350"/>
            </a:lvl4pPr>
            <a:lvl5pPr marL="1371600" indent="0">
              <a:lnSpc>
                <a:spcPts val="1800"/>
              </a:lnSpc>
              <a:buFontTx/>
              <a:buNone/>
              <a:defRPr sz="1350"/>
            </a:lvl5pPr>
          </a:lstStyle>
          <a:p>
            <a:pPr lvl="0"/>
            <a:r>
              <a:rPr lang="nl-NL" dirty="0"/>
              <a:t>Klik om de tekststijl van het model te bewerken</a:t>
            </a:r>
          </a:p>
        </p:txBody>
      </p:sp>
    </p:spTree>
    <p:extLst>
      <p:ext uri="{BB962C8B-B14F-4D97-AF65-F5344CB8AC3E}">
        <p14:creationId xmlns:p14="http://schemas.microsoft.com/office/powerpoint/2010/main" val="3025018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8"/>
            <a:ext cx="4453799" cy="4305685"/>
          </a:xfrm>
        </p:spPr>
        <p:txBody>
          <a:bodyPr>
            <a:normAutofit/>
          </a:bodyPr>
          <a:lstStyle>
            <a:lvl1pPr marL="214313" indent="-214313">
              <a:lnSpc>
                <a:spcPts val="1800"/>
              </a:lnSpc>
              <a:buFont typeface="Arial"/>
              <a:buChar char="•"/>
              <a:defRPr sz="1200">
                <a:solidFill>
                  <a:schemeClr val="tx1"/>
                </a:solidFill>
              </a:defRPr>
            </a:lvl1pPr>
            <a:lvl2pPr marL="342900" indent="0">
              <a:lnSpc>
                <a:spcPts val="1800"/>
              </a:lnSpc>
              <a:buFontTx/>
              <a:buNone/>
              <a:defRPr sz="1350"/>
            </a:lvl2pPr>
            <a:lvl3pPr marL="685800" indent="0">
              <a:lnSpc>
                <a:spcPts val="1800"/>
              </a:lnSpc>
              <a:buFontTx/>
              <a:buNone/>
              <a:defRPr sz="1350"/>
            </a:lvl3pPr>
            <a:lvl4pPr marL="1028700" indent="0">
              <a:lnSpc>
                <a:spcPts val="1800"/>
              </a:lnSpc>
              <a:buFontTx/>
              <a:buNone/>
              <a:defRPr sz="1350"/>
            </a:lvl4pPr>
            <a:lvl5pPr marL="1371600" indent="0">
              <a:lnSpc>
                <a:spcPts val="1800"/>
              </a:lnSpc>
              <a:buFontTx/>
              <a:buNone/>
              <a:defRPr sz="135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423505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14724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476250" y="2276475"/>
            <a:ext cx="8192691" cy="3944938"/>
          </a:xfrm>
        </p:spPr>
        <p:txBody>
          <a:bodyPr/>
          <a:lstStyle>
            <a:lvl1pPr>
              <a:defRPr/>
            </a:lvl1pPr>
          </a:lstStyle>
          <a:p>
            <a:pPr lvl="0"/>
            <a:r>
              <a:rPr lang="nl-NL" dirty="0"/>
              <a:t>Klik om tekst of beeld toe te voegen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476250" y="6221414"/>
            <a:ext cx="3752850" cy="322075"/>
          </a:xfrm>
          <a:prstGeom prst="rect">
            <a:avLst/>
          </a:prstGeom>
        </p:spPr>
        <p:txBody>
          <a:bodyPr vert="horz" lIns="91440" tIns="45720" rIns="91440" bIns="45720" rtlCol="0" anchor="b" anchorCtr="0"/>
          <a:lstStyle>
            <a:lvl1pPr algn="l">
              <a:defRPr sz="788">
                <a:solidFill>
                  <a:schemeClr val="bg1">
                    <a:lumMod val="65000"/>
                  </a:schemeClr>
                </a:solidFill>
              </a:defRPr>
            </a:lvl1pPr>
          </a:lstStyle>
          <a:p>
            <a:r>
              <a:rPr lang="nl-NL"/>
              <a:t>Ministerie van Infrastructuur en Milieu</a:t>
            </a:r>
            <a:endParaRPr lang="nl-NL" dirty="0"/>
          </a:p>
        </p:txBody>
      </p:sp>
    </p:spTree>
    <p:extLst>
      <p:ext uri="{BB962C8B-B14F-4D97-AF65-F5344CB8AC3E}">
        <p14:creationId xmlns:p14="http://schemas.microsoft.com/office/powerpoint/2010/main" val="412239462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14313" indent="-214313" algn="l">
              <a:buFont typeface="Arial"/>
              <a:buChar char="•"/>
              <a:defRPr>
                <a:solidFill>
                  <a:schemeClr val="tx1"/>
                </a:solidFill>
              </a:defRPr>
            </a:lvl1pPr>
            <a:lvl2pPr marL="557213" indent="-214313" algn="l">
              <a:buFont typeface="Arial"/>
              <a:buChar char="•"/>
              <a:defRPr/>
            </a:lvl2pPr>
            <a:lvl3pPr marL="900113" indent="-214313" algn="l">
              <a:buFont typeface="Arial"/>
              <a:buChar char="•"/>
              <a:defRPr/>
            </a:lvl3pPr>
            <a:lvl4pPr marL="1243013" indent="-214313" algn="l">
              <a:buFont typeface="Arial"/>
              <a:buChar char="•"/>
              <a:defRPr/>
            </a:lvl4pPr>
            <a:lvl5pPr marL="1585913" indent="-214313"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662747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105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3925078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1"/>
            <a:ext cx="3890754" cy="2053685"/>
          </a:xfrm>
        </p:spPr>
        <p:txBody>
          <a:bodyPr>
            <a:normAutofit/>
          </a:bodyPr>
          <a:lstStyle>
            <a:lvl1pPr>
              <a:defRPr sz="105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0"/>
            <a:ext cx="8229600" cy="2073559"/>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050"/>
            </a:lvl1pPr>
          </a:lstStyle>
          <a:p>
            <a:endParaRPr lang="nl-NL" dirty="0"/>
          </a:p>
        </p:txBody>
      </p:sp>
    </p:spTree>
    <p:extLst>
      <p:ext uri="{BB962C8B-B14F-4D97-AF65-F5344CB8AC3E}">
        <p14:creationId xmlns:p14="http://schemas.microsoft.com/office/powerpoint/2010/main" val="25342537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4"/>
            <a:ext cx="3890754" cy="2053685"/>
          </a:xfrm>
        </p:spPr>
        <p:txBody>
          <a:bodyPr>
            <a:normAutofit/>
          </a:bodyPr>
          <a:lstStyle>
            <a:lvl1pPr>
              <a:defRPr sz="105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0"/>
            <a:ext cx="3947060" cy="4321175"/>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050"/>
            </a:lvl1pPr>
          </a:lstStyle>
          <a:p>
            <a:endParaRPr lang="nl-NL" dirty="0"/>
          </a:p>
        </p:txBody>
      </p:sp>
    </p:spTree>
    <p:extLst>
      <p:ext uri="{BB962C8B-B14F-4D97-AF65-F5344CB8AC3E}">
        <p14:creationId xmlns:p14="http://schemas.microsoft.com/office/powerpoint/2010/main" val="20658637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2"/>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9" y="1160464"/>
            <a:ext cx="4235017" cy="4972051"/>
          </a:xfrm>
        </p:spPr>
        <p:txBody>
          <a:bodyPr>
            <a:normAutofit/>
          </a:bodyPr>
          <a:lstStyle>
            <a:lvl1pPr>
              <a:defRPr sz="1050"/>
            </a:lvl1pPr>
          </a:lstStyle>
          <a:p>
            <a:endParaRPr lang="nl-NL" dirty="0"/>
          </a:p>
        </p:txBody>
      </p:sp>
    </p:spTree>
    <p:extLst>
      <p:ext uri="{BB962C8B-B14F-4D97-AF65-F5344CB8AC3E}">
        <p14:creationId xmlns:p14="http://schemas.microsoft.com/office/powerpoint/2010/main" val="111303565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105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15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050">
                <a:solidFill>
                  <a:srgbClr val="000000"/>
                </a:solidFill>
              </a:defRPr>
            </a:lvl1pPr>
            <a:lvl2pPr algn="l">
              <a:defRPr sz="1050"/>
            </a:lvl2pPr>
            <a:lvl3pPr algn="l">
              <a:defRPr sz="1050"/>
            </a:lvl3pPr>
            <a:lvl4pPr algn="l">
              <a:defRPr sz="1050"/>
            </a:lvl4pPr>
            <a:lvl5pPr algn="l">
              <a:defRPr sz="1050"/>
            </a:lvl5pPr>
          </a:lstStyle>
          <a:p>
            <a:pPr lvl="0"/>
            <a:r>
              <a:rPr lang="nl-NL" dirty="0"/>
              <a:t>Klik om de tekststijl van het model te bewerken</a:t>
            </a:r>
          </a:p>
        </p:txBody>
      </p:sp>
    </p:spTree>
    <p:extLst>
      <p:ext uri="{BB962C8B-B14F-4D97-AF65-F5344CB8AC3E}">
        <p14:creationId xmlns:p14="http://schemas.microsoft.com/office/powerpoint/2010/main" val="7196833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2919557" cy="4159250"/>
          </a:xfrm>
        </p:spPr>
        <p:txBody>
          <a:bodyPr>
            <a:normAutofit/>
          </a:bodyPr>
          <a:lstStyle>
            <a:lvl1pPr>
              <a:defRPr sz="105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15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050">
                <a:solidFill>
                  <a:srgbClr val="000000"/>
                </a:solidFill>
              </a:defRPr>
            </a:lvl1pPr>
            <a:lvl2pPr algn="l">
              <a:defRPr sz="1050"/>
            </a:lvl2pPr>
            <a:lvl3pPr algn="l">
              <a:defRPr sz="1050"/>
            </a:lvl3pPr>
            <a:lvl4pPr algn="l">
              <a:defRPr sz="1050"/>
            </a:lvl4pPr>
            <a:lvl5pPr algn="l">
              <a:defRPr sz="105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1050"/>
            </a:lvl1pPr>
          </a:lstStyle>
          <a:p>
            <a:endParaRPr lang="nl-NL" dirty="0"/>
          </a:p>
        </p:txBody>
      </p:sp>
    </p:spTree>
    <p:extLst>
      <p:ext uri="{BB962C8B-B14F-4D97-AF65-F5344CB8AC3E}">
        <p14:creationId xmlns:p14="http://schemas.microsoft.com/office/powerpoint/2010/main" val="4035069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houdsopgave met bullet">
    <p:spTree>
      <p:nvGrpSpPr>
        <p:cNvPr id="1" name=""/>
        <p:cNvGrpSpPr/>
        <p:nvPr/>
      </p:nvGrpSpPr>
      <p:grpSpPr>
        <a:xfrm>
          <a:off x="0" y="0"/>
          <a:ext cx="0" cy="0"/>
          <a:chOff x="0" y="0"/>
          <a:chExt cx="0" cy="0"/>
        </a:xfrm>
      </p:grpSpPr>
      <p:sp>
        <p:nvSpPr>
          <p:cNvPr id="5"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a:lstStyle/>
          <a:p>
            <a:pPr lvl="0"/>
            <a:r>
              <a:rPr lang="nl-NL" dirty="0"/>
              <a:t>Klik om het opmaakprofiel te bewerken</a:t>
            </a:r>
          </a:p>
        </p:txBody>
      </p:sp>
    </p:spTree>
    <p:extLst>
      <p:ext uri="{BB962C8B-B14F-4D97-AF65-F5344CB8AC3E}">
        <p14:creationId xmlns:p14="http://schemas.microsoft.com/office/powerpoint/2010/main" val="3712925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0182860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947862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76251" y="2306037"/>
            <a:ext cx="3753000" cy="648000"/>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476251" y="2953738"/>
            <a:ext cx="3753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4914900" y="2306037"/>
            <a:ext cx="3753000" cy="647228"/>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4914900" y="2953738"/>
            <a:ext cx="3754041"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476250" y="6221414"/>
            <a:ext cx="3752850" cy="322075"/>
          </a:xfrm>
          <a:prstGeom prst="rect">
            <a:avLst/>
          </a:prstGeom>
        </p:spPr>
        <p:txBody>
          <a:bodyPr vert="horz" lIns="91440" tIns="45720" rIns="91440" bIns="45720" rtlCol="0" anchor="b" anchorCtr="0"/>
          <a:lstStyle>
            <a:lvl1pPr algn="l">
              <a:defRPr sz="788">
                <a:solidFill>
                  <a:schemeClr val="bg1">
                    <a:lumMod val="65000"/>
                  </a:schemeClr>
                </a:solidFill>
              </a:defRPr>
            </a:lvl1pPr>
          </a:lstStyle>
          <a:p>
            <a:r>
              <a:rPr lang="nl-NL"/>
              <a:t>Ministerie van Infrastructuur en Milieu</a:t>
            </a:r>
            <a:endParaRPr lang="nl-NL" dirty="0"/>
          </a:p>
        </p:txBody>
      </p:sp>
    </p:spTree>
    <p:extLst>
      <p:ext uri="{BB962C8B-B14F-4D97-AF65-F5344CB8AC3E}">
        <p14:creationId xmlns:p14="http://schemas.microsoft.com/office/powerpoint/2010/main" val="1452133270"/>
      </p:ext>
    </p:extLst>
  </p:cSld>
  <p:clrMapOvr>
    <a:masterClrMapping/>
  </p:clrMapOvr>
  <p:extLst mod="1">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9989049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4457817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a:defRPr/>
            </a:pPr>
            <a:r>
              <a:rPr lang="nl-NL" sz="2600" kern="0" spc="-60" dirty="0">
                <a:solidFill>
                  <a:srgbClr val="39870C"/>
                </a:solidFill>
                <a:latin typeface="Verdana" pitchFamily="34" charset="0"/>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Tree>
    <p:extLst>
      <p:ext uri="{BB962C8B-B14F-4D97-AF65-F5344CB8AC3E}">
        <p14:creationId xmlns:p14="http://schemas.microsoft.com/office/powerpoint/2010/main" val="355913957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92192287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7786208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32414212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74687604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eaLnBrk="0" hangingPunct="0">
              <a:defRPr/>
            </a:pPr>
            <a:r>
              <a:rPr lang="nl-NL" sz="2600" kern="0" spc="-60" dirty="0">
                <a:solidFill>
                  <a:srgbClr val="39870C"/>
                </a:solidFill>
                <a:latin typeface="Verdana" pitchFamily="34" charset="0"/>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Tree>
    <p:extLst>
      <p:ext uri="{BB962C8B-B14F-4D97-AF65-F5344CB8AC3E}">
        <p14:creationId xmlns:p14="http://schemas.microsoft.com/office/powerpoint/2010/main" val="398367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3380063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17564640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5067377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28431248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925583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198601637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09240617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2219923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652856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21648485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24451977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77710777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9271364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8711321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80837656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22194004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8007055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23893932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4604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580194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31737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372413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1120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defTabSz="914400" eaLnBrk="0" fontAlgn="base" hangingPunct="0">
              <a:spcBef>
                <a:spcPct val="0"/>
              </a:spcBef>
              <a:spcAft>
                <a:spcPct val="0"/>
              </a:spcAft>
              <a:defRPr/>
            </a:pPr>
            <a:r>
              <a:rPr lang="nl-NL" sz="2600" kern="0" spc="-60" dirty="0">
                <a:solidFill>
                  <a:srgbClr val="39870C"/>
                </a:solidFill>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Tree>
    <p:extLst>
      <p:ext uri="{BB962C8B-B14F-4D97-AF65-F5344CB8AC3E}">
        <p14:creationId xmlns:p14="http://schemas.microsoft.com/office/powerpoint/2010/main" val="2636494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smtClean="0"/>
              <a:pPr/>
              <a:t>6 juli 2020</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2725795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4342DF49-3792-470F-8ED4-9445B0EB8A4B}" type="datetimeFigureOut">
              <a:rPr lang="nl-NL">
                <a:solidFill>
                  <a:prstClr val="black"/>
                </a:solidFill>
                <a:ea typeface="Geneva" charset="-128"/>
              </a:rPr>
              <a:pPr/>
              <a:t>6-7-2020</a:t>
            </a:fld>
            <a:endParaRPr lang="nl-NL">
              <a:solidFill>
                <a:prstClr val="black"/>
              </a:solidFill>
              <a:ea typeface="Geneva" charset="-128"/>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solidFill>
                <a:prstClr val="black"/>
              </a:solidFill>
              <a:ea typeface="Geneva" charset="-128"/>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005A8F52-45F5-4CA3-BEDF-624690B034DC}" type="slidenum">
              <a:rPr lang="nl-NL" sz="2400">
                <a:solidFill>
                  <a:prstClr val="black"/>
                </a:solidFill>
                <a:latin typeface="Arial" charset="0"/>
                <a:ea typeface="Geneva" charset="-128"/>
              </a:rPr>
              <a:pPr defTabSz="914400" fontAlgn="base">
                <a:spcBef>
                  <a:spcPct val="0"/>
                </a:spcBef>
                <a:spcAft>
                  <a:spcPct val="0"/>
                </a:spcAft>
              </a:pPr>
              <a:t>‹nr.›</a:t>
            </a:fld>
            <a:endParaRPr lang="nl-NL" sz="2400">
              <a:solidFill>
                <a:prstClr val="black"/>
              </a:solidFill>
              <a:latin typeface="Arial" charset="0"/>
              <a:ea typeface="Geneva" charset="-128"/>
            </a:endParaRPr>
          </a:p>
        </p:txBody>
      </p:sp>
    </p:spTree>
    <p:extLst>
      <p:ext uri="{BB962C8B-B14F-4D97-AF65-F5344CB8AC3E}">
        <p14:creationId xmlns:p14="http://schemas.microsoft.com/office/powerpoint/2010/main" val="3724501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Rechthoekige driehoek 7"/>
          <p:cNvSpPr/>
          <p:nvPr userDrawn="1"/>
        </p:nvSpPr>
        <p:spPr>
          <a:xfrm flipH="1" flipV="1">
            <a:off x="4001522" y="3062"/>
            <a:ext cx="5143500" cy="6858000"/>
          </a:xfrm>
          <a:prstGeom prst="r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400"/>
            <a:endParaRPr lang="nl-NL" dirty="0">
              <a:solidFill>
                <a:prstClr val="white"/>
              </a:solidFill>
            </a:endParaRPr>
          </a:p>
        </p:txBody>
      </p:sp>
      <p:sp>
        <p:nvSpPr>
          <p:cNvPr id="6" name="Titel 1"/>
          <p:cNvSpPr>
            <a:spLocks noGrp="1"/>
          </p:cNvSpPr>
          <p:nvPr>
            <p:ph type="ctrTitle" hasCustomPrompt="1"/>
          </p:nvPr>
        </p:nvSpPr>
        <p:spPr>
          <a:xfrm>
            <a:off x="531495" y="2343150"/>
            <a:ext cx="5207794" cy="1085850"/>
          </a:xfrm>
          <a:prstGeom prst="rect">
            <a:avLst/>
          </a:prstGeom>
        </p:spPr>
        <p:txBody>
          <a:bodyPr anchor="b"/>
          <a:lstStyle>
            <a:lvl1pPr algn="l">
              <a:lnSpc>
                <a:spcPts val="10000"/>
              </a:lnSpc>
              <a:defRPr sz="6000" b="1"/>
            </a:lvl1pPr>
          </a:lstStyle>
          <a:p>
            <a:r>
              <a:rPr lang="nl-NL" dirty="0"/>
              <a:t>Titel aanpassen</a:t>
            </a:r>
          </a:p>
        </p:txBody>
      </p:sp>
      <p:sp>
        <p:nvSpPr>
          <p:cNvPr id="7" name="Ondertitel 2"/>
          <p:cNvSpPr>
            <a:spLocks noGrp="1"/>
          </p:cNvSpPr>
          <p:nvPr>
            <p:ph type="subTitle" idx="1" hasCustomPrompt="1"/>
          </p:nvPr>
        </p:nvSpPr>
        <p:spPr>
          <a:xfrm>
            <a:off x="531495" y="3570514"/>
            <a:ext cx="5207795" cy="2049236"/>
          </a:xfrm>
        </p:spPr>
        <p:txBody>
          <a:bodyPr>
            <a:normAutofit/>
          </a:bodyPr>
          <a:lstStyle>
            <a:lvl1pPr marL="0" indent="0" algn="l">
              <a:lnSpc>
                <a:spcPts val="4500"/>
              </a:lnSpc>
              <a:buNone/>
              <a:defRPr sz="35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aanpassen</a:t>
            </a:r>
          </a:p>
        </p:txBody>
      </p:sp>
      <p:sp>
        <p:nvSpPr>
          <p:cNvPr id="9" name="Tijdelijke aanduiding voor datum 3"/>
          <p:cNvSpPr>
            <a:spLocks noGrp="1"/>
          </p:cNvSpPr>
          <p:nvPr>
            <p:ph type="dt" sz="half" idx="10"/>
          </p:nvPr>
        </p:nvSpPr>
        <p:spPr>
          <a:xfrm>
            <a:off x="489379" y="6380481"/>
            <a:ext cx="1755323" cy="365125"/>
          </a:xfrm>
          <a:prstGeom prst="rect">
            <a:avLst/>
          </a:prstGeom>
        </p:spPr>
        <p:txBody>
          <a:bodyPr/>
          <a:lstStyle/>
          <a:p>
            <a:fld id="{7657F6EA-B96E-4D6E-9D2D-A82AC9ABB661}" type="datetime1">
              <a:rPr lang="nl-NL" smtClean="0">
                <a:solidFill>
                  <a:srgbClr val="072C47"/>
                </a:solidFill>
              </a:rPr>
              <a:pPr/>
              <a:t>6-7-2020</a:t>
            </a:fld>
            <a:endParaRPr lang="nl-NL" dirty="0">
              <a:solidFill>
                <a:srgbClr val="072C47"/>
              </a:solidFill>
            </a:endParaRPr>
          </a:p>
        </p:txBody>
      </p:sp>
    </p:spTree>
    <p:extLst>
      <p:ext uri="{BB962C8B-B14F-4D97-AF65-F5344CB8AC3E}">
        <p14:creationId xmlns:p14="http://schemas.microsoft.com/office/powerpoint/2010/main" val="1631453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3" name="Tijdelijke aanduiding voor tekst 2"/>
          <p:cNvSpPr>
            <a:spLocks noGrp="1"/>
          </p:cNvSpPr>
          <p:nvPr>
            <p:ph idx="1"/>
          </p:nvPr>
        </p:nvSpPr>
        <p:spPr>
          <a:xfrm>
            <a:off x="489380" y="1497331"/>
            <a:ext cx="8244411" cy="467963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p:txBody>
      </p:sp>
      <p:sp>
        <p:nvSpPr>
          <p:cNvPr id="9" name="Tijdelijke aanduiding voor titel 1"/>
          <p:cNvSpPr>
            <a:spLocks noGrp="1"/>
          </p:cNvSpPr>
          <p:nvPr>
            <p:ph type="title"/>
          </p:nvPr>
        </p:nvSpPr>
        <p:spPr>
          <a:xfrm>
            <a:off x="489380" y="255905"/>
            <a:ext cx="6885000" cy="990600"/>
          </a:xfrm>
          <a:prstGeom prst="rect">
            <a:avLst/>
          </a:prstGeom>
        </p:spPr>
        <p:txBody>
          <a:bodyPr vert="horz" lIns="91440" tIns="45720" rIns="91440" bIns="45720" rtlCol="0" anchor="b">
            <a:noAutofit/>
          </a:bodyPr>
          <a:lstStyle/>
          <a:p>
            <a:r>
              <a:rPr lang="nl-NL" dirty="0"/>
              <a:t>Titel aanpassen</a:t>
            </a:r>
          </a:p>
        </p:txBody>
      </p:sp>
      <p:sp>
        <p:nvSpPr>
          <p:cNvPr id="8" name="Tijdelijke aanduiding voor datum 3"/>
          <p:cNvSpPr>
            <a:spLocks noGrp="1"/>
          </p:cNvSpPr>
          <p:nvPr>
            <p:ph type="dt" sz="half" idx="2"/>
          </p:nvPr>
        </p:nvSpPr>
        <p:spPr>
          <a:xfrm>
            <a:off x="489380" y="6356351"/>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D4653318-85E9-477A-987B-52812667D477}" type="datetime1">
              <a:rPr lang="nl-NL" smtClean="0">
                <a:solidFill>
                  <a:srgbClr val="072C47"/>
                </a:solidFill>
              </a:rPr>
              <a:pPr/>
              <a:t>6-7-2020</a:t>
            </a:fld>
            <a:endParaRPr lang="nl-NL" dirty="0">
              <a:solidFill>
                <a:srgbClr val="072C47"/>
              </a:solidFill>
            </a:endParaRPr>
          </a:p>
        </p:txBody>
      </p:sp>
      <p:sp>
        <p:nvSpPr>
          <p:cNvPr id="10" name="Tijdelijke aanduiding voor voettekst 4"/>
          <p:cNvSpPr>
            <a:spLocks noGrp="1"/>
          </p:cNvSpPr>
          <p:nvPr>
            <p:ph type="ftr" sz="quarter" idx="3"/>
          </p:nvPr>
        </p:nvSpPr>
        <p:spPr>
          <a:xfrm>
            <a:off x="1574085" y="6356351"/>
            <a:ext cx="607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nl-NL">
                <a:solidFill>
                  <a:srgbClr val="072C47"/>
                </a:solidFill>
              </a:rPr>
              <a:t>Taskforce Complexiteitsreductie - Conceptpresentatie OGB - Beknopt</a:t>
            </a:r>
            <a:endParaRPr lang="nl-NL" dirty="0">
              <a:solidFill>
                <a:srgbClr val="072C47"/>
              </a:solidFill>
            </a:endParaRPr>
          </a:p>
        </p:txBody>
      </p:sp>
      <p:sp>
        <p:nvSpPr>
          <p:cNvPr id="11" name="Tijdelijke aanduiding voor dianummer 5"/>
          <p:cNvSpPr>
            <a:spLocks noGrp="1"/>
          </p:cNvSpPr>
          <p:nvPr>
            <p:ph type="sldNum" sz="quarter" idx="4"/>
          </p:nvPr>
        </p:nvSpPr>
        <p:spPr>
          <a:xfrm>
            <a:off x="7788791" y="6356350"/>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B8AE3B1D-A957-48DD-AC4D-ECC3F8937A79}" type="slidenum">
              <a:rPr lang="nl-NL" smtClean="0">
                <a:solidFill>
                  <a:srgbClr val="072C47"/>
                </a:solidFill>
              </a:rPr>
              <a:pPr/>
              <a:t>‹nr.›</a:t>
            </a:fld>
            <a:endParaRPr lang="nl-NL">
              <a:solidFill>
                <a:srgbClr val="072C47"/>
              </a:solidFill>
            </a:endParaRPr>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353" y="1210027"/>
            <a:ext cx="2429904" cy="35603"/>
          </a:xfrm>
          <a:prstGeom prst="rect">
            <a:avLst/>
          </a:prstGeom>
        </p:spPr>
      </p:pic>
    </p:spTree>
    <p:extLst>
      <p:ext uri="{BB962C8B-B14F-4D97-AF65-F5344CB8AC3E}">
        <p14:creationId xmlns:p14="http://schemas.microsoft.com/office/powerpoint/2010/main" val="1971965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a:stretch>
            <a:fillRect/>
          </a:stretch>
        </p:blipFill>
        <p:spPr>
          <a:xfrm>
            <a:off x="489379" y="3446814"/>
            <a:ext cx="3701177" cy="2577857"/>
          </a:xfrm>
          <a:prstGeom prst="rect">
            <a:avLst/>
          </a:prstGeom>
        </p:spPr>
      </p:pic>
      <p:sp>
        <p:nvSpPr>
          <p:cNvPr id="13" name="Tijdelijke aanduiding voor datum 3"/>
          <p:cNvSpPr>
            <a:spLocks noGrp="1"/>
          </p:cNvSpPr>
          <p:nvPr>
            <p:ph type="dt" sz="half" idx="2"/>
          </p:nvPr>
        </p:nvSpPr>
        <p:spPr>
          <a:xfrm>
            <a:off x="489380" y="6356351"/>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97E1C6B8-2EF0-4C3E-AB5E-8C1C12C43F45}" type="datetime1">
              <a:rPr lang="nl-NL" smtClean="0">
                <a:solidFill>
                  <a:srgbClr val="072C47"/>
                </a:solidFill>
              </a:rPr>
              <a:pPr/>
              <a:t>6-7-2020</a:t>
            </a:fld>
            <a:endParaRPr lang="nl-NL" dirty="0">
              <a:solidFill>
                <a:srgbClr val="072C47"/>
              </a:solidFill>
            </a:endParaRPr>
          </a:p>
        </p:txBody>
      </p:sp>
      <p:sp>
        <p:nvSpPr>
          <p:cNvPr id="15" name="Tijdelijke aanduiding voor voettekst 4"/>
          <p:cNvSpPr>
            <a:spLocks noGrp="1"/>
          </p:cNvSpPr>
          <p:nvPr>
            <p:ph type="ftr" sz="quarter" idx="3"/>
          </p:nvPr>
        </p:nvSpPr>
        <p:spPr>
          <a:xfrm>
            <a:off x="1574085" y="6356351"/>
            <a:ext cx="607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nl-NL">
                <a:solidFill>
                  <a:srgbClr val="072C47"/>
                </a:solidFill>
              </a:rPr>
              <a:t>Taskforce Complexiteitsreductie - Conceptpresentatie OGB - Beknopt</a:t>
            </a:r>
            <a:endParaRPr lang="nl-NL" dirty="0">
              <a:solidFill>
                <a:srgbClr val="072C47"/>
              </a:solidFill>
            </a:endParaRPr>
          </a:p>
        </p:txBody>
      </p:sp>
      <p:sp>
        <p:nvSpPr>
          <p:cNvPr id="16" name="Tijdelijke aanduiding voor dianummer 5"/>
          <p:cNvSpPr>
            <a:spLocks noGrp="1"/>
          </p:cNvSpPr>
          <p:nvPr>
            <p:ph type="sldNum" sz="quarter" idx="4"/>
          </p:nvPr>
        </p:nvSpPr>
        <p:spPr>
          <a:xfrm>
            <a:off x="7788791" y="6356350"/>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B8AE3B1D-A957-48DD-AC4D-ECC3F8937A79}" type="slidenum">
              <a:rPr lang="nl-NL" smtClean="0">
                <a:solidFill>
                  <a:srgbClr val="072C47"/>
                </a:solidFill>
              </a:rPr>
              <a:pPr/>
              <a:t>‹nr.›</a:t>
            </a:fld>
            <a:endParaRPr lang="nl-NL">
              <a:solidFill>
                <a:srgbClr val="072C47"/>
              </a:solidFill>
            </a:endParaRPr>
          </a:p>
        </p:txBody>
      </p:sp>
      <p:pic>
        <p:nvPicPr>
          <p:cNvPr id="17" name="Afbeelding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353" y="1210027"/>
            <a:ext cx="2429904" cy="35603"/>
          </a:xfrm>
          <a:prstGeom prst="rect">
            <a:avLst/>
          </a:prstGeom>
        </p:spPr>
      </p:pic>
      <p:sp>
        <p:nvSpPr>
          <p:cNvPr id="18" name="Tijdelijke aanduiding voor titel 1"/>
          <p:cNvSpPr>
            <a:spLocks noGrp="1"/>
          </p:cNvSpPr>
          <p:nvPr>
            <p:ph type="title" hasCustomPrompt="1"/>
          </p:nvPr>
        </p:nvSpPr>
        <p:spPr>
          <a:xfrm>
            <a:off x="2222982" y="2230276"/>
            <a:ext cx="3788899" cy="531268"/>
          </a:xfrm>
          <a:prstGeom prst="rect">
            <a:avLst/>
          </a:prstGeom>
        </p:spPr>
        <p:txBody>
          <a:bodyPr vert="horz" lIns="91440" tIns="45720" rIns="91440" bIns="45720" rtlCol="0" anchor="b">
            <a:noAutofit/>
          </a:bodyPr>
          <a:lstStyle>
            <a:lvl1pPr marL="0" indent="0">
              <a:lnSpc>
                <a:spcPct val="100000"/>
              </a:lnSpc>
              <a:defRPr/>
            </a:lvl1pPr>
          </a:lstStyle>
          <a:p>
            <a:r>
              <a:rPr lang="nl-NL" dirty="0"/>
              <a:t>&lt;Naam&gt;</a:t>
            </a:r>
          </a:p>
        </p:txBody>
      </p:sp>
      <p:sp>
        <p:nvSpPr>
          <p:cNvPr id="19" name="Tijdelijke aanduiding voor afbeelding 9"/>
          <p:cNvSpPr>
            <a:spLocks noGrp="1"/>
          </p:cNvSpPr>
          <p:nvPr>
            <p:ph type="pic" sz="quarter" idx="13" hasCustomPrompt="1"/>
          </p:nvPr>
        </p:nvSpPr>
        <p:spPr>
          <a:xfrm>
            <a:off x="489380" y="1394459"/>
            <a:ext cx="1428300" cy="1904400"/>
          </a:xfrm>
        </p:spPr>
        <p:txBody>
          <a:bodyPr/>
          <a:lstStyle>
            <a:lvl1pPr marL="0" indent="0" algn="ctr">
              <a:buNone/>
              <a:defRPr baseline="0"/>
            </a:lvl1pPr>
          </a:lstStyle>
          <a:p>
            <a:r>
              <a:rPr lang="nl-NL" dirty="0"/>
              <a:t>Plaats hier je eigen pasfoto</a:t>
            </a:r>
          </a:p>
        </p:txBody>
      </p:sp>
      <p:sp>
        <p:nvSpPr>
          <p:cNvPr id="20" name="Tekstvak 19"/>
          <p:cNvSpPr txBox="1"/>
          <p:nvPr userDrawn="1"/>
        </p:nvSpPr>
        <p:spPr>
          <a:xfrm>
            <a:off x="489380" y="226256"/>
            <a:ext cx="5161111" cy="990015"/>
          </a:xfrm>
          <a:prstGeom prst="rect">
            <a:avLst/>
          </a:prstGeom>
          <a:noFill/>
        </p:spPr>
        <p:txBody>
          <a:bodyPr wrap="square" rtlCol="0">
            <a:spAutoFit/>
          </a:bodyPr>
          <a:lstStyle/>
          <a:p>
            <a:pPr defTabSz="914400">
              <a:lnSpc>
                <a:spcPts val="7000"/>
              </a:lnSpc>
            </a:pPr>
            <a:r>
              <a:rPr lang="nl-NL" sz="3000" b="1" dirty="0">
                <a:solidFill>
                  <a:srgbClr val="072C47"/>
                </a:solidFill>
              </a:rPr>
              <a:t>Contactgegevens</a:t>
            </a:r>
          </a:p>
        </p:txBody>
      </p:sp>
    </p:spTree>
    <p:extLst>
      <p:ext uri="{BB962C8B-B14F-4D97-AF65-F5344CB8AC3E}">
        <p14:creationId xmlns:p14="http://schemas.microsoft.com/office/powerpoint/2010/main" val="1842470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54484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38273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192967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228552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733793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38851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194632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273797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E480BBA-5F40-3048-905F-0A48153D24CD}"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39217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D36DDDBB-F4D6-104C-8FFF-E663BC91ABC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891992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28C2197-C453-1743-9E19-62B5287B6E59}"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8975533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42E8B2CF-E674-8B42-9462-22DD6FBCC10C}"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348407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259134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662379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855990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234749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9D6B2E20-7EA5-A840-B4B4-E5A3C3A6C5E3}"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16042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FA46AD-5AE6-8044-A0AA-CBC8A8F81D6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10272278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EA1193-B985-8343-B731-A66AE2FDB747}"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89124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voettekst 10"/>
          <p:cNvSpPr>
            <a:spLocks noGrp="1"/>
          </p:cNvSpPr>
          <p:nvPr>
            <p:ph type="ftr" sz="quarter" idx="10"/>
          </p:nvPr>
        </p:nvSpPr>
        <p:spPr>
          <a:xfrm>
            <a:off x="381000" y="6513515"/>
            <a:ext cx="4853940" cy="332564"/>
          </a:xfrm>
        </p:spPr>
        <p:txBody>
          <a:bodyPr/>
          <a:lstStyle>
            <a:lvl1pPr algn="l">
              <a:defRPr sz="750" b="0" i="0">
                <a:solidFill>
                  <a:srgbClr val="FFFFFF"/>
                </a:solidFill>
                <a:latin typeface="Verdana"/>
                <a:cs typeface="Verdana"/>
              </a:defRPr>
            </a:lvl1pPr>
          </a:lstStyle>
          <a:p>
            <a:pPr>
              <a:defRPr/>
            </a:pPr>
            <a:endParaRPr lang="nl-NL"/>
          </a:p>
        </p:txBody>
      </p:sp>
      <p:sp>
        <p:nvSpPr>
          <p:cNvPr id="5" name="Slide Number Placeholder 5"/>
          <p:cNvSpPr>
            <a:spLocks noGrp="1"/>
          </p:cNvSpPr>
          <p:nvPr>
            <p:ph type="sldNum" sz="quarter" idx="11"/>
          </p:nvPr>
        </p:nvSpPr>
        <p:spPr/>
        <p:txBody>
          <a:bodyPr/>
          <a:lstStyle>
            <a:lvl1pPr>
              <a:defRPr smtClean="0"/>
            </a:lvl1pPr>
          </a:lstStyle>
          <a:p>
            <a:pPr>
              <a:defRPr/>
            </a:pPr>
            <a:fld id="{D5059343-1169-486F-9ECC-B8659193C848}" type="slidenum">
              <a:rPr lang="nl-NL" altLang="nl-NL">
                <a:solidFill>
                  <a:prstClr val="black"/>
                </a:solidFill>
              </a:rPr>
              <a:pPr>
                <a:defRPr/>
              </a:pPr>
              <a:t>‹nr.›</a:t>
            </a:fld>
            <a:endParaRPr lang="nl-NL" altLang="nl-NL">
              <a:solidFill>
                <a:prstClr val="black"/>
              </a:solidFill>
            </a:endParaRPr>
          </a:p>
        </p:txBody>
      </p:sp>
    </p:spTree>
    <p:extLst>
      <p:ext uri="{BB962C8B-B14F-4D97-AF65-F5344CB8AC3E}">
        <p14:creationId xmlns:p14="http://schemas.microsoft.com/office/powerpoint/2010/main" val="795007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Inhoudsopgave met bullet">
    <p:spTree>
      <p:nvGrpSpPr>
        <p:cNvPr id="1" name=""/>
        <p:cNvGrpSpPr/>
        <p:nvPr/>
      </p:nvGrpSpPr>
      <p:grpSpPr>
        <a:xfrm>
          <a:off x="0" y="0"/>
          <a:ext cx="0" cy="0"/>
          <a:chOff x="0" y="0"/>
          <a:chExt cx="0" cy="0"/>
        </a:xfrm>
      </p:grpSpPr>
      <p:sp>
        <p:nvSpPr>
          <p:cNvPr id="5"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a:lstStyle/>
          <a:p>
            <a:pPr lvl="0"/>
            <a:r>
              <a:rPr lang="nl-NL" dirty="0"/>
              <a:t>Klik om het opmaakprofiel te bewerken</a:t>
            </a:r>
          </a:p>
        </p:txBody>
      </p:sp>
    </p:spTree>
    <p:extLst>
      <p:ext uri="{BB962C8B-B14F-4D97-AF65-F5344CB8AC3E}">
        <p14:creationId xmlns:p14="http://schemas.microsoft.com/office/powerpoint/2010/main" val="18199607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708699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6435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793127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0097927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8122776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733324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7919566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1612263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24750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7090531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24876953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866344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7812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73372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4501649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1421359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4915706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33394724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5128511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fld id="{204D9EE3-D4C3-4B34-8224-3E22505E4EF5}" type="datetime1">
              <a:rPr lang="en-US" smtClean="0"/>
              <a:pPr>
                <a:defRPr/>
              </a:pPr>
              <a:t>7/6/2020</a:t>
            </a:fld>
            <a:endParaRPr lang="nl-NL"/>
          </a:p>
        </p:txBody>
      </p:sp>
    </p:spTree>
    <p:extLst>
      <p:ext uri="{BB962C8B-B14F-4D97-AF65-F5344CB8AC3E}">
        <p14:creationId xmlns:p14="http://schemas.microsoft.com/office/powerpoint/2010/main" val="17084482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fld id="{998D3FCF-446A-41E9-B673-953E0542F094}" type="datetime1">
              <a:rPr lang="en-US" smtClean="0"/>
              <a:pPr>
                <a:defRPr/>
              </a:pPr>
              <a:t>7/6/2020</a:t>
            </a:fld>
            <a:endParaRPr lang="nl-NL"/>
          </a:p>
        </p:txBody>
      </p:sp>
    </p:spTree>
    <p:extLst>
      <p:ext uri="{BB962C8B-B14F-4D97-AF65-F5344CB8AC3E}">
        <p14:creationId xmlns:p14="http://schemas.microsoft.com/office/powerpoint/2010/main" val="37301430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fld id="{CCF82B9D-BF59-46A1-9C70-ABA99E01567D}" type="datetime1">
              <a:rPr lang="en-US" smtClean="0"/>
              <a:pPr>
                <a:defRPr/>
              </a:pPr>
              <a:t>7/6/2020</a:t>
            </a:fld>
            <a:endParaRPr lang="nl-NL"/>
          </a:p>
        </p:txBody>
      </p:sp>
    </p:spTree>
    <p:extLst>
      <p:ext uri="{BB962C8B-B14F-4D97-AF65-F5344CB8AC3E}">
        <p14:creationId xmlns:p14="http://schemas.microsoft.com/office/powerpoint/2010/main" val="4055556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fld id="{97260723-1798-4CE0-AD2D-BFFF8CD93683}" type="datetime1">
              <a:rPr lang="en-US" smtClean="0"/>
              <a:pPr>
                <a:defRPr/>
              </a:pPr>
              <a:t>7/6/2020</a:t>
            </a:fld>
            <a:endParaRPr lang="nl-NL"/>
          </a:p>
        </p:txBody>
      </p:sp>
    </p:spTree>
    <p:extLst>
      <p:ext uri="{BB962C8B-B14F-4D97-AF65-F5344CB8AC3E}">
        <p14:creationId xmlns:p14="http://schemas.microsoft.com/office/powerpoint/2010/main" val="339260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6" y="1263650"/>
            <a:ext cx="4129088" cy="522288"/>
          </a:xfrm>
          <a:prstGeom prst="rect">
            <a:avLst/>
          </a:prstGeom>
          <a:solidFill>
            <a:srgbClr val="FFFFFF"/>
          </a:solidFill>
          <a:ln w="9525">
            <a:noFill/>
            <a:miter lim="800000"/>
            <a:headEnd/>
            <a:tailEnd/>
          </a:ln>
          <a:effectLst/>
        </p:spPr>
        <p:txBody>
          <a:bodyPr/>
          <a:lstStyle/>
          <a:p>
            <a:pPr defTabSz="914400" eaLnBrk="0" fontAlgn="base" hangingPunct="0">
              <a:spcBef>
                <a:spcPct val="0"/>
              </a:spcBef>
              <a:spcAft>
                <a:spcPct val="0"/>
              </a:spcAft>
              <a:defRPr/>
            </a:pPr>
            <a:r>
              <a:rPr lang="nl-NL" sz="2600" kern="0" spc="-60" dirty="0">
                <a:solidFill>
                  <a:srgbClr val="39870C"/>
                </a:solidFill>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fld id="{C2225E12-E645-427D-8C80-46F9FC9DE73C}" type="datetime1">
              <a:rPr lang="en-US" smtClean="0"/>
              <a:pPr>
                <a:defRPr/>
              </a:pPr>
              <a:t>7/6/2020</a:t>
            </a:fld>
            <a:endParaRPr lang="nl-NL"/>
          </a:p>
        </p:txBody>
      </p:sp>
    </p:spTree>
    <p:extLst>
      <p:ext uri="{BB962C8B-B14F-4D97-AF65-F5344CB8AC3E}">
        <p14:creationId xmlns:p14="http://schemas.microsoft.com/office/powerpoint/2010/main" val="292516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Inhoudsopgave met bullet">
    <p:spTree>
      <p:nvGrpSpPr>
        <p:cNvPr id="1" name=""/>
        <p:cNvGrpSpPr/>
        <p:nvPr/>
      </p:nvGrpSpPr>
      <p:grpSpPr>
        <a:xfrm>
          <a:off x="0" y="0"/>
          <a:ext cx="0" cy="0"/>
          <a:chOff x="0" y="0"/>
          <a:chExt cx="0" cy="0"/>
        </a:xfrm>
      </p:grpSpPr>
      <p:sp>
        <p:nvSpPr>
          <p:cNvPr id="3" name="shpTitel"/>
          <p:cNvSpPr>
            <a:spLocks noGrp="1" noChangeArrowheads="1"/>
          </p:cNvSpPr>
          <p:nvPr>
            <p:ph type="title"/>
          </p:nvPr>
        </p:nvSpPr>
        <p:spPr bwMode="auto">
          <a:xfrm>
            <a:off x="5004000" y="2057400"/>
            <a:ext cx="3938388" cy="3352800"/>
          </a:xfrm>
          <a:prstGeom prst="rect">
            <a:avLst/>
          </a:prstGeom>
          <a:noFill/>
          <a:ln w="9525">
            <a:noFill/>
            <a:miter lim="800000"/>
            <a:headEnd/>
            <a:tailEnd/>
          </a:ln>
          <a:effectLst/>
        </p:spPr>
        <p:txBody>
          <a:bodyPr/>
          <a:lstStyle/>
          <a:p>
            <a:pPr lvl="0"/>
            <a:r>
              <a:rPr lang="nl-NL"/>
              <a:t>Klik om de stijl te bewerken</a:t>
            </a:r>
            <a:endParaRPr lang="nl-NL" dirty="0"/>
          </a:p>
        </p:txBody>
      </p:sp>
    </p:spTree>
    <p:extLst>
      <p:ext uri="{BB962C8B-B14F-4D97-AF65-F5344CB8AC3E}">
        <p14:creationId xmlns:p14="http://schemas.microsoft.com/office/powerpoint/2010/main" val="9924094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3559701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5137949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969343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603109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164516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0171088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7933410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630711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38232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8.xml"/><Relationship Id="rId7" Type="http://schemas.openxmlformats.org/officeDocument/2006/relationships/image" Target="../media/image3.png"/><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theme" Target="../theme/theme10.xml"/><Relationship Id="rId5" Type="http://schemas.openxmlformats.org/officeDocument/2006/relationships/slideLayout" Target="../slideLayouts/slideLayout130.xml"/><Relationship Id="rId10" Type="http://schemas.openxmlformats.org/officeDocument/2006/relationships/image" Target="../media/image6.png"/><Relationship Id="rId4" Type="http://schemas.openxmlformats.org/officeDocument/2006/relationships/slideLayout" Target="../slideLayouts/slideLayout129.xml"/><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33.xml"/><Relationship Id="rId7"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6.png"/><Relationship Id="rId5" Type="http://schemas.openxmlformats.org/officeDocument/2006/relationships/slideLayout" Target="../slideLayouts/slideLayout135.xml"/><Relationship Id="rId10" Type="http://schemas.openxmlformats.org/officeDocument/2006/relationships/image" Target="../media/image5.png"/><Relationship Id="rId4" Type="http://schemas.openxmlformats.org/officeDocument/2006/relationships/slideLayout" Target="../slideLayouts/slideLayout134.xml"/><Relationship Id="rId9"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2.xml"/><Relationship Id="rId1" Type="http://schemas.openxmlformats.org/officeDocument/2006/relationships/slideLayout" Target="../slideLayouts/slideLayout13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19" Type="http://schemas.openxmlformats.org/officeDocument/2006/relationships/image" Target="../media/image1.emf"/><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image" Target="../media/image1.emf"/><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theme" Target="../theme/theme1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theme" Target="../theme/theme1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19" Type="http://schemas.openxmlformats.org/officeDocument/2006/relationships/image" Target="../media/image1.emf"/><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theme" Target="../theme/theme16.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19" Type="http://schemas.openxmlformats.org/officeDocument/2006/relationships/image" Target="../media/image1.emf"/><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7.xml"/><Relationship Id="rId1" Type="http://schemas.openxmlformats.org/officeDocument/2006/relationships/slideLayout" Target="../slideLayouts/slideLayout20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0.xml"/><Relationship Id="rId7" Type="http://schemas.openxmlformats.org/officeDocument/2006/relationships/image" Target="../media/image3.png"/><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theme" Target="../theme/theme18.xml"/><Relationship Id="rId5" Type="http://schemas.openxmlformats.org/officeDocument/2006/relationships/slideLayout" Target="../slideLayouts/slideLayout212.xml"/><Relationship Id="rId10" Type="http://schemas.openxmlformats.org/officeDocument/2006/relationships/image" Target="../media/image6.png"/><Relationship Id="rId4" Type="http://schemas.openxmlformats.org/officeDocument/2006/relationships/slideLayout" Target="../slideLayouts/slideLayout211.xml"/><Relationship Id="rId9" Type="http://schemas.openxmlformats.org/officeDocument/2006/relationships/image" Target="../media/image5.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5.xml"/><Relationship Id="rId7" Type="http://schemas.openxmlformats.org/officeDocument/2006/relationships/image" Target="../media/image3.png"/><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theme" Target="../theme/theme19.xml"/><Relationship Id="rId5" Type="http://schemas.openxmlformats.org/officeDocument/2006/relationships/slideLayout" Target="../slideLayouts/slideLayout217.xml"/><Relationship Id="rId10" Type="http://schemas.openxmlformats.org/officeDocument/2006/relationships/image" Target="../media/image6.png"/><Relationship Id="rId4" Type="http://schemas.openxmlformats.org/officeDocument/2006/relationships/slideLayout" Target="../slideLayouts/slideLayout216.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1.emf"/><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6.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image" Target="../media/image4.png"/><Relationship Id="rId4" Type="http://schemas.openxmlformats.org/officeDocument/2006/relationships/slideLayout" Target="../slideLayouts/slideLayout42.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1.emf"/><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1.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7.xml"/><Relationship Id="rId7"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6.png"/><Relationship Id="rId5" Type="http://schemas.openxmlformats.org/officeDocument/2006/relationships/slideLayout" Target="../slideLayouts/slideLayout89.xml"/><Relationship Id="rId10" Type="http://schemas.openxmlformats.org/officeDocument/2006/relationships/image" Target="../media/image5.png"/><Relationship Id="rId4" Type="http://schemas.openxmlformats.org/officeDocument/2006/relationships/slideLayout" Target="../slideLayouts/slideLayout88.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1.emf"/><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8.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theme" Target="../theme/theme9.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image" Target="../media/image1.emf"/><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8" r:id="rId3"/>
    <p:sldLayoutId id="2147483699" r:id="rId4"/>
    <p:sldLayoutId id="2147483700" r:id="rId5"/>
    <p:sldLayoutId id="2147483701" r:id="rId6"/>
    <p:sldLayoutId id="2147483702" r:id="rId7"/>
    <p:sldLayoutId id="2147483690" r:id="rId8"/>
    <p:sldLayoutId id="2147483695" r:id="rId9"/>
    <p:sldLayoutId id="2147483704" r:id="rId10"/>
    <p:sldLayoutId id="2147483703" r:id="rId11"/>
    <p:sldLayoutId id="2147483691" r:id="rId12"/>
    <p:sldLayoutId id="2147483705" r:id="rId13"/>
    <p:sldLayoutId id="2147483706" r:id="rId14"/>
    <p:sldLayoutId id="2147483692" r:id="rId15"/>
    <p:sldLayoutId id="2147483693" r:id="rId16"/>
    <p:sldLayoutId id="2147483694" r:id="rId17"/>
    <p:sldLayoutId id="2147483957" r:id="rId18"/>
    <p:sldLayoutId id="2147483965" r:id="rId19"/>
    <p:sldLayoutId id="2147483966" r:id="rId20"/>
    <p:sldLayoutId id="2147483968" r:id="rId21"/>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3075"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pic>
        <p:nvPicPr>
          <p:cNvPr id="3080" name="Afbeelding 8" descr="RO_RWS_Omgevingsloket_Aan de slag met_diap_RGB_500%_donkerd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8420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sz="1350" dirty="0">
              <a:solidFill>
                <a:prstClr val="white"/>
              </a:solidFill>
            </a:endParaRPr>
          </a:p>
        </p:txBody>
      </p:sp>
      <p:sp>
        <p:nvSpPr>
          <p:cNvPr id="5123" name="shpTekst"/>
          <p:cNvSpPr>
            <a:spLocks noGrp="1" noChangeArrowheads="1"/>
          </p:cNvSpPr>
          <p:nvPr>
            <p:ph type="body" idx="1"/>
          </p:nvPr>
        </p:nvSpPr>
        <p:spPr bwMode="auto">
          <a:xfrm>
            <a:off x="424272" y="1263234"/>
            <a:ext cx="8295456" cy="489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7" name="shpKleurvlakBoven"/>
          <p:cNvSpPr/>
          <p:nvPr/>
        </p:nvSpPr>
        <p:spPr>
          <a:xfrm>
            <a:off x="0" y="2"/>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sz="1350" dirty="0">
              <a:solidFill>
                <a:prstClr val="white"/>
              </a:solidFill>
            </a:endParaRPr>
          </a:p>
        </p:txBody>
      </p:sp>
      <p:pic>
        <p:nvPicPr>
          <p:cNvPr id="5128" name="Afbeelding 8" descr="RO_RWS_Omgevingsloket_Aan de slag met_diap_RGB_500%_donkerd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4334" y="140995"/>
            <a:ext cx="2668096" cy="78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voettekst 4"/>
          <p:cNvSpPr>
            <a:spLocks noGrp="1"/>
          </p:cNvSpPr>
          <p:nvPr>
            <p:ph type="ftr" sz="quarter" idx="3"/>
          </p:nvPr>
        </p:nvSpPr>
        <p:spPr>
          <a:xfrm>
            <a:off x="381000" y="6475415"/>
            <a:ext cx="6324600" cy="230187"/>
          </a:xfrm>
          <a:prstGeom prst="rect">
            <a:avLst/>
          </a:prstGeom>
        </p:spPr>
        <p:txBody>
          <a:bodyPr/>
          <a:lstStyle>
            <a:lvl1pPr>
              <a:defRPr sz="750"/>
            </a:lvl1pPr>
          </a:lstStyle>
          <a:p>
            <a:pPr defTabSz="914400" fontAlgn="base">
              <a:spcBef>
                <a:spcPct val="0"/>
              </a:spcBef>
              <a:spcAft>
                <a:spcPct val="0"/>
              </a:spcAft>
              <a:defRPr/>
            </a:pPr>
            <a:r>
              <a:rPr lang="nl-NL" dirty="0">
                <a:solidFill>
                  <a:prstClr val="black"/>
                </a:solidFill>
                <a:latin typeface="Arial" charset="0"/>
                <a:ea typeface="Geneva" charset="-128"/>
              </a:rPr>
              <a:t>Focus &amp; Synchronisatie Tafel</a:t>
            </a:r>
          </a:p>
        </p:txBody>
      </p:sp>
      <p:sp>
        <p:nvSpPr>
          <p:cNvPr id="10" name="Tijdelijke aanduiding voor datum 5"/>
          <p:cNvSpPr>
            <a:spLocks noGrp="1"/>
          </p:cNvSpPr>
          <p:nvPr>
            <p:ph type="dt" sz="half" idx="2"/>
          </p:nvPr>
        </p:nvSpPr>
        <p:spPr>
          <a:xfrm>
            <a:off x="6934200" y="6477000"/>
            <a:ext cx="1905000" cy="228600"/>
          </a:xfrm>
          <a:prstGeom prst="rect">
            <a:avLst/>
          </a:prstGeom>
        </p:spPr>
        <p:txBody>
          <a:bodyPr/>
          <a:lstStyle>
            <a:lvl1pPr algn="r">
              <a:defRPr sz="788"/>
            </a:lvl1pPr>
          </a:lstStyle>
          <a:p>
            <a:pPr defTabSz="914400" fontAlgn="base">
              <a:spcBef>
                <a:spcPct val="0"/>
              </a:spcBef>
              <a:spcAft>
                <a:spcPct val="0"/>
              </a:spcAft>
              <a:defRPr/>
            </a:pPr>
            <a:fld id="{5298C7F8-1EB8-4A6F-B2F7-732021661D08}" type="slidenum">
              <a:rPr lang="nl-NL" smtClean="0">
                <a:solidFill>
                  <a:prstClr val="black"/>
                </a:solidFill>
                <a:latin typeface="Arial" charset="0"/>
                <a:ea typeface="Geneva" charset="-128"/>
              </a:rPr>
              <a:pPr defTabSz="914400" fontAlgn="base">
                <a:spcBef>
                  <a:spcPct val="0"/>
                </a:spcBef>
                <a:spcAft>
                  <a:spcPct val="0"/>
                </a:spcAft>
                <a:defRPr/>
              </a:pPr>
              <a:t>‹nr.›</a:t>
            </a:fld>
            <a:endParaRPr lang="nl-NL" dirty="0">
              <a:solidFill>
                <a:prstClr val="black"/>
              </a:solidFill>
              <a:latin typeface="Arial" charset="0"/>
              <a:ea typeface="Geneva" charset="-128"/>
            </a:endParaRPr>
          </a:p>
        </p:txBody>
      </p:sp>
      <p:sp>
        <p:nvSpPr>
          <p:cNvPr id="1026" name="shpTitel"/>
          <p:cNvSpPr>
            <a:spLocks noGrp="1" noChangeArrowheads="1"/>
          </p:cNvSpPr>
          <p:nvPr>
            <p:ph type="title"/>
          </p:nvPr>
        </p:nvSpPr>
        <p:spPr bwMode="auto">
          <a:xfrm>
            <a:off x="0" y="0"/>
            <a:ext cx="6034333" cy="10612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dirty="0"/>
              <a:t>Klik om het opmaakprofiel te bewerken</a:t>
            </a:r>
          </a:p>
        </p:txBody>
      </p:sp>
    </p:spTree>
    <p:extLst>
      <p:ext uri="{BB962C8B-B14F-4D97-AF65-F5344CB8AC3E}">
        <p14:creationId xmlns:p14="http://schemas.microsoft.com/office/powerpoint/2010/main" val="382532293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Lst>
  <p:hf hdr="0"/>
  <p:txStyles>
    <p:titleStyle>
      <a:lvl1pPr algn="l" rtl="0" eaLnBrk="0" fontAlgn="base" hangingPunct="0">
        <a:spcBef>
          <a:spcPct val="0"/>
        </a:spcBef>
        <a:spcAft>
          <a:spcPct val="0"/>
        </a:spcAft>
        <a:defRPr sz="2400" b="1" spc="-45">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85750" indent="-285750" algn="l" rtl="0" eaLnBrk="0" fontAlgn="base" hangingPunct="0">
        <a:spcBef>
          <a:spcPct val="20000"/>
        </a:spcBef>
        <a:spcAft>
          <a:spcPct val="0"/>
        </a:spcAft>
        <a:buFont typeface="Arial" charset="0"/>
        <a:buChar char="•"/>
        <a:defRPr lang="nl-NL" sz="2000" kern="1200" dirty="0">
          <a:solidFill>
            <a:srgbClr val="000000"/>
          </a:solidFill>
          <a:latin typeface="Verdana" pitchFamily="34" charset="0"/>
          <a:ea typeface="Verdana" pitchFamily="34" charset="0"/>
          <a:cs typeface="Verdana" pitchFamily="34" charset="0"/>
        </a:defRPr>
      </a:lvl1pPr>
      <a:lvl2pPr marL="454025" indent="-268288" algn="l" rtl="0" eaLnBrk="0" fontAlgn="base" hangingPunct="0">
        <a:spcBef>
          <a:spcPct val="20000"/>
        </a:spcBef>
        <a:spcAft>
          <a:spcPct val="0"/>
        </a:spcAft>
        <a:buBlip>
          <a:blip r:embed="rId9"/>
        </a:buBlip>
        <a:tabLst/>
        <a:defRPr lang="nl-NL" sz="1600" kern="1200" dirty="0">
          <a:solidFill>
            <a:srgbClr val="000000"/>
          </a:solidFill>
          <a:latin typeface="Verdana" pitchFamily="34" charset="0"/>
          <a:ea typeface="Verdana" pitchFamily="34" charset="0"/>
          <a:cs typeface="Verdana" pitchFamily="34" charset="0"/>
        </a:defRPr>
      </a:lvl2pPr>
      <a:lvl3pPr marL="763588" indent="-309563" algn="l" rtl="0" eaLnBrk="0" fontAlgn="base" hangingPunct="0">
        <a:spcBef>
          <a:spcPct val="20000"/>
        </a:spcBef>
        <a:spcAft>
          <a:spcPct val="0"/>
        </a:spcAft>
        <a:buBlip>
          <a:blip r:embed="rId10"/>
        </a:buBlip>
        <a:tabLst/>
        <a:defRPr lang="nl-NL" sz="1400" kern="1200" dirty="0">
          <a:solidFill>
            <a:srgbClr val="000000"/>
          </a:solidFill>
          <a:latin typeface="Verdana" pitchFamily="34" charset="0"/>
          <a:ea typeface="Verdana" pitchFamily="34" charset="0"/>
          <a:cs typeface="Verdana" pitchFamily="34" charset="0"/>
        </a:defRPr>
      </a:lvl3pPr>
      <a:lvl4pPr marL="1031875" indent="-268288" algn="l" rtl="0" eaLnBrk="0" fontAlgn="base" hangingPunct="0">
        <a:spcBef>
          <a:spcPct val="20000"/>
        </a:spcBef>
        <a:spcAft>
          <a:spcPct val="0"/>
        </a:spcAft>
        <a:buBlip>
          <a:blip r:embed="rId11"/>
        </a:buBlip>
        <a:tabLst/>
        <a:defRPr lang="nl-NL" sz="1200" kern="1200" dirty="0">
          <a:solidFill>
            <a:srgbClr val="000000"/>
          </a:solidFill>
          <a:latin typeface="Verdana" pitchFamily="34" charset="0"/>
          <a:ea typeface="Verdana" pitchFamily="34" charset="0"/>
          <a:cs typeface="Verdana" pitchFamily="34" charset="0"/>
        </a:defRPr>
      </a:lvl4pPr>
      <a:lvl5pPr marL="533400" indent="-132160"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39870C"/>
        </a:solidFill>
        <a:effectLst/>
      </p:bgPr>
    </p:bg>
    <p:spTree>
      <p:nvGrpSpPr>
        <p:cNvPr id="1" name=""/>
        <p:cNvGrpSpPr/>
        <p:nvPr/>
      </p:nvGrpSpPr>
      <p:grpSpPr>
        <a:xfrm>
          <a:off x="0" y="0"/>
          <a:ext cx="0" cy="0"/>
          <a:chOff x="0" y="0"/>
          <a:chExt cx="0" cy="0"/>
        </a:xfrm>
      </p:grpSpPr>
      <p:sp>
        <p:nvSpPr>
          <p:cNvPr id="1026"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het opmaakprofiel te bewerken</a:t>
            </a:r>
          </a:p>
        </p:txBody>
      </p:sp>
      <p:pic>
        <p:nvPicPr>
          <p:cNvPr id="3075" name="Afbeelding 3" descr="RO_RWS_Omgevingsloket_Aan de slag met_diap_RGB_500%_donkerd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58769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487659"/>
      </p:ext>
    </p:extLst>
  </p:cSld>
  <p:clrMap bg1="lt1" tx1="dk1" bg2="lt2" tx2="dk2" accent1="accent1" accent2="accent2" accent3="accent3" accent4="accent4" accent5="accent5" accent6="accent6" hlink="hlink" folHlink="folHlink"/>
  <p:sldLayoutIdLst>
    <p:sldLayoutId id="2147483870" r:id="rId1"/>
  </p:sldLayoutIdLst>
  <p:hf hdr="0"/>
  <p:txStyles>
    <p:titleStyle>
      <a:lvl1pPr algn="l" rtl="0" eaLnBrk="0" fontAlgn="base" hangingPunct="0">
        <a:spcBef>
          <a:spcPct val="0"/>
        </a:spcBef>
        <a:spcAft>
          <a:spcPct val="0"/>
        </a:spcAft>
        <a:defRPr sz="36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87806598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5"/>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19494" tIns="9747" rIns="19494" bIns="9747" rtlCol="0" anchor="ctr"/>
          <a:lstStyle/>
          <a:p>
            <a:pPr algn="ctr"/>
            <a:endParaRPr lang="nl-NL" sz="2347">
              <a:solidFill>
                <a:prstClr val="black"/>
              </a:solidFill>
            </a:endParaRPr>
          </a:p>
        </p:txBody>
      </p:sp>
      <p:sp>
        <p:nvSpPr>
          <p:cNvPr id="2" name="Tijdelijke aanduiding voor titel 1"/>
          <p:cNvSpPr>
            <a:spLocks noGrp="1"/>
          </p:cNvSpPr>
          <p:nvPr>
            <p:ph type="title"/>
          </p:nvPr>
        </p:nvSpPr>
        <p:spPr>
          <a:xfrm>
            <a:off x="450850" y="1169397"/>
            <a:ext cx="8229600" cy="663123"/>
          </a:xfrm>
          <a:prstGeom prst="rect">
            <a:avLst/>
          </a:prstGeom>
        </p:spPr>
        <p:txBody>
          <a:bodyPr vert="horz" lIns="91329" tIns="45664" rIns="91329" bIns="45664"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5" y="1733123"/>
            <a:ext cx="8292909" cy="4016515"/>
          </a:xfrm>
          <a:prstGeom prst="rect">
            <a:avLst/>
          </a:prstGeom>
        </p:spPr>
        <p:txBody>
          <a:bodyPr vert="horz" lIns="91329" tIns="45664" rIns="91329" bIns="45664"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5"/>
            <a:ext cx="2133600" cy="365125"/>
          </a:xfrm>
          <a:prstGeom prst="rect">
            <a:avLst/>
          </a:prstGeom>
        </p:spPr>
        <p:txBody>
          <a:bodyPr vert="horz" lIns="91329" tIns="45664" rIns="91329" bIns="45664" rtlCol="0" anchor="ctr"/>
          <a:lstStyle>
            <a:lvl1pPr algn="r">
              <a:defRPr sz="192" b="0" i="0">
                <a:solidFill>
                  <a:srgbClr val="FFFFFF"/>
                </a:solidFill>
                <a:latin typeface="Verdana"/>
                <a:cs typeface="Verdana"/>
              </a:defRPr>
            </a:lvl1pPr>
          </a:lstStyle>
          <a:p>
            <a:fld id="{33B407B4-DD70-D045-8D0A-4EFC055441BF}" type="datetime3">
              <a:rPr lang="nl-NL" smtClean="0">
                <a:ea typeface="Geneva" charset="-128"/>
              </a:rPr>
              <a:pPr/>
              <a:t>6/7/20</a:t>
            </a:fld>
            <a:endParaRPr lang="nl-NL" dirty="0">
              <a:ea typeface="Geneva" charset="-128"/>
            </a:endParaRPr>
          </a:p>
        </p:txBody>
      </p:sp>
      <p:sp>
        <p:nvSpPr>
          <p:cNvPr id="11" name="Tijdelijke aanduiding voor voettekst 10"/>
          <p:cNvSpPr>
            <a:spLocks noGrp="1"/>
          </p:cNvSpPr>
          <p:nvPr>
            <p:ph type="ftr" sz="quarter" idx="3"/>
          </p:nvPr>
        </p:nvSpPr>
        <p:spPr>
          <a:xfrm>
            <a:off x="457200" y="6513091"/>
            <a:ext cx="2895600" cy="365125"/>
          </a:xfrm>
          <a:prstGeom prst="rect">
            <a:avLst/>
          </a:prstGeom>
        </p:spPr>
        <p:txBody>
          <a:bodyPr vert="horz" lIns="91329" tIns="45664" rIns="91329" bIns="45664" rtlCol="0" anchor="ctr"/>
          <a:lstStyle>
            <a:lvl1pPr algn="l">
              <a:defRPr sz="192" b="0" i="0">
                <a:solidFill>
                  <a:srgbClr val="FFFFFF"/>
                </a:solidFill>
                <a:latin typeface="Verdana"/>
                <a:cs typeface="Verdana"/>
              </a:defRPr>
            </a:lvl1pPr>
          </a:lstStyle>
          <a:p>
            <a:endParaRPr lang="nl-NL" dirty="0">
              <a:ea typeface="Geneva" charset="-128"/>
            </a:endParaRPr>
          </a:p>
        </p:txBody>
      </p:sp>
      <p:pic>
        <p:nvPicPr>
          <p:cNvPr id="17" name="Afbeelding 16" descr="RO_RWS_Aan de slag met_BOL_RGB.eps"/>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29399937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Lst>
  <p:hf hdr="0"/>
  <p:txStyles>
    <p:titleStyle>
      <a:lvl1pPr algn="l" defTabSz="97446" rtl="0" eaLnBrk="1" latinLnBrk="0" hangingPunct="1">
        <a:spcBef>
          <a:spcPct val="0"/>
        </a:spcBef>
        <a:buNone/>
        <a:defRPr sz="576" b="1" i="0" kern="1200">
          <a:solidFill>
            <a:srgbClr val="275937"/>
          </a:solidFill>
          <a:latin typeface="Verdana"/>
          <a:ea typeface="+mj-ea"/>
          <a:cs typeface="Verdana"/>
        </a:defRPr>
      </a:lvl1pPr>
    </p:titleStyle>
    <p:bodyStyle>
      <a:lvl1pPr marL="0"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1pPr>
      <a:lvl2pPr marL="97446"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2pPr>
      <a:lvl3pPr marL="194895"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3pPr>
      <a:lvl4pPr marL="292341"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4pPr>
      <a:lvl5pPr marL="389790" indent="0" algn="l" defTabSz="97446" rtl="0" eaLnBrk="1" latinLnBrk="0" hangingPunct="1">
        <a:lnSpc>
          <a:spcPct val="100000"/>
        </a:lnSpc>
        <a:spcBef>
          <a:spcPct val="20000"/>
        </a:spcBef>
        <a:buFontTx/>
        <a:buNone/>
        <a:defRPr sz="384" b="0" i="0" kern="1200">
          <a:solidFill>
            <a:srgbClr val="275937"/>
          </a:solidFill>
          <a:latin typeface="Verdana"/>
          <a:ea typeface="+mn-ea"/>
          <a:cs typeface="Verdana"/>
        </a:defRPr>
      </a:lvl5pPr>
      <a:lvl6pPr marL="535961" indent="-48725" algn="l" defTabSz="97446" rtl="0" eaLnBrk="1" latinLnBrk="0" hangingPunct="1">
        <a:spcBef>
          <a:spcPct val="20000"/>
        </a:spcBef>
        <a:buFont typeface="Arial"/>
        <a:buChar char="•"/>
        <a:defRPr sz="384" kern="1200">
          <a:solidFill>
            <a:schemeClr val="tx1"/>
          </a:solidFill>
          <a:latin typeface="+mn-lt"/>
          <a:ea typeface="+mn-ea"/>
          <a:cs typeface="+mn-cs"/>
        </a:defRPr>
      </a:lvl6pPr>
      <a:lvl7pPr marL="633406" indent="-48725" algn="l" defTabSz="97446" rtl="0" eaLnBrk="1" latinLnBrk="0" hangingPunct="1">
        <a:spcBef>
          <a:spcPct val="20000"/>
        </a:spcBef>
        <a:buFont typeface="Arial"/>
        <a:buChar char="•"/>
        <a:defRPr sz="384" kern="1200">
          <a:solidFill>
            <a:schemeClr val="tx1"/>
          </a:solidFill>
          <a:latin typeface="+mn-lt"/>
          <a:ea typeface="+mn-ea"/>
          <a:cs typeface="+mn-cs"/>
        </a:defRPr>
      </a:lvl7pPr>
      <a:lvl8pPr marL="730855" indent="-48725" algn="l" defTabSz="97446" rtl="0" eaLnBrk="1" latinLnBrk="0" hangingPunct="1">
        <a:spcBef>
          <a:spcPct val="20000"/>
        </a:spcBef>
        <a:buFont typeface="Arial"/>
        <a:buChar char="•"/>
        <a:defRPr sz="384" kern="1200">
          <a:solidFill>
            <a:schemeClr val="tx1"/>
          </a:solidFill>
          <a:latin typeface="+mn-lt"/>
          <a:ea typeface="+mn-ea"/>
          <a:cs typeface="+mn-cs"/>
        </a:defRPr>
      </a:lvl8pPr>
      <a:lvl9pPr marL="828301" indent="-48725" algn="l" defTabSz="97446" rtl="0" eaLnBrk="1" latinLnBrk="0" hangingPunct="1">
        <a:spcBef>
          <a:spcPct val="20000"/>
        </a:spcBef>
        <a:buFont typeface="Arial"/>
        <a:buChar char="•"/>
        <a:defRPr sz="384" kern="1200">
          <a:solidFill>
            <a:schemeClr val="tx1"/>
          </a:solidFill>
          <a:latin typeface="+mn-lt"/>
          <a:ea typeface="+mn-ea"/>
          <a:cs typeface="+mn-cs"/>
        </a:defRPr>
      </a:lvl9pPr>
    </p:bodyStyle>
    <p:otherStyle>
      <a:defPPr>
        <a:defRPr lang="nl-NL"/>
      </a:defPPr>
      <a:lvl1pPr marL="0" algn="l" defTabSz="97446" rtl="0" eaLnBrk="1" latinLnBrk="0" hangingPunct="1">
        <a:defRPr sz="384" kern="1200">
          <a:solidFill>
            <a:schemeClr val="tx1"/>
          </a:solidFill>
          <a:latin typeface="+mn-lt"/>
          <a:ea typeface="+mn-ea"/>
          <a:cs typeface="+mn-cs"/>
        </a:defRPr>
      </a:lvl1pPr>
      <a:lvl2pPr marL="97446" algn="l" defTabSz="97446" rtl="0" eaLnBrk="1" latinLnBrk="0" hangingPunct="1">
        <a:defRPr sz="384" kern="1200">
          <a:solidFill>
            <a:schemeClr val="tx1"/>
          </a:solidFill>
          <a:latin typeface="+mn-lt"/>
          <a:ea typeface="+mn-ea"/>
          <a:cs typeface="+mn-cs"/>
        </a:defRPr>
      </a:lvl2pPr>
      <a:lvl3pPr marL="194895" algn="l" defTabSz="97446" rtl="0" eaLnBrk="1" latinLnBrk="0" hangingPunct="1">
        <a:defRPr sz="384" kern="1200">
          <a:solidFill>
            <a:schemeClr val="tx1"/>
          </a:solidFill>
          <a:latin typeface="+mn-lt"/>
          <a:ea typeface="+mn-ea"/>
          <a:cs typeface="+mn-cs"/>
        </a:defRPr>
      </a:lvl3pPr>
      <a:lvl4pPr marL="292341" algn="l" defTabSz="97446" rtl="0" eaLnBrk="1" latinLnBrk="0" hangingPunct="1">
        <a:defRPr sz="384" kern="1200">
          <a:solidFill>
            <a:schemeClr val="tx1"/>
          </a:solidFill>
          <a:latin typeface="+mn-lt"/>
          <a:ea typeface="+mn-ea"/>
          <a:cs typeface="+mn-cs"/>
        </a:defRPr>
      </a:lvl4pPr>
      <a:lvl5pPr marL="389790" algn="l" defTabSz="97446" rtl="0" eaLnBrk="1" latinLnBrk="0" hangingPunct="1">
        <a:defRPr sz="384" kern="1200">
          <a:solidFill>
            <a:schemeClr val="tx1"/>
          </a:solidFill>
          <a:latin typeface="+mn-lt"/>
          <a:ea typeface="+mn-ea"/>
          <a:cs typeface="+mn-cs"/>
        </a:defRPr>
      </a:lvl5pPr>
      <a:lvl6pPr marL="487236" algn="l" defTabSz="97446" rtl="0" eaLnBrk="1" latinLnBrk="0" hangingPunct="1">
        <a:defRPr sz="384" kern="1200">
          <a:solidFill>
            <a:schemeClr val="tx1"/>
          </a:solidFill>
          <a:latin typeface="+mn-lt"/>
          <a:ea typeface="+mn-ea"/>
          <a:cs typeface="+mn-cs"/>
        </a:defRPr>
      </a:lvl6pPr>
      <a:lvl7pPr marL="584684" algn="l" defTabSz="97446" rtl="0" eaLnBrk="1" latinLnBrk="0" hangingPunct="1">
        <a:defRPr sz="384" kern="1200">
          <a:solidFill>
            <a:schemeClr val="tx1"/>
          </a:solidFill>
          <a:latin typeface="+mn-lt"/>
          <a:ea typeface="+mn-ea"/>
          <a:cs typeface="+mn-cs"/>
        </a:defRPr>
      </a:lvl7pPr>
      <a:lvl8pPr marL="682131" algn="l" defTabSz="97446" rtl="0" eaLnBrk="1" latinLnBrk="0" hangingPunct="1">
        <a:defRPr sz="384" kern="1200">
          <a:solidFill>
            <a:schemeClr val="tx1"/>
          </a:solidFill>
          <a:latin typeface="+mn-lt"/>
          <a:ea typeface="+mn-ea"/>
          <a:cs typeface="+mn-cs"/>
        </a:defRPr>
      </a:lvl8pPr>
      <a:lvl9pPr marL="779577" algn="l" defTabSz="97446" rtl="0" eaLnBrk="1" latinLnBrk="0" hangingPunct="1">
        <a:defRPr sz="384"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28065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10"/>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350">
              <a:solidFill>
                <a:prstClr val="black"/>
              </a:solidFill>
            </a:endParaRPr>
          </a:p>
        </p:txBody>
      </p:sp>
      <p:sp>
        <p:nvSpPr>
          <p:cNvPr id="2" name="Tijdelijke aanduiding voor titel 1"/>
          <p:cNvSpPr>
            <a:spLocks noGrp="1"/>
          </p:cNvSpPr>
          <p:nvPr>
            <p:ph type="title"/>
          </p:nvPr>
        </p:nvSpPr>
        <p:spPr>
          <a:xfrm>
            <a:off x="450850" y="1169392"/>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2"/>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750" b="0" i="0">
                <a:solidFill>
                  <a:srgbClr val="FFFFFF"/>
                </a:solidFill>
                <a:latin typeface="Verdana"/>
                <a:cs typeface="Verdana"/>
              </a:defRPr>
            </a:lvl1pPr>
          </a:lstStyle>
          <a:p>
            <a:fld id="{33B407B4-DD70-D045-8D0A-4EFC055441BF}"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75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258216709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sldNum="0" hdr="0"/>
  <p:txStyles>
    <p:titleStyle>
      <a:lvl1pPr algn="l" defTabSz="342900" rtl="0" eaLnBrk="1" latinLnBrk="0" hangingPunct="1">
        <a:spcBef>
          <a:spcPct val="0"/>
        </a:spcBef>
        <a:buNone/>
        <a:defRPr sz="2100" b="1" i="0" kern="1200">
          <a:solidFill>
            <a:srgbClr val="275937"/>
          </a:solidFill>
          <a:latin typeface="Verdana"/>
          <a:ea typeface="+mj-ea"/>
          <a:cs typeface="Verdana"/>
        </a:defRPr>
      </a:lvl1pPr>
    </p:titleStyle>
    <p:bodyStyle>
      <a:lvl1pPr marL="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1pPr>
      <a:lvl2pPr marL="34290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2pPr>
      <a:lvl3pPr marL="68580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3pPr>
      <a:lvl4pPr marL="102870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4pPr>
      <a:lvl5pPr marL="1371600" indent="0" algn="l" defTabSz="342900" rtl="0" eaLnBrk="1" latinLnBrk="0" hangingPunct="1">
        <a:lnSpc>
          <a:spcPct val="100000"/>
        </a:lnSpc>
        <a:spcBef>
          <a:spcPct val="20000"/>
        </a:spcBef>
        <a:buFontTx/>
        <a:buNone/>
        <a:defRPr sz="1200" b="0" i="0" kern="1200">
          <a:solidFill>
            <a:srgbClr val="275937"/>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39870C"/>
        </a:solidFill>
        <a:effectLst/>
      </p:bgPr>
    </p:bg>
    <p:spTree>
      <p:nvGrpSpPr>
        <p:cNvPr id="1" name=""/>
        <p:cNvGrpSpPr/>
        <p:nvPr/>
      </p:nvGrpSpPr>
      <p:grpSpPr>
        <a:xfrm>
          <a:off x="0" y="0"/>
          <a:ext cx="0" cy="0"/>
          <a:chOff x="0" y="0"/>
          <a:chExt cx="0" cy="0"/>
        </a:xfrm>
      </p:grpSpPr>
      <p:sp>
        <p:nvSpPr>
          <p:cNvPr id="1026"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het opmaakprofiel te bewerken</a:t>
            </a:r>
          </a:p>
        </p:txBody>
      </p:sp>
      <p:pic>
        <p:nvPicPr>
          <p:cNvPr id="2051" name="Afbeelding 3" descr="RO_RWS_Omgevingsloket_Aan de slag met_diap_RGB_500%_donkerd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58769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500866"/>
      </p:ext>
    </p:extLst>
  </p:cSld>
  <p:clrMap bg1="lt1" tx1="dk1" bg2="lt2" tx2="dk2" accent1="accent1" accent2="accent2" accent3="accent3" accent4="accent4" accent5="accent5" accent6="accent6" hlink="hlink" folHlink="folHlink"/>
  <p:sldLayoutIdLst>
    <p:sldLayoutId id="2147483950" r:id="rId1"/>
  </p:sldLayoutIdLst>
  <p:hf hdr="0"/>
  <p:txStyles>
    <p:titleStyle>
      <a:lvl1pPr algn="l" rtl="0" eaLnBrk="0" fontAlgn="base" hangingPunct="0">
        <a:spcBef>
          <a:spcPct val="0"/>
        </a:spcBef>
        <a:spcAft>
          <a:spcPct val="0"/>
        </a:spcAft>
        <a:defRPr sz="36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dirty="0"/>
          </a:p>
        </p:txBody>
      </p:sp>
      <p:sp>
        <p:nvSpPr>
          <p:cNvPr id="3075"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800" dirty="0"/>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pic>
        <p:nvPicPr>
          <p:cNvPr id="3080" name="Afbeelding 8" descr="RO_RWS_Omgevingsloket_Aan de slag met_diap_RGB_500%_donkerd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01690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5123"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pic>
        <p:nvPicPr>
          <p:cNvPr id="5128" name="Afbeelding 8" descr="RO_RWS_Omgevingsloket_Aan de slag met_diap_RGB_500%_donkerder.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175443"/>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ea typeface="Geneva" charset="-128"/>
              </a:rPr>
              <a:pPr/>
              <a:t>6/7/20</a:t>
            </a:fld>
            <a:endParaRPr lang="nl-NL" dirty="0">
              <a:ea typeface="Geneva" charset="-128"/>
            </a:endParaRP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ea typeface="Geneva" charset="-128"/>
            </a:endParaRPr>
          </a:p>
        </p:txBody>
      </p:sp>
      <p:pic>
        <p:nvPicPr>
          <p:cNvPr id="17" name="Afbeelding 16" descr="RO_RWS_Aan de slag met_BOL_RGB.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996743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5123"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pic>
        <p:nvPicPr>
          <p:cNvPr id="5128" name="Afbeelding 8" descr="RO_RWS_Omgevingsloket_Aan de slag met_diap_RGB_500%_donkerd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848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8" r:id="rId7"/>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89380" y="1497331"/>
            <a:ext cx="8244411" cy="467963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p:txBody>
      </p:sp>
      <p:sp>
        <p:nvSpPr>
          <p:cNvPr id="9" name="Tijdelijke aanduiding voor titel 1"/>
          <p:cNvSpPr>
            <a:spLocks noGrp="1"/>
          </p:cNvSpPr>
          <p:nvPr>
            <p:ph type="title"/>
          </p:nvPr>
        </p:nvSpPr>
        <p:spPr>
          <a:xfrm>
            <a:off x="489380" y="255905"/>
            <a:ext cx="6885000" cy="990600"/>
          </a:xfrm>
          <a:prstGeom prst="rect">
            <a:avLst/>
          </a:prstGeom>
        </p:spPr>
        <p:txBody>
          <a:bodyPr vert="horz" lIns="91440" tIns="45720" rIns="91440" bIns="45720" rtlCol="0" anchor="b">
            <a:noAutofit/>
          </a:bodyPr>
          <a:lstStyle/>
          <a:p>
            <a:r>
              <a:rPr lang="nl-NL" dirty="0"/>
              <a:t>Titel aanpassen</a:t>
            </a:r>
          </a:p>
        </p:txBody>
      </p:sp>
      <p:sp>
        <p:nvSpPr>
          <p:cNvPr id="12" name="Rechthoekige driehoek 11"/>
          <p:cNvSpPr/>
          <p:nvPr/>
        </p:nvSpPr>
        <p:spPr>
          <a:xfrm flipH="1" flipV="1">
            <a:off x="7929000" y="3175"/>
            <a:ext cx="1215000" cy="1584000"/>
          </a:xfrm>
          <a:prstGeom prst="r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400"/>
            <a:endParaRPr lang="nl-NL" dirty="0">
              <a:solidFill>
                <a:prstClr val="white"/>
              </a:solidFill>
            </a:endParaRPr>
          </a:p>
        </p:txBody>
      </p:sp>
      <p:sp>
        <p:nvSpPr>
          <p:cNvPr id="13" name="Tijdelijke aanduiding voor datum 3"/>
          <p:cNvSpPr>
            <a:spLocks noGrp="1"/>
          </p:cNvSpPr>
          <p:nvPr>
            <p:ph type="dt" sz="half" idx="2"/>
          </p:nvPr>
        </p:nvSpPr>
        <p:spPr>
          <a:xfrm>
            <a:off x="489380" y="6356351"/>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defTabSz="914400"/>
            <a:fld id="{DED2CBFA-8E9D-4839-A27F-BBFF56B1DB30}" type="datetime1">
              <a:rPr lang="nl-NL" smtClean="0">
                <a:solidFill>
                  <a:srgbClr val="072C47"/>
                </a:solidFill>
              </a:rPr>
              <a:pPr defTabSz="914400"/>
              <a:t>6-7-2020</a:t>
            </a:fld>
            <a:endParaRPr lang="nl-NL" dirty="0">
              <a:solidFill>
                <a:srgbClr val="072C47"/>
              </a:solidFill>
            </a:endParaRPr>
          </a:p>
        </p:txBody>
      </p:sp>
      <p:sp>
        <p:nvSpPr>
          <p:cNvPr id="14" name="Tijdelijke aanduiding voor voettekst 4"/>
          <p:cNvSpPr>
            <a:spLocks noGrp="1"/>
          </p:cNvSpPr>
          <p:nvPr>
            <p:ph type="ftr" sz="quarter" idx="3"/>
          </p:nvPr>
        </p:nvSpPr>
        <p:spPr>
          <a:xfrm>
            <a:off x="1574085" y="6356351"/>
            <a:ext cx="607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defTabSz="914400"/>
            <a:r>
              <a:rPr lang="nl-NL">
                <a:solidFill>
                  <a:srgbClr val="072C47"/>
                </a:solidFill>
              </a:rPr>
              <a:t>Taskforce Complexiteitsreductie - Conceptpresentatie OGB - Beknopt</a:t>
            </a:r>
            <a:endParaRPr lang="nl-NL" dirty="0">
              <a:solidFill>
                <a:srgbClr val="072C47"/>
              </a:solidFill>
            </a:endParaRPr>
          </a:p>
        </p:txBody>
      </p:sp>
      <p:sp>
        <p:nvSpPr>
          <p:cNvPr id="15" name="Tijdelijke aanduiding voor dianummer 5"/>
          <p:cNvSpPr>
            <a:spLocks noGrp="1"/>
          </p:cNvSpPr>
          <p:nvPr>
            <p:ph type="sldNum" sz="quarter" idx="4"/>
          </p:nvPr>
        </p:nvSpPr>
        <p:spPr>
          <a:xfrm>
            <a:off x="7788791" y="6356350"/>
            <a:ext cx="9450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pPr defTabSz="914400"/>
            <a:fld id="{B8AE3B1D-A957-48DD-AC4D-ECC3F8937A79}" type="slidenum">
              <a:rPr lang="nl-NL" smtClean="0">
                <a:solidFill>
                  <a:srgbClr val="072C47"/>
                </a:solidFill>
              </a:rPr>
              <a:pPr defTabSz="914400"/>
              <a:t>‹nr.›</a:t>
            </a:fld>
            <a:endParaRPr lang="nl-NL">
              <a:solidFill>
                <a:srgbClr val="072C47"/>
              </a:solidFill>
            </a:endParaRPr>
          </a:p>
        </p:txBody>
      </p:sp>
    </p:spTree>
    <p:extLst>
      <p:ext uri="{BB962C8B-B14F-4D97-AF65-F5344CB8AC3E}">
        <p14:creationId xmlns:p14="http://schemas.microsoft.com/office/powerpoint/2010/main" val="7251617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hf hdr="0"/>
  <p:txStyles>
    <p:titleStyle>
      <a:lvl1pPr algn="l" defTabSz="914400" rtl="0" eaLnBrk="1" latinLnBrk="0" hangingPunct="1">
        <a:lnSpc>
          <a:spcPts val="7000"/>
        </a:lnSpc>
        <a:spcBef>
          <a:spcPct val="0"/>
        </a:spcBef>
        <a:buNone/>
        <a:defRPr sz="3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600"/>
        </a:spcBef>
        <a:buSzPct val="100000"/>
        <a:buFontTx/>
        <a:buBlip>
          <a:blip r:embed="rId5"/>
        </a:buBlip>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FDD57D2C-5BA3-0D40-BA70-CD099BCA3042}"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189846933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4" r:id="rId18"/>
    <p:sldLayoutId id="2147483871" r:id="rId19"/>
  </p:sldLayoutIdLs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8446441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5123" name="shpTekst"/>
          <p:cNvSpPr>
            <a:spLocks noGrp="1" noChangeArrowheads="1"/>
          </p:cNvSpPr>
          <p:nvPr>
            <p:ph type="body" idx="1"/>
          </p:nvPr>
        </p:nvSpPr>
        <p:spPr bwMode="auto">
          <a:xfrm>
            <a:off x="381001"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1"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2"/>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dirty="0">
              <a:solidFill>
                <a:prstClr val="white"/>
              </a:solidFill>
            </a:endParaRPr>
          </a:p>
        </p:txBody>
      </p:sp>
      <p:sp>
        <p:nvSpPr>
          <p:cNvPr id="11" name="shpVoettekst"/>
          <p:cNvSpPr>
            <a:spLocks noGrp="1" noChangeArrowheads="1"/>
          </p:cNvSpPr>
          <p:nvPr>
            <p:ph type="ftr" sz="quarter" idx="3"/>
          </p:nvPr>
        </p:nvSpPr>
        <p:spPr bwMode="auto">
          <a:xfrm>
            <a:off x="381000" y="6475415"/>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defTabSz="914400" fontAlgn="base">
              <a:spcBef>
                <a:spcPct val="0"/>
              </a:spcBef>
              <a:spcAft>
                <a:spcPct val="0"/>
              </a:spcAft>
              <a:defRPr/>
            </a:pPr>
            <a:fld id="{5152D5B1-560E-4DCE-A57F-78002D0BD360}" type="datetime1">
              <a:rPr lang="en-US" smtClean="0"/>
              <a:pPr defTabSz="914400" fontAlgn="base">
                <a:spcBef>
                  <a:spcPct val="0"/>
                </a:spcBef>
                <a:spcAft>
                  <a:spcPct val="0"/>
                </a:spcAft>
                <a:defRPr/>
              </a:pPr>
              <a:t>7/6/2020</a:t>
            </a:fld>
            <a:endParaRPr lang="nl-NL"/>
          </a:p>
        </p:txBody>
      </p:sp>
      <p:pic>
        <p:nvPicPr>
          <p:cNvPr id="5128" name="Afbeelding 8" descr="RO_RWS_Omgevingsloket_Aan de slag met_diap_RGB_500%_donkerd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764"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41131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2" r:id="rId6"/>
  </p:sldLayoutIdLst>
  <p:hf sldNum="0" hdr="0" ftr="0" dt="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231142796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6/7/20</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72640656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aandeslagmetdeomgevingswet.nl/participatieomgevingswet/participatie-instrumenten/participatie-omgevingsvergunning/wegwijzer-participatie-vergunningverlening/"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aandeslagmetdeomgevingswet.nl/participatieomgevingswet/participatie-instrumenten/participatie-omgevingsvergunning/wegwijzer-participatie-vergunningverlening/"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hyperlink" Target="http://www.aandeslagmetdeomgevingswet.nl/"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Participatie </a:t>
            </a:r>
            <a:r>
              <a:rPr lang="nl-NL" dirty="0" smtClean="0"/>
              <a:t>volgens </a:t>
            </a:r>
            <a:r>
              <a:rPr lang="nl-NL" dirty="0"/>
              <a:t>de </a:t>
            </a:r>
            <a:r>
              <a:rPr lang="nl-NL" dirty="0" smtClean="0"/>
              <a:t>Omgevingswet </a:t>
            </a:r>
            <a:endParaRPr lang="nl-NL" dirty="0"/>
          </a:p>
        </p:txBody>
      </p:sp>
      <p:sp>
        <p:nvSpPr>
          <p:cNvPr id="4" name="Ondertitel 3"/>
          <p:cNvSpPr>
            <a:spLocks noGrp="1"/>
          </p:cNvSpPr>
          <p:nvPr>
            <p:ph type="subTitle" idx="1"/>
          </p:nvPr>
        </p:nvSpPr>
        <p:spPr/>
        <p:txBody>
          <a:bodyPr/>
          <a:lstStyle/>
          <a:p>
            <a:r>
              <a:rPr lang="nl-NL" dirty="0" smtClean="0"/>
              <a:t>Basispresentatie</a:t>
            </a:r>
            <a:endParaRPr lang="nl-NL" dirty="0"/>
          </a:p>
        </p:txBody>
      </p:sp>
      <p:sp>
        <p:nvSpPr>
          <p:cNvPr id="8" name="Tijdelijke aanduiding voor tekst 7"/>
          <p:cNvSpPr>
            <a:spLocks noGrp="1"/>
          </p:cNvSpPr>
          <p:nvPr>
            <p:ph type="body" sz="quarter" idx="11"/>
          </p:nvPr>
        </p:nvSpPr>
        <p:spPr/>
        <p:txBody>
          <a:bodyPr/>
          <a:lstStyle/>
          <a:p>
            <a:r>
              <a:rPr lang="nl-NL" dirty="0" smtClean="0"/>
              <a:t>22 juni 2020</a:t>
            </a:r>
            <a:endParaRPr lang="nl-NL" dirty="0"/>
          </a:p>
        </p:txBody>
      </p:sp>
      <p:sp>
        <p:nvSpPr>
          <p:cNvPr id="6" name="Ondertitel 2"/>
          <p:cNvSpPr txBox="1">
            <a:spLocks/>
          </p:cNvSpPr>
          <p:nvPr/>
        </p:nvSpPr>
        <p:spPr>
          <a:xfrm>
            <a:off x="170273" y="3274782"/>
            <a:ext cx="3264135" cy="1659609"/>
          </a:xfrm>
          <a:prstGeom prst="rect">
            <a:avLst/>
          </a:prstGeom>
        </p:spPr>
        <p:txBody>
          <a:bodyPr vert="horz" lIns="91440" tIns="45720" rIns="91440" bIns="45720" rtlCol="0">
            <a:normAutofit/>
          </a:bodyPr>
          <a:lstStyle>
            <a:lvl1pPr marL="285750" indent="-285750" algn="l" defTabSz="457200" rtl="0" eaLnBrk="1" latinLnBrk="0" hangingPunct="1">
              <a:lnSpc>
                <a:spcPct val="100000"/>
              </a:lnSpc>
              <a:spcBef>
                <a:spcPct val="20000"/>
              </a:spcBef>
              <a:buFont typeface="Arial"/>
              <a:buChar char="•"/>
              <a:defRPr sz="1800" b="0" i="0" kern="1200" baseline="0">
                <a:solidFill>
                  <a:srgbClr val="FFFFFF"/>
                </a:solidFill>
                <a:latin typeface="Verdana"/>
                <a:ea typeface="+mn-ea"/>
                <a:cs typeface="Verdana"/>
              </a:defRPr>
            </a:lvl1pPr>
            <a:lvl2pPr marL="4572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2pPr>
            <a:lvl3pPr marL="9144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3pPr>
            <a:lvl4pPr marL="13716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4pPr>
            <a:lvl5pPr marL="18288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Font typeface="Arial"/>
              <a:buNone/>
            </a:pPr>
            <a:endParaRPr lang="nl-NL" sz="1400" dirty="0">
              <a:solidFill>
                <a:schemeClr val="bg1"/>
              </a:solidFill>
            </a:endParaRPr>
          </a:p>
        </p:txBody>
      </p:sp>
      <p:pic>
        <p:nvPicPr>
          <p:cNvPr id="9" name="Tijdelijke aanduiding voor afbeelding 8" descr="Wijkavond in de buurt: Verschillende groepjes inwoners is met elkaar in gesprek op straat."/>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 b="9"/>
          <a:stretch>
            <a:fillRect/>
          </a:stretch>
        </p:blipFill>
        <p:spPr/>
      </p:pic>
    </p:spTree>
    <p:extLst>
      <p:ext uri="{BB962C8B-B14F-4D97-AF65-F5344CB8AC3E}">
        <p14:creationId xmlns:p14="http://schemas.microsoft.com/office/powerpoint/2010/main" val="153410564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Motiveringsplicht</a:t>
            </a:r>
            <a:endParaRPr lang="nl-NL" dirty="0"/>
          </a:p>
        </p:txBody>
      </p:sp>
      <p:sp>
        <p:nvSpPr>
          <p:cNvPr id="3" name="Tijdelijke aanduiding voor inhoud 2"/>
          <p:cNvSpPr>
            <a:spLocks noGrp="1"/>
          </p:cNvSpPr>
          <p:nvPr>
            <p:ph sz="quarter" idx="13"/>
          </p:nvPr>
        </p:nvSpPr>
        <p:spPr/>
        <p:txBody>
          <a:bodyPr>
            <a:normAutofit/>
          </a:bodyPr>
          <a:lstStyle/>
          <a:p>
            <a:r>
              <a:rPr lang="nl-NL" sz="1800" dirty="0" smtClean="0">
                <a:solidFill>
                  <a:schemeClr val="tx1"/>
                </a:solidFill>
              </a:rPr>
              <a:t>De decentrale overheden moeten aangeven:</a:t>
            </a:r>
          </a:p>
          <a:p>
            <a:pPr marL="285750" indent="-285750">
              <a:buFont typeface="Arial" panose="020B0604020202020204" pitchFamily="34" charset="0"/>
              <a:buChar char="•"/>
            </a:pPr>
            <a:r>
              <a:rPr lang="nl-NL" sz="1800" dirty="0" smtClean="0">
                <a:solidFill>
                  <a:schemeClr val="tx1"/>
                </a:solidFill>
              </a:rPr>
              <a:t>hoe </a:t>
            </a:r>
            <a:r>
              <a:rPr lang="nl-NL" sz="1800" dirty="0">
                <a:solidFill>
                  <a:schemeClr val="tx1"/>
                </a:solidFill>
              </a:rPr>
              <a:t>burgers, bedrijven, maatschappelijke organisaties en bestuursorganen zijn betrokken bij de </a:t>
            </a:r>
            <a:r>
              <a:rPr lang="nl-NL" sz="1800" dirty="0" smtClean="0">
                <a:solidFill>
                  <a:schemeClr val="tx1"/>
                </a:solidFill>
              </a:rPr>
              <a:t>voorbereiding</a:t>
            </a:r>
          </a:p>
          <a:p>
            <a:pPr marL="285750" indent="-285750">
              <a:buFont typeface="Arial" panose="020B0604020202020204" pitchFamily="34" charset="0"/>
              <a:buChar char="•"/>
            </a:pPr>
            <a:r>
              <a:rPr lang="nl-NL" sz="1800" dirty="0" smtClean="0">
                <a:solidFill>
                  <a:schemeClr val="tx1"/>
                </a:solidFill>
              </a:rPr>
              <a:t>wat </a:t>
            </a:r>
            <a:r>
              <a:rPr lang="nl-NL" sz="1800" dirty="0">
                <a:solidFill>
                  <a:schemeClr val="tx1"/>
                </a:solidFill>
              </a:rPr>
              <a:t>de resultaten daarvan </a:t>
            </a:r>
            <a:r>
              <a:rPr lang="nl-NL" sz="1800" dirty="0" smtClean="0">
                <a:solidFill>
                  <a:schemeClr val="tx1"/>
                </a:solidFill>
              </a:rPr>
              <a:t>zijn </a:t>
            </a:r>
            <a:endParaRPr lang="nl-NL" sz="1800" dirty="0">
              <a:solidFill>
                <a:schemeClr val="tx1"/>
              </a:solidFill>
            </a:endParaRPr>
          </a:p>
          <a:p>
            <a:pPr marL="285750" indent="-285750">
              <a:buFont typeface="Arial" panose="020B0604020202020204" pitchFamily="34" charset="0"/>
              <a:buChar char="•"/>
            </a:pPr>
            <a:r>
              <a:rPr lang="nl-NL" sz="1800" dirty="0" smtClean="0">
                <a:solidFill>
                  <a:schemeClr val="tx1"/>
                </a:solidFill>
              </a:rPr>
              <a:t>hoe invulling is gegeven aan hun eigen </a:t>
            </a:r>
            <a:r>
              <a:rPr lang="nl-NL" sz="1800" dirty="0" smtClean="0">
                <a:solidFill>
                  <a:schemeClr val="tx1"/>
                </a:solidFill>
              </a:rPr>
              <a:t>participatiebeleid </a:t>
            </a:r>
            <a:endParaRPr lang="nl-NL" sz="1800" dirty="0">
              <a:solidFill>
                <a:schemeClr val="tx1"/>
              </a:solidFill>
            </a:endParaRPr>
          </a:p>
          <a:p>
            <a:endParaRPr lang="nl-NL" dirty="0">
              <a:solidFill>
                <a:schemeClr val="tx1"/>
              </a:solidFill>
            </a:endParaRPr>
          </a:p>
          <a:p>
            <a:endParaRPr lang="nl-NL" dirty="0"/>
          </a:p>
        </p:txBody>
      </p:sp>
    </p:spTree>
    <p:extLst>
      <p:ext uri="{BB962C8B-B14F-4D97-AF65-F5344CB8AC3E}">
        <p14:creationId xmlns:p14="http://schemas.microsoft.com/office/powerpoint/2010/main" val="4276027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Uitgangspunten </a:t>
            </a:r>
            <a:r>
              <a:rPr lang="nl-NL" sz="2000" dirty="0" smtClean="0"/>
              <a:t>participatie </a:t>
            </a:r>
            <a:r>
              <a:rPr lang="nl-NL" sz="2000" dirty="0"/>
              <a:t>o</a:t>
            </a:r>
            <a:r>
              <a:rPr lang="nl-NL" sz="2000" dirty="0" smtClean="0"/>
              <a:t>mgevingsvergunning (1) </a:t>
            </a:r>
            <a:endParaRPr lang="nl-NL" sz="2000" dirty="0"/>
          </a:p>
        </p:txBody>
      </p:sp>
      <p:sp>
        <p:nvSpPr>
          <p:cNvPr id="4" name="Rechthoek 3"/>
          <p:cNvSpPr/>
          <p:nvPr/>
        </p:nvSpPr>
        <p:spPr>
          <a:xfrm>
            <a:off x="494149" y="2321716"/>
            <a:ext cx="8065651" cy="3362459"/>
          </a:xfrm>
          <a:prstGeom prst="rect">
            <a:avLst/>
          </a:prstGeom>
        </p:spPr>
        <p:txBody>
          <a:bodyPr wrap="square">
            <a:spAutoFit/>
          </a:bodyPr>
          <a:lstStyle/>
          <a:p>
            <a:pPr marL="285750" indent="-285750">
              <a:lnSpc>
                <a:spcPts val="2100"/>
              </a:lnSpc>
              <a:spcBef>
                <a:spcPts val="900"/>
              </a:spcBef>
              <a:buSzPct val="80000"/>
              <a:buFont typeface="Arial" panose="020B0604020202020204" pitchFamily="34" charset="0"/>
              <a:buChar char="•"/>
            </a:pPr>
            <a:r>
              <a:rPr lang="nl-NL" dirty="0">
                <a:latin typeface="Verdana" panose="020B0604030504040204" pitchFamily="34" charset="0"/>
                <a:ea typeface="Verdana" panose="020B0604030504040204" pitchFamily="34" charset="0"/>
              </a:rPr>
              <a:t>Stimuleren van de initiatiefnemer om participatie te organiseren (</a:t>
            </a:r>
            <a:r>
              <a:rPr lang="nl-NL" dirty="0" smtClean="0">
                <a:latin typeface="Verdana" panose="020B0604030504040204" pitchFamily="34" charset="0"/>
                <a:ea typeface="Verdana" panose="020B0604030504040204" pitchFamily="34" charset="0"/>
              </a:rPr>
              <a:t>amendement-De </a:t>
            </a:r>
            <a:r>
              <a:rPr lang="nl-NL" dirty="0">
                <a:latin typeface="Verdana" panose="020B0604030504040204" pitchFamily="34" charset="0"/>
                <a:ea typeface="Verdana" panose="020B0604030504040204" pitchFamily="34" charset="0"/>
              </a:rPr>
              <a:t>Vries</a:t>
            </a:r>
            <a:r>
              <a:rPr lang="nl-NL" dirty="0" smtClean="0">
                <a:latin typeface="Verdana" panose="020B0604030504040204" pitchFamily="34" charset="0"/>
                <a:ea typeface="Verdana" panose="020B0604030504040204" pitchFamily="34" charset="0"/>
              </a:rPr>
              <a:t>)</a:t>
            </a:r>
          </a:p>
          <a:p>
            <a:pPr>
              <a:lnSpc>
                <a:spcPts val="2100"/>
              </a:lnSpc>
              <a:spcBef>
                <a:spcPts val="900"/>
              </a:spcBef>
              <a:buSzPct val="80000"/>
            </a:pPr>
            <a:endParaRPr lang="nl-NL" dirty="0" smtClean="0">
              <a:latin typeface="Verdana" panose="020B0604030504040204" pitchFamily="34" charset="0"/>
              <a:ea typeface="Verdana" panose="020B0604030504040204" pitchFamily="34" charset="0"/>
            </a:endParaRPr>
          </a:p>
          <a:p>
            <a:pPr marL="285750" indent="-285750">
              <a:lnSpc>
                <a:spcPts val="2100"/>
              </a:lnSpc>
              <a:spcBef>
                <a:spcPts val="900"/>
              </a:spcBef>
              <a:buSzPct val="80000"/>
              <a:buFont typeface="Arial" panose="020B0604020202020204" pitchFamily="34" charset="0"/>
              <a:buChar char="•"/>
            </a:pPr>
            <a:r>
              <a:rPr lang="nl-NL" dirty="0">
                <a:latin typeface="Verdana" panose="020B0604030504040204" pitchFamily="34" charset="0"/>
                <a:ea typeface="Verdana" panose="020B0604030504040204" pitchFamily="34" charset="0"/>
              </a:rPr>
              <a:t>A</a:t>
            </a:r>
            <a:r>
              <a:rPr lang="nl-NL" dirty="0" smtClean="0">
                <a:latin typeface="Verdana" panose="020B0604030504040204" pitchFamily="34" charset="0"/>
                <a:ea typeface="Verdana" panose="020B0604030504040204" pitchFamily="34" charset="0"/>
              </a:rPr>
              <a:t>anvraagvereiste</a:t>
            </a:r>
            <a:r>
              <a:rPr lang="nl-NL" dirty="0">
                <a:latin typeface="Verdana" panose="020B0604030504040204" pitchFamily="34" charset="0"/>
                <a:ea typeface="Verdana" panose="020B0604030504040204" pitchFamily="34" charset="0"/>
              </a:rPr>
              <a:t>: De initiatiefnemer geeft aan </a:t>
            </a:r>
            <a:r>
              <a:rPr lang="nl-NL" b="1" dirty="0">
                <a:latin typeface="Verdana" panose="020B0604030504040204" pitchFamily="34" charset="0"/>
                <a:ea typeface="Verdana" panose="020B0604030504040204" pitchFamily="34" charset="0"/>
              </a:rPr>
              <a:t>of</a:t>
            </a:r>
            <a:r>
              <a:rPr lang="nl-NL" dirty="0">
                <a:latin typeface="Verdana" panose="020B0604030504040204" pitchFamily="34" charset="0"/>
                <a:ea typeface="Verdana" panose="020B0604030504040204" pitchFamily="34" charset="0"/>
              </a:rPr>
              <a:t>, </a:t>
            </a:r>
            <a:r>
              <a:rPr lang="nl-NL" b="1" dirty="0">
                <a:latin typeface="Verdana" panose="020B0604030504040204" pitchFamily="34" charset="0"/>
                <a:ea typeface="Verdana" panose="020B0604030504040204" pitchFamily="34" charset="0"/>
              </a:rPr>
              <a:t>en zo ja hoe</a:t>
            </a:r>
            <a:r>
              <a:rPr lang="nl-NL" dirty="0">
                <a:latin typeface="Verdana" panose="020B0604030504040204" pitchFamily="34" charset="0"/>
                <a:ea typeface="Verdana" panose="020B0604030504040204" pitchFamily="34" charset="0"/>
              </a:rPr>
              <a:t>, burgers, bedrijven, maatschappelijke organisaties en bestuursorganen bij de voorbereiding van de aanvraag zijn betrokken en wat de </a:t>
            </a:r>
            <a:r>
              <a:rPr lang="nl-NL" b="1" dirty="0">
                <a:latin typeface="Verdana" panose="020B0604030504040204" pitchFamily="34" charset="0"/>
                <a:ea typeface="Verdana" panose="020B0604030504040204" pitchFamily="34" charset="0"/>
              </a:rPr>
              <a:t>resultaten</a:t>
            </a:r>
            <a:r>
              <a:rPr lang="nl-NL" dirty="0">
                <a:latin typeface="Verdana" panose="020B0604030504040204" pitchFamily="34" charset="0"/>
                <a:ea typeface="Verdana" panose="020B0604030504040204" pitchFamily="34" charset="0"/>
              </a:rPr>
              <a:t> daarvan zijn.</a:t>
            </a:r>
          </a:p>
          <a:p>
            <a:pPr marL="237600" indent="-237600">
              <a:lnSpc>
                <a:spcPts val="2100"/>
              </a:lnSpc>
              <a:spcBef>
                <a:spcPts val="900"/>
              </a:spcBef>
              <a:buClr>
                <a:srgbClr val="017BC6"/>
              </a:buClr>
              <a:buSzPct val="80000"/>
              <a:buFont typeface="Verdana" panose="020B0604030504040204" pitchFamily="34" charset="0"/>
              <a:buChar char="›"/>
            </a:pPr>
            <a:endParaRPr lang="nl-NL" dirty="0">
              <a:solidFill>
                <a:srgbClr val="002060"/>
              </a:solidFill>
            </a:endParaRPr>
          </a:p>
          <a:p>
            <a:pPr marL="237600" indent="-237600">
              <a:lnSpc>
                <a:spcPts val="2100"/>
              </a:lnSpc>
              <a:spcBef>
                <a:spcPts val="900"/>
              </a:spcBef>
              <a:buClr>
                <a:srgbClr val="017BC6"/>
              </a:buClr>
              <a:buSzPct val="80000"/>
              <a:buFont typeface="Verdana" panose="020B0604030504040204" pitchFamily="34" charset="0"/>
              <a:buChar char="›"/>
            </a:pPr>
            <a:endParaRPr lang="nl-NL" dirty="0">
              <a:solidFill>
                <a:srgbClr val="002060"/>
              </a:solidFill>
            </a:endParaRPr>
          </a:p>
          <a:p>
            <a:pPr marL="237600" indent="-237600">
              <a:lnSpc>
                <a:spcPts val="2100"/>
              </a:lnSpc>
              <a:spcBef>
                <a:spcPts val="900"/>
              </a:spcBef>
              <a:buClr>
                <a:srgbClr val="017BC6"/>
              </a:buClr>
              <a:buSzPct val="80000"/>
              <a:buFont typeface="Verdana" panose="020B0604030504040204" pitchFamily="34" charset="0"/>
              <a:buChar char="›"/>
            </a:pPr>
            <a:endParaRPr lang="nl-NL" dirty="0">
              <a:solidFill>
                <a:srgbClr val="002060"/>
              </a:solidFill>
            </a:endParaRPr>
          </a:p>
        </p:txBody>
      </p:sp>
      <p:pic>
        <p:nvPicPr>
          <p:cNvPr id="6" name="Afbeelding 5" descr="De afbeelding laat de stappen bij een omgevingsvergunning zien: van het aanvragen tot het bekend maken en publiceren van de vergunningverlening." title="Participatie bij omgevingsvergunning"/>
          <p:cNvPicPr>
            <a:picLocks noChangeAspect="1"/>
          </p:cNvPicPr>
          <p:nvPr/>
        </p:nvPicPr>
        <p:blipFill rotWithShape="1">
          <a:blip r:embed="rId3"/>
          <a:srcRect t="27681" r="4412" b="10915"/>
          <a:stretch/>
        </p:blipFill>
        <p:spPr>
          <a:xfrm>
            <a:off x="-6350" y="4740770"/>
            <a:ext cx="9144000" cy="1382896"/>
          </a:xfrm>
          <a:prstGeom prst="rect">
            <a:avLst/>
          </a:prstGeom>
        </p:spPr>
      </p:pic>
    </p:spTree>
    <p:extLst>
      <p:ext uri="{BB962C8B-B14F-4D97-AF65-F5344CB8AC3E}">
        <p14:creationId xmlns:p14="http://schemas.microsoft.com/office/powerpoint/2010/main" val="91965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Uitgangspunten </a:t>
            </a:r>
            <a:r>
              <a:rPr lang="nl-NL" sz="2000" dirty="0" smtClean="0"/>
              <a:t>participatie </a:t>
            </a:r>
            <a:r>
              <a:rPr lang="nl-NL" sz="2000" dirty="0"/>
              <a:t>o</a:t>
            </a:r>
            <a:r>
              <a:rPr lang="nl-NL" sz="2000" dirty="0" smtClean="0"/>
              <a:t>mgevingsvergunning (2) </a:t>
            </a:r>
            <a:endParaRPr lang="nl-NL" sz="2000" dirty="0"/>
          </a:p>
        </p:txBody>
      </p:sp>
      <p:sp>
        <p:nvSpPr>
          <p:cNvPr id="6" name="Tijdelijke aanduiding voor tekst 5"/>
          <p:cNvSpPr>
            <a:spLocks noGrp="1"/>
          </p:cNvSpPr>
          <p:nvPr>
            <p:ph type="body" sz="quarter" idx="12"/>
          </p:nvPr>
        </p:nvSpPr>
        <p:spPr>
          <a:xfrm>
            <a:off x="450850" y="2357438"/>
            <a:ext cx="8223250" cy="4305685"/>
          </a:xfrm>
        </p:spPr>
        <p:txBody>
          <a:bodyPr/>
          <a:lstStyle/>
          <a:p>
            <a:pPr marL="285750" indent="-285750">
              <a:lnSpc>
                <a:spcPts val="2100"/>
              </a:lnSpc>
              <a:spcBef>
                <a:spcPts val="900"/>
              </a:spcBef>
              <a:buSzPct val="80000"/>
              <a:buFont typeface="Arial" panose="020B0604020202020204" pitchFamily="34" charset="0"/>
              <a:buChar char="•"/>
            </a:pPr>
            <a:r>
              <a:rPr lang="nl-NL" sz="1800" dirty="0"/>
              <a:t>Het is primair de verantwoordelijkheid van de initiatiefnemer om een adequate vorm te kiezen voor participatie </a:t>
            </a:r>
          </a:p>
          <a:p>
            <a:pPr marL="285750" indent="-285750">
              <a:lnSpc>
                <a:spcPts val="2100"/>
              </a:lnSpc>
              <a:spcBef>
                <a:spcPts val="900"/>
              </a:spcBef>
              <a:buSzPct val="80000"/>
              <a:buFont typeface="Arial" panose="020B0604020202020204" pitchFamily="34" charset="0"/>
              <a:buChar char="•"/>
            </a:pPr>
            <a:r>
              <a:rPr lang="nl-NL" sz="1800" dirty="0" smtClean="0"/>
              <a:t>Het bevoegd </a:t>
            </a:r>
            <a:r>
              <a:rPr lang="nl-NL" sz="1800" dirty="0"/>
              <a:t>gezag betrekt de informatie bij de afweging voor vergunningverlening</a:t>
            </a:r>
          </a:p>
          <a:p>
            <a:pPr marL="285750" indent="-285750">
              <a:lnSpc>
                <a:spcPts val="2100"/>
              </a:lnSpc>
              <a:spcBef>
                <a:spcPts val="900"/>
              </a:spcBef>
              <a:buSzPct val="80000"/>
              <a:buFont typeface="Arial" panose="020B0604020202020204" pitchFamily="34" charset="0"/>
              <a:buChar char="•"/>
            </a:pPr>
            <a:r>
              <a:rPr lang="nl-NL" sz="1800" dirty="0" smtClean="0"/>
              <a:t>Amendement-Van </a:t>
            </a:r>
            <a:r>
              <a:rPr lang="nl-NL" sz="1800" dirty="0"/>
              <a:t>Eijs </a:t>
            </a:r>
            <a:r>
              <a:rPr lang="nl-NL" sz="1800" dirty="0" err="1"/>
              <a:t>cs</a:t>
            </a:r>
            <a:r>
              <a:rPr lang="nl-NL" sz="1800" dirty="0"/>
              <a:t>: gevallen van verplichte participatie</a:t>
            </a:r>
          </a:p>
          <a:p>
            <a:endParaRPr lang="nl-NL" dirty="0"/>
          </a:p>
        </p:txBody>
      </p:sp>
      <p:pic>
        <p:nvPicPr>
          <p:cNvPr id="7" name="Afbeelding 6" descr="De afbeelding laat de stappen bij een omgevingsvergunning zien: van het aanvragen tot het bekend maken en publiceren van de vergunningverlening." title="Participatie bij Omgevingsvergunning"/>
          <p:cNvPicPr>
            <a:picLocks noChangeAspect="1"/>
          </p:cNvPicPr>
          <p:nvPr/>
        </p:nvPicPr>
        <p:blipFill rotWithShape="1">
          <a:blip r:embed="rId3"/>
          <a:srcRect t="27681" r="4412" b="10915"/>
          <a:stretch/>
        </p:blipFill>
        <p:spPr>
          <a:xfrm>
            <a:off x="0" y="4756702"/>
            <a:ext cx="9144000" cy="1382896"/>
          </a:xfrm>
          <a:prstGeom prst="rect">
            <a:avLst/>
          </a:prstGeom>
        </p:spPr>
      </p:pic>
    </p:spTree>
    <p:extLst>
      <p:ext uri="{BB962C8B-B14F-4D97-AF65-F5344CB8AC3E}">
        <p14:creationId xmlns:p14="http://schemas.microsoft.com/office/powerpoint/2010/main" val="378326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Participatie in de praktijk</a:t>
            </a:r>
            <a:endParaRPr lang="nl-NL" dirty="0"/>
          </a:p>
        </p:txBody>
      </p:sp>
      <p:pic>
        <p:nvPicPr>
          <p:cNvPr id="3" name="Afbeelding 2" descr="Inloopavond: bewoners zijn met elkaar in gesprek over de plannen van de gemeente."/>
          <p:cNvPicPr>
            <a:picLocks noChangeAspect="1"/>
          </p:cNvPicPr>
          <p:nvPr/>
        </p:nvPicPr>
        <p:blipFill rotWithShape="1">
          <a:blip r:embed="rId3">
            <a:extLst>
              <a:ext uri="{28A0092B-C50C-407E-A947-70E740481C1C}">
                <a14:useLocalDpi xmlns:a14="http://schemas.microsoft.com/office/drawing/2010/main" val="0"/>
              </a:ext>
            </a:extLst>
          </a:blip>
          <a:srcRect t="1189"/>
          <a:stretch/>
        </p:blipFill>
        <p:spPr>
          <a:xfrm>
            <a:off x="445884" y="2179529"/>
            <a:ext cx="8280000" cy="3962745"/>
          </a:xfrm>
          <a:prstGeom prst="rect">
            <a:avLst/>
          </a:prstGeom>
        </p:spPr>
      </p:pic>
    </p:spTree>
    <p:extLst>
      <p:ext uri="{BB962C8B-B14F-4D97-AF65-F5344CB8AC3E}">
        <p14:creationId xmlns:p14="http://schemas.microsoft.com/office/powerpoint/2010/main" val="133959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49" y="892968"/>
            <a:ext cx="8192691" cy="711035"/>
          </a:xfrm>
        </p:spPr>
        <p:txBody>
          <a:bodyPr>
            <a:normAutofit fontScale="90000"/>
          </a:bodyPr>
          <a:lstStyle/>
          <a:p>
            <a:r>
              <a:rPr lang="nl-NL" dirty="0" smtClean="0"/>
              <a:t>Wegwijzers participatie bij vergunningverlening </a:t>
            </a:r>
            <a:endParaRPr lang="nl-NL" dirty="0"/>
          </a:p>
        </p:txBody>
      </p:sp>
      <p:grpSp>
        <p:nvGrpSpPr>
          <p:cNvPr id="6" name="Groep 5" descr="Stappenplannen rondom participatie bij  vergunningverlening"/>
          <p:cNvGrpSpPr/>
          <p:nvPr/>
        </p:nvGrpSpPr>
        <p:grpSpPr>
          <a:xfrm>
            <a:off x="673912" y="2022186"/>
            <a:ext cx="6860540" cy="4158000"/>
            <a:chOff x="673912" y="2022186"/>
            <a:chExt cx="6860540" cy="4158000"/>
          </a:xfrm>
        </p:grpSpPr>
        <p:pic>
          <p:nvPicPr>
            <p:cNvPr id="4" name="Afbeelding 3" descr="Stappenplan rondom participatie bij een reguliere vergunning." title="Wegwijzer Participatie bij de reguliere vergunningsprocedure">
              <a:hlinkClick r:id="rId3" tooltip="Wegwijzer bij de reguliere vergunningprocedur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12" y="2022186"/>
              <a:ext cx="2934498" cy="4158000"/>
            </a:xfrm>
            <a:prstGeom prst="rect">
              <a:avLst/>
            </a:prstGeom>
          </p:spPr>
        </p:pic>
        <p:pic>
          <p:nvPicPr>
            <p:cNvPr id="5" name="Afbeelding 4" descr="Stappenplan rondom participatie bij een uitgebreide vergunningprocedure." title="Wegwijzer Participatie bij de uitgebreide vergunningprocedure.">
              <a:hlinkClick r:id="rId3" tooltip="Wegwijzer bij de uitgebreide vergunningprocedur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842" y="2022186"/>
              <a:ext cx="2949610" cy="4158000"/>
            </a:xfrm>
            <a:prstGeom prst="rect">
              <a:avLst/>
            </a:prstGeom>
          </p:spPr>
        </p:pic>
      </p:grpSp>
    </p:spTree>
    <p:extLst>
      <p:ext uri="{BB962C8B-B14F-4D97-AF65-F5344CB8AC3E}">
        <p14:creationId xmlns:p14="http://schemas.microsoft.com/office/powerpoint/2010/main" val="995943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837828"/>
            <a:ext cx="8229600" cy="663123"/>
          </a:xfrm>
        </p:spPr>
        <p:txBody>
          <a:bodyPr/>
          <a:lstStyle/>
          <a:p>
            <a:r>
              <a:rPr lang="en-US" dirty="0" err="1" smtClean="0"/>
              <a:t>Inhoud</a:t>
            </a:r>
            <a:r>
              <a:rPr lang="en-US" dirty="0" smtClean="0"/>
              <a:t> </a:t>
            </a:r>
            <a:r>
              <a:rPr lang="en-US" dirty="0" err="1" smtClean="0"/>
              <a:t>participatiebeleid</a:t>
            </a:r>
            <a:endParaRPr lang="nl-NL" dirty="0"/>
          </a:p>
        </p:txBody>
      </p:sp>
      <p:sp>
        <p:nvSpPr>
          <p:cNvPr id="3" name="Tijdelijke aanduiding voor inhoud 2"/>
          <p:cNvSpPr>
            <a:spLocks noGrp="1"/>
          </p:cNvSpPr>
          <p:nvPr>
            <p:ph sz="quarter" idx="13"/>
          </p:nvPr>
        </p:nvSpPr>
        <p:spPr>
          <a:xfrm>
            <a:off x="450850" y="1500951"/>
            <a:ext cx="8381147" cy="4513696"/>
          </a:xfrm>
        </p:spPr>
        <p:txBody>
          <a:bodyPr>
            <a:normAutofit/>
          </a:bodyPr>
          <a:lstStyle/>
          <a:p>
            <a:r>
              <a:rPr lang="nl-NL" sz="1800" dirty="0">
                <a:solidFill>
                  <a:schemeClr val="tx1"/>
                </a:solidFill>
              </a:rPr>
              <a:t>De gemeenteraad kan bijvoorbeeld voor de volgende onderwerpen kaders en procedures vaststellen in een </a:t>
            </a:r>
            <a:r>
              <a:rPr lang="nl-NL" sz="1800" dirty="0" smtClean="0">
                <a:solidFill>
                  <a:schemeClr val="tx1"/>
                </a:solidFill>
              </a:rPr>
              <a:t>participatieverordening: </a:t>
            </a:r>
          </a:p>
          <a:p>
            <a:pPr marL="285750" indent="-285750">
              <a:buFont typeface="Arial" panose="020B0604020202020204" pitchFamily="34" charset="0"/>
              <a:buChar char="•"/>
            </a:pPr>
            <a:endParaRPr lang="nl-NL" dirty="0">
              <a:solidFill>
                <a:schemeClr val="tx1"/>
              </a:solidFill>
            </a:endParaRPr>
          </a:p>
          <a:p>
            <a:pPr marL="285750" lvl="0" indent="-285750">
              <a:buFont typeface="Arial" panose="020B0604020202020204" pitchFamily="34" charset="0"/>
              <a:buChar char="•"/>
            </a:pPr>
            <a:r>
              <a:rPr lang="nl-NL" sz="1800" dirty="0">
                <a:solidFill>
                  <a:schemeClr val="tx1"/>
                </a:solidFill>
              </a:rPr>
              <a:t>Visie op participatie en participatieniveau </a:t>
            </a:r>
          </a:p>
          <a:p>
            <a:pPr marL="285750" lvl="0" indent="-285750">
              <a:buFont typeface="Arial" panose="020B0604020202020204" pitchFamily="34" charset="0"/>
              <a:buChar char="•"/>
            </a:pPr>
            <a:r>
              <a:rPr lang="nl-NL" sz="1800" dirty="0">
                <a:solidFill>
                  <a:schemeClr val="tx1"/>
                </a:solidFill>
              </a:rPr>
              <a:t>Toegankelijkheid participatie </a:t>
            </a:r>
          </a:p>
          <a:p>
            <a:pPr marL="285750" lvl="0" indent="-285750">
              <a:buFont typeface="Arial" panose="020B0604020202020204" pitchFamily="34" charset="0"/>
              <a:buChar char="•"/>
            </a:pPr>
            <a:r>
              <a:rPr lang="nl-NL" sz="1800" dirty="0">
                <a:solidFill>
                  <a:schemeClr val="tx1"/>
                </a:solidFill>
              </a:rPr>
              <a:t>Eigen rol en rol individuen, maatschappelijke organisaties, bedrijven en andere overheden bij participatie</a:t>
            </a:r>
          </a:p>
          <a:p>
            <a:pPr marL="285750" lvl="0" indent="-285750">
              <a:buFont typeface="Arial" panose="020B0604020202020204" pitchFamily="34" charset="0"/>
              <a:buChar char="•"/>
            </a:pPr>
            <a:r>
              <a:rPr lang="nl-NL" sz="1800" dirty="0">
                <a:solidFill>
                  <a:schemeClr val="tx1"/>
                </a:solidFill>
              </a:rPr>
              <a:t>Representativiteit en vertegenwoordiging</a:t>
            </a:r>
          </a:p>
          <a:p>
            <a:pPr marL="285750" lvl="0" indent="-285750">
              <a:buFont typeface="Arial" panose="020B0604020202020204" pitchFamily="34" charset="0"/>
              <a:buChar char="•"/>
            </a:pPr>
            <a:r>
              <a:rPr lang="nl-NL" sz="1800" dirty="0">
                <a:solidFill>
                  <a:schemeClr val="tx1"/>
                </a:solidFill>
              </a:rPr>
              <a:t>Betrekken van inwoners met potentiële achterstandspositie (senioren, culturele minderheden, (visueel) gehandicapten, slechthorenden en laaggeletterden, jongeren.) </a:t>
            </a:r>
          </a:p>
          <a:p>
            <a:pPr marL="285750" lvl="0" indent="-285750">
              <a:buFont typeface="Arial" panose="020B0604020202020204" pitchFamily="34" charset="0"/>
              <a:buChar char="•"/>
            </a:pPr>
            <a:r>
              <a:rPr lang="nl-NL" sz="1800" dirty="0">
                <a:solidFill>
                  <a:schemeClr val="tx1"/>
                </a:solidFill>
              </a:rPr>
              <a:t>Omgaan met burgerinitiatieven </a:t>
            </a:r>
          </a:p>
          <a:p>
            <a:pPr marL="285750" lvl="0" indent="-285750">
              <a:buFont typeface="Arial" panose="020B0604020202020204" pitchFamily="34" charset="0"/>
              <a:buChar char="•"/>
            </a:pPr>
            <a:r>
              <a:rPr lang="nl-NL" sz="1800" dirty="0">
                <a:solidFill>
                  <a:schemeClr val="tx1"/>
                </a:solidFill>
              </a:rPr>
              <a:t>Gelijke informatiepositie van de overheid, initiatiefnemer(s), burgers, maatschappelijke organisaties</a:t>
            </a:r>
            <a:r>
              <a:rPr lang="nl-NL" sz="1800" dirty="0" smtClean="0">
                <a:solidFill>
                  <a:schemeClr val="tx1"/>
                </a:solidFill>
              </a:rPr>
              <a:t>.</a:t>
            </a:r>
            <a:endParaRPr lang="nl-NL" sz="1800" dirty="0">
              <a:solidFill>
                <a:schemeClr val="tx1"/>
              </a:solidFill>
            </a:endParaRPr>
          </a:p>
        </p:txBody>
      </p:sp>
    </p:spTree>
    <p:extLst>
      <p:ext uri="{BB962C8B-B14F-4D97-AF65-F5344CB8AC3E}">
        <p14:creationId xmlns:p14="http://schemas.microsoft.com/office/powerpoint/2010/main" val="205159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participatiebeleid (2)</a:t>
            </a:r>
            <a:endParaRPr lang="nl-NL" dirty="0"/>
          </a:p>
        </p:txBody>
      </p:sp>
      <p:sp>
        <p:nvSpPr>
          <p:cNvPr id="3" name="Tijdelijke aanduiding voor inhoud 2"/>
          <p:cNvSpPr>
            <a:spLocks noGrp="1"/>
          </p:cNvSpPr>
          <p:nvPr>
            <p:ph sz="quarter" idx="13"/>
          </p:nvPr>
        </p:nvSpPr>
        <p:spPr/>
        <p:txBody>
          <a:bodyPr/>
          <a:lstStyle/>
          <a:p>
            <a:pPr marL="285750" lvl="0" indent="-285750">
              <a:buFont typeface="Arial" panose="020B0604020202020204" pitchFamily="34" charset="0"/>
              <a:buChar char="•"/>
            </a:pPr>
            <a:r>
              <a:rPr lang="nl-NL" sz="1800" dirty="0">
                <a:solidFill>
                  <a:schemeClr val="tx1"/>
                </a:solidFill>
              </a:rPr>
              <a:t>Serviceniveau aan participanten en initiatiefnemers</a:t>
            </a:r>
          </a:p>
          <a:p>
            <a:pPr marL="285750" lvl="0" indent="-285750">
              <a:buFont typeface="Arial" panose="020B0604020202020204" pitchFamily="34" charset="0"/>
              <a:buChar char="•"/>
            </a:pPr>
            <a:r>
              <a:rPr lang="nl-NL" sz="1800" dirty="0">
                <a:solidFill>
                  <a:schemeClr val="tx1"/>
                </a:solidFill>
              </a:rPr>
              <a:t>Hoe wordt participatieresultaat meegenomen en gewogen</a:t>
            </a:r>
          </a:p>
          <a:p>
            <a:pPr marL="285750" lvl="0" indent="-285750">
              <a:buFont typeface="Arial" panose="020B0604020202020204" pitchFamily="34" charset="0"/>
              <a:buChar char="•"/>
            </a:pPr>
            <a:r>
              <a:rPr lang="nl-NL" sz="1800" dirty="0">
                <a:solidFill>
                  <a:schemeClr val="tx1"/>
                </a:solidFill>
              </a:rPr>
              <a:t>Stimuleren participatie in het vooroverleg bij een vergunningaanvraag</a:t>
            </a:r>
          </a:p>
          <a:p>
            <a:pPr marL="285750" lvl="0" indent="-285750">
              <a:buFont typeface="Arial" panose="020B0604020202020204" pitchFamily="34" charset="0"/>
              <a:buChar char="•"/>
            </a:pPr>
            <a:r>
              <a:rPr lang="nl-NL" sz="1800" dirty="0">
                <a:solidFill>
                  <a:schemeClr val="tx1"/>
                </a:solidFill>
              </a:rPr>
              <a:t>Algemene spelregels bij participatietrajecten</a:t>
            </a:r>
          </a:p>
          <a:p>
            <a:pPr marL="285750" lvl="0" indent="-285750">
              <a:buFont typeface="Arial" panose="020B0604020202020204" pitchFamily="34" charset="0"/>
              <a:buChar char="•"/>
            </a:pPr>
            <a:r>
              <a:rPr lang="nl-NL" sz="1800" dirty="0">
                <a:solidFill>
                  <a:schemeClr val="tx1"/>
                </a:solidFill>
              </a:rPr>
              <a:t>(Procedure)stappen komen tot participatieaanpak</a:t>
            </a:r>
          </a:p>
          <a:p>
            <a:pPr marL="285750" lvl="0" indent="-285750">
              <a:buFont typeface="Arial" panose="020B0604020202020204" pitchFamily="34" charset="0"/>
              <a:buChar char="•"/>
            </a:pPr>
            <a:r>
              <a:rPr lang="nl-NL" sz="1800" dirty="0">
                <a:solidFill>
                  <a:schemeClr val="tx1"/>
                </a:solidFill>
              </a:rPr>
              <a:t>Financiële kaders en budgetten </a:t>
            </a:r>
          </a:p>
          <a:p>
            <a:pPr marL="285750" lvl="0" indent="-285750">
              <a:buFont typeface="Arial" panose="020B0604020202020204" pitchFamily="34" charset="0"/>
              <a:buChar char="•"/>
            </a:pPr>
            <a:r>
              <a:rPr lang="nl-NL" sz="1800" dirty="0">
                <a:solidFill>
                  <a:schemeClr val="tx1"/>
                </a:solidFill>
              </a:rPr>
              <a:t>Versterken rol gemeentelijke organisatie</a:t>
            </a:r>
          </a:p>
          <a:p>
            <a:pPr marL="285750" indent="-285750">
              <a:buFont typeface="Arial" panose="020B0604020202020204" pitchFamily="34" charset="0"/>
              <a:buChar char="•"/>
            </a:pPr>
            <a:r>
              <a:rPr lang="nl-NL" sz="1800" dirty="0">
                <a:solidFill>
                  <a:schemeClr val="tx1"/>
                </a:solidFill>
              </a:rPr>
              <a:t>Evaluatie effect participatie en verbetering</a:t>
            </a:r>
          </a:p>
          <a:p>
            <a:endParaRPr lang="nl-NL" dirty="0"/>
          </a:p>
        </p:txBody>
      </p:sp>
    </p:spTree>
    <p:extLst>
      <p:ext uri="{BB962C8B-B14F-4D97-AF65-F5344CB8AC3E}">
        <p14:creationId xmlns:p14="http://schemas.microsoft.com/office/powerpoint/2010/main" val="4251570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sz="quarter" idx="3"/>
          </p:nvPr>
        </p:nvSpPr>
        <p:spPr/>
        <p:txBody>
          <a:bodyPr/>
          <a:lstStyle/>
          <a:p>
            <a:r>
              <a:rPr lang="nl-NL" sz="1800" dirty="0" smtClean="0">
                <a:solidFill>
                  <a:schemeClr val="tx1"/>
                </a:solidFill>
                <a:latin typeface="Verdana" panose="020B0604030504040204" pitchFamily="34" charset="0"/>
                <a:ea typeface="Verdana" panose="020B0604030504040204" pitchFamily="34" charset="0"/>
              </a:rPr>
              <a:t>Inspiratiegids participatie*</a:t>
            </a:r>
            <a:endParaRPr lang="nl-NL" sz="1800" dirty="0">
              <a:solidFill>
                <a:schemeClr val="tx1"/>
              </a:solidFill>
              <a:latin typeface="Verdana" panose="020B0604030504040204" pitchFamily="34" charset="0"/>
              <a:ea typeface="Verdana" panose="020B0604030504040204" pitchFamily="34" charset="0"/>
            </a:endParaRPr>
          </a:p>
        </p:txBody>
      </p:sp>
      <p:sp>
        <p:nvSpPr>
          <p:cNvPr id="10" name="Tijdelijke aanduiding voor inhoud 9"/>
          <p:cNvSpPr>
            <a:spLocks noGrp="1"/>
          </p:cNvSpPr>
          <p:nvPr>
            <p:ph sz="quarter" idx="4"/>
          </p:nvPr>
        </p:nvSpPr>
        <p:spPr>
          <a:xfrm>
            <a:off x="4914900" y="3072554"/>
            <a:ext cx="4013180" cy="2450757"/>
          </a:xfrm>
        </p:spPr>
        <p:txBody>
          <a:bodyPr>
            <a:normAutofit/>
          </a:bodyPr>
          <a:lstStyle/>
          <a:p>
            <a:r>
              <a:rPr lang="nl-NL" sz="1900" dirty="0" smtClean="0">
                <a:solidFill>
                  <a:schemeClr val="tx1"/>
                </a:solidFill>
              </a:rPr>
              <a:t>Participatie in de wet</a:t>
            </a:r>
          </a:p>
          <a:p>
            <a:r>
              <a:rPr lang="nl-NL" sz="1900" dirty="0" smtClean="0">
                <a:solidFill>
                  <a:schemeClr val="tx1"/>
                </a:solidFill>
              </a:rPr>
              <a:t>Participatie per fase</a:t>
            </a:r>
          </a:p>
          <a:p>
            <a:r>
              <a:rPr lang="nl-NL" sz="1900" dirty="0" smtClean="0">
                <a:solidFill>
                  <a:schemeClr val="tx1"/>
                </a:solidFill>
              </a:rPr>
              <a:t>Praktijkvoorbeelden</a:t>
            </a:r>
          </a:p>
          <a:p>
            <a:r>
              <a:rPr lang="nl-NL" sz="1900" dirty="0" smtClean="0">
                <a:solidFill>
                  <a:schemeClr val="tx1"/>
                </a:solidFill>
              </a:rPr>
              <a:t>Praktische hulpmiddelen</a:t>
            </a:r>
          </a:p>
          <a:p>
            <a:endParaRPr lang="nl-NL" sz="1900" dirty="0">
              <a:solidFill>
                <a:schemeClr val="tx1"/>
              </a:solidFill>
            </a:endParaRPr>
          </a:p>
          <a:p>
            <a:r>
              <a:rPr lang="nl-NL" sz="1900" dirty="0" smtClean="0">
                <a:solidFill>
                  <a:schemeClr val="tx1"/>
                </a:solidFill>
              </a:rPr>
              <a:t>*</a:t>
            </a:r>
            <a:r>
              <a:rPr lang="nl-NL" sz="1100" dirty="0" smtClean="0">
                <a:solidFill>
                  <a:schemeClr val="tx1"/>
                </a:solidFill>
              </a:rPr>
              <a:t>Zie </a:t>
            </a:r>
            <a:r>
              <a:rPr lang="nl-NL" sz="1100" dirty="0" smtClean="0">
                <a:solidFill>
                  <a:schemeClr val="tx1"/>
                </a:solidFill>
                <a:hlinkClick r:id="rId3"/>
              </a:rPr>
              <a:t>website Aan de slag met de Omgevingswet</a:t>
            </a:r>
            <a:endParaRPr lang="nl-NL" sz="1100" dirty="0" smtClean="0">
              <a:solidFill>
                <a:schemeClr val="tx1"/>
              </a:solidFill>
            </a:endParaRPr>
          </a:p>
          <a:p>
            <a:endParaRPr lang="nl-NL" dirty="0">
              <a:solidFill>
                <a:srgbClr val="002060"/>
              </a:solidFill>
            </a:endParaRPr>
          </a:p>
          <a:p>
            <a:endParaRPr lang="nl-NL" sz="1275" dirty="0" smtClean="0">
              <a:solidFill>
                <a:srgbClr val="002060"/>
              </a:solidFill>
            </a:endParaRPr>
          </a:p>
          <a:p>
            <a:endParaRPr lang="nl-NL" sz="1275" dirty="0" smtClean="0">
              <a:solidFill>
                <a:srgbClr val="002060"/>
              </a:solidFill>
            </a:endParaRPr>
          </a:p>
          <a:p>
            <a:endParaRPr lang="nl-NL" sz="1275" dirty="0">
              <a:solidFill>
                <a:srgbClr val="002060"/>
              </a:solidFill>
            </a:endParaRPr>
          </a:p>
        </p:txBody>
      </p:sp>
      <p:sp>
        <p:nvSpPr>
          <p:cNvPr id="6" name="Titel 5"/>
          <p:cNvSpPr>
            <a:spLocks noGrp="1"/>
          </p:cNvSpPr>
          <p:nvPr>
            <p:ph type="title"/>
          </p:nvPr>
        </p:nvSpPr>
        <p:spPr/>
        <p:txBody>
          <a:bodyPr/>
          <a:lstStyle/>
          <a:p>
            <a:r>
              <a:rPr lang="nl-NL" dirty="0" smtClean="0"/>
              <a:t>Inspiratie voor participatie</a:t>
            </a:r>
            <a:endParaRPr lang="nl-NL" dirty="0"/>
          </a:p>
        </p:txBody>
      </p:sp>
      <p:pic>
        <p:nvPicPr>
          <p:cNvPr id="4" name="Afbeelding 3" descr="Richtingaanwijzingen voor bevoegd gezagen om participatie vorm te geven." title="Inspiratie participatie"/>
          <p:cNvPicPr>
            <a:picLocks noChangeAspect="1"/>
          </p:cNvPicPr>
          <p:nvPr/>
        </p:nvPicPr>
        <p:blipFill>
          <a:blip r:embed="rId4"/>
          <a:stretch>
            <a:fillRect/>
          </a:stretch>
        </p:blipFill>
        <p:spPr>
          <a:xfrm>
            <a:off x="471415" y="2368348"/>
            <a:ext cx="4032994" cy="3753434"/>
          </a:xfrm>
          <a:prstGeom prst="rect">
            <a:avLst/>
          </a:prstGeom>
        </p:spPr>
      </p:pic>
    </p:spTree>
    <p:extLst>
      <p:ext uri="{BB962C8B-B14F-4D97-AF65-F5344CB8AC3E}">
        <p14:creationId xmlns:p14="http://schemas.microsoft.com/office/powerpoint/2010/main" val="1813201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6250" y="1279862"/>
            <a:ext cx="8192691" cy="711035"/>
          </a:xfrm>
        </p:spPr>
        <p:txBody>
          <a:bodyPr/>
          <a:lstStyle/>
          <a:p>
            <a:r>
              <a:rPr lang="nl-NL" dirty="0" smtClean="0"/>
              <a:t>Voorbeeld</a:t>
            </a:r>
            <a:endParaRPr lang="nl-NL" dirty="0"/>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768" y="2256756"/>
            <a:ext cx="5292000" cy="3123863"/>
          </a:xfr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413" y="2302569"/>
            <a:ext cx="3706801" cy="1352550"/>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5807" y="3889601"/>
            <a:ext cx="3619686" cy="1727289"/>
          </a:xfrm>
          <a:prstGeom prst="rect">
            <a:avLst/>
          </a:prstGeom>
        </p:spPr>
      </p:pic>
    </p:spTree>
    <p:extLst>
      <p:ext uri="{BB962C8B-B14F-4D97-AF65-F5344CB8AC3E}">
        <p14:creationId xmlns:p14="http://schemas.microsoft.com/office/powerpoint/2010/main" val="834430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Meer informatie?</a:t>
            </a:r>
            <a:endParaRPr lang="nl-NL" dirty="0"/>
          </a:p>
        </p:txBody>
      </p:sp>
      <p:sp>
        <p:nvSpPr>
          <p:cNvPr id="3" name="Tijdelijke aanduiding voor inhoud 2"/>
          <p:cNvSpPr>
            <a:spLocks noGrp="1"/>
          </p:cNvSpPr>
          <p:nvPr>
            <p:ph idx="1"/>
          </p:nvPr>
        </p:nvSpPr>
        <p:spPr/>
        <p:txBody>
          <a:bodyPr/>
          <a:lstStyle/>
          <a:p>
            <a:endParaRPr lang="nl-NL" dirty="0"/>
          </a:p>
          <a:p>
            <a:r>
              <a:rPr lang="nl-NL" sz="2400" dirty="0">
                <a:solidFill>
                  <a:schemeClr val="tx1"/>
                </a:solidFill>
              </a:rPr>
              <a:t>Kijk op </a:t>
            </a:r>
            <a:r>
              <a:rPr lang="nl-NL" sz="2400" u="sng" dirty="0">
                <a:solidFill>
                  <a:schemeClr val="tx1"/>
                </a:solidFill>
                <a:hlinkClick r:id="rId3"/>
              </a:rPr>
              <a:t>www.aandeslagmetdeomgevingswet.nl</a:t>
            </a:r>
            <a:r>
              <a:rPr lang="nl-NL" sz="2400" dirty="0">
                <a:solidFill>
                  <a:schemeClr val="tx1"/>
                </a:solidFill>
              </a:rPr>
              <a:t> of neem contact </a:t>
            </a:r>
            <a:r>
              <a:rPr lang="nl-NL" sz="2400" dirty="0" smtClean="0">
                <a:solidFill>
                  <a:schemeClr val="tx1"/>
                </a:solidFill>
              </a:rPr>
              <a:t>op met de helpdesk </a:t>
            </a:r>
            <a:r>
              <a:rPr lang="nl-NL" sz="2400" dirty="0">
                <a:solidFill>
                  <a:schemeClr val="tx1"/>
                </a:solidFill>
              </a:rPr>
              <a:t>via het contactformulier.</a:t>
            </a:r>
          </a:p>
          <a:p>
            <a:endParaRPr lang="nl-NL" dirty="0" smtClean="0"/>
          </a:p>
          <a:p>
            <a:endParaRPr lang="nl-NL" dirty="0"/>
          </a:p>
        </p:txBody>
      </p:sp>
      <p:pic>
        <p:nvPicPr>
          <p:cNvPr id="6" name="Afbeelding 5" descr="Tekening van een laptop." title="Lapto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655" y="647473"/>
            <a:ext cx="1464530" cy="1185040"/>
          </a:xfrm>
          <a:prstGeom prst="rect">
            <a:avLst/>
          </a:prstGeom>
        </p:spPr>
      </p:pic>
    </p:spTree>
    <p:extLst>
      <p:ext uri="{BB962C8B-B14F-4D97-AF65-F5344CB8AC3E}">
        <p14:creationId xmlns:p14="http://schemas.microsoft.com/office/powerpoint/2010/main" val="3842932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Inhoud</a:t>
            </a:r>
            <a:endParaRPr lang="nl-NL" dirty="0"/>
          </a:p>
        </p:txBody>
      </p:sp>
      <p:sp>
        <p:nvSpPr>
          <p:cNvPr id="5" name="Tijdelijke aanduiding voor tekst 4"/>
          <p:cNvSpPr>
            <a:spLocks noGrp="1"/>
          </p:cNvSpPr>
          <p:nvPr>
            <p:ph type="body" sz="quarter" idx="12"/>
          </p:nvPr>
        </p:nvSpPr>
        <p:spPr/>
        <p:txBody>
          <a:bodyPr/>
          <a:lstStyle/>
          <a:p>
            <a:r>
              <a:rPr lang="nl-NL" sz="1800" dirty="0" smtClean="0">
                <a:solidFill>
                  <a:schemeClr val="tx1"/>
                </a:solidFill>
              </a:rPr>
              <a:t>1. Participatie in de wet</a:t>
            </a:r>
            <a:endParaRPr lang="nl-NL" sz="1800" dirty="0">
              <a:solidFill>
                <a:schemeClr val="tx1"/>
              </a:solidFill>
            </a:endParaRPr>
          </a:p>
          <a:p>
            <a:pPr marL="285750" indent="-285750">
              <a:buFont typeface="Arial" panose="020B0604020202020204" pitchFamily="34" charset="0"/>
              <a:buChar char="•"/>
            </a:pPr>
            <a:r>
              <a:rPr lang="nl-NL" sz="1800" dirty="0" smtClean="0">
                <a:solidFill>
                  <a:schemeClr val="tx1"/>
                </a:solidFill>
              </a:rPr>
              <a:t>De uitgangspunten </a:t>
            </a:r>
            <a:r>
              <a:rPr lang="nl-NL" sz="1800" dirty="0">
                <a:solidFill>
                  <a:schemeClr val="tx1"/>
                </a:solidFill>
              </a:rPr>
              <a:t>bij participatie Omgevingswet </a:t>
            </a:r>
            <a:endParaRPr lang="nl-NL" sz="1800" dirty="0" smtClean="0">
              <a:solidFill>
                <a:schemeClr val="tx1"/>
              </a:solidFill>
            </a:endParaRPr>
          </a:p>
          <a:p>
            <a:pPr marL="285750" indent="-285750">
              <a:buFont typeface="Arial" panose="020B0604020202020204" pitchFamily="34" charset="0"/>
              <a:buChar char="•"/>
            </a:pPr>
            <a:r>
              <a:rPr lang="nl-NL" sz="1800" dirty="0">
                <a:solidFill>
                  <a:schemeClr val="tx1"/>
                </a:solidFill>
              </a:rPr>
              <a:t>Waar is participatie </a:t>
            </a:r>
            <a:r>
              <a:rPr lang="nl-NL" sz="1800" dirty="0" smtClean="0">
                <a:solidFill>
                  <a:schemeClr val="tx1"/>
                </a:solidFill>
              </a:rPr>
              <a:t>geregeld?</a:t>
            </a:r>
          </a:p>
          <a:p>
            <a:endParaRPr lang="nl-NL" sz="1800" dirty="0">
              <a:solidFill>
                <a:schemeClr val="tx1"/>
              </a:solidFill>
            </a:endParaRPr>
          </a:p>
          <a:p>
            <a:r>
              <a:rPr lang="nl-NL" sz="1800" dirty="0" smtClean="0">
                <a:solidFill>
                  <a:schemeClr val="tx1"/>
                </a:solidFill>
              </a:rPr>
              <a:t>2. Participatie per instrument</a:t>
            </a:r>
          </a:p>
          <a:p>
            <a:pPr marL="285750" indent="-285750">
              <a:buFont typeface="Arial" panose="020B0604020202020204" pitchFamily="34" charset="0"/>
              <a:buChar char="•"/>
            </a:pPr>
            <a:r>
              <a:rPr lang="nl-NL" sz="1800" dirty="0" smtClean="0">
                <a:solidFill>
                  <a:schemeClr val="tx1"/>
                </a:solidFill>
              </a:rPr>
              <a:t>Kennisgeving voornemen en motiveringsplicht</a:t>
            </a:r>
          </a:p>
          <a:p>
            <a:pPr marL="285750" indent="-285750">
              <a:buFont typeface="Arial" panose="020B0604020202020204" pitchFamily="34" charset="0"/>
              <a:buChar char="•"/>
            </a:pPr>
            <a:r>
              <a:rPr lang="nl-NL" sz="1800" dirty="0" smtClean="0">
                <a:solidFill>
                  <a:schemeClr val="tx1"/>
                </a:solidFill>
              </a:rPr>
              <a:t>Participatie bij de aanvraag van een omgevingsvergunning</a:t>
            </a:r>
            <a:endParaRPr lang="nl-NL" sz="1800" dirty="0">
              <a:solidFill>
                <a:schemeClr val="tx1"/>
              </a:solidFill>
            </a:endParaRPr>
          </a:p>
          <a:p>
            <a:pPr marL="285750" indent="-285750">
              <a:buFont typeface="Arial" panose="020B0604020202020204" pitchFamily="34" charset="0"/>
              <a:buChar char="•"/>
            </a:pPr>
            <a:endParaRPr lang="nl-NL" sz="1800" dirty="0" smtClean="0">
              <a:solidFill>
                <a:schemeClr val="tx1"/>
              </a:solidFill>
            </a:endParaRPr>
          </a:p>
          <a:p>
            <a:r>
              <a:rPr lang="nl-NL" sz="1800" dirty="0" smtClean="0">
                <a:solidFill>
                  <a:schemeClr val="tx1"/>
                </a:solidFill>
              </a:rPr>
              <a:t>3. Participatie in de praktijk</a:t>
            </a:r>
          </a:p>
          <a:p>
            <a:pPr marL="285750" indent="-285750">
              <a:buFont typeface="Arial" panose="020B0604020202020204" pitchFamily="34" charset="0"/>
              <a:buChar char="•"/>
            </a:pPr>
            <a:r>
              <a:rPr lang="nl-NL" sz="1800" dirty="0" smtClean="0">
                <a:solidFill>
                  <a:schemeClr val="tx1"/>
                </a:solidFill>
              </a:rPr>
              <a:t>Hulpmiddelen en inspiratie</a:t>
            </a:r>
            <a:endParaRPr lang="nl-NL" sz="1800" dirty="0">
              <a:solidFill>
                <a:schemeClr val="tx1"/>
              </a:solidFill>
            </a:endParaRPr>
          </a:p>
        </p:txBody>
      </p:sp>
    </p:spTree>
    <p:extLst>
      <p:ext uri="{BB962C8B-B14F-4D97-AF65-F5344CB8AC3E}">
        <p14:creationId xmlns:p14="http://schemas.microsoft.com/office/powerpoint/2010/main" val="383322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E0907E72-D634-B14E-8F42-930BB5C3EACA}" type="datetime3">
              <a:rPr lang="nl-NL" smtClean="0"/>
              <a:t>6/7/20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tel 1"/>
          <p:cNvSpPr>
            <a:spLocks noGrp="1"/>
          </p:cNvSpPr>
          <p:nvPr>
            <p:ph type="title"/>
          </p:nvPr>
        </p:nvSpPr>
        <p:spPr/>
        <p:txBody>
          <a:bodyPr/>
          <a:lstStyle/>
          <a:p>
            <a:r>
              <a:rPr lang="nl-NL" dirty="0" smtClean="0"/>
              <a:t>1. Participatie in de Omgevingswet </a:t>
            </a:r>
            <a:endParaRPr lang="nl-NL" dirty="0"/>
          </a:p>
        </p:txBody>
      </p:sp>
      <p:pic>
        <p:nvPicPr>
          <p:cNvPr id="2" name="Afbeelding 1" descr="Den Bosch, 8 november 2019 KNAG Onderwijsdag, game Buurtje Bouwen. Reportagefoto gemaakt door Martijn Beekman. Copyright: Rijksoverheid"/>
          <p:cNvPicPr>
            <a:picLocks noChangeAspect="1"/>
          </p:cNvPicPr>
          <p:nvPr/>
        </p:nvPicPr>
        <p:blipFill rotWithShape="1">
          <a:blip r:embed="rId3">
            <a:extLst>
              <a:ext uri="{28A0092B-C50C-407E-A947-70E740481C1C}">
                <a14:useLocalDpi xmlns:a14="http://schemas.microsoft.com/office/drawing/2010/main" val="0"/>
              </a:ext>
            </a:extLst>
          </a:blip>
          <a:srcRect b="27869"/>
          <a:stretch/>
        </p:blipFill>
        <p:spPr>
          <a:xfrm>
            <a:off x="444674" y="2162066"/>
            <a:ext cx="8280000" cy="3981696"/>
          </a:xfrm>
          <a:prstGeom prst="rect">
            <a:avLst/>
          </a:prstGeom>
        </p:spPr>
      </p:pic>
    </p:spTree>
    <p:extLst>
      <p:ext uri="{BB962C8B-B14F-4D97-AF65-F5344CB8AC3E}">
        <p14:creationId xmlns:p14="http://schemas.microsoft.com/office/powerpoint/2010/main" val="1530221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staat in de Omgevingswet?</a:t>
            </a:r>
            <a:endParaRPr lang="nl-NL" dirty="0"/>
          </a:p>
        </p:txBody>
      </p:sp>
      <p:sp>
        <p:nvSpPr>
          <p:cNvPr id="5" name="Tijdelijke aanduiding voor tekst 4"/>
          <p:cNvSpPr>
            <a:spLocks noGrp="1"/>
          </p:cNvSpPr>
          <p:nvPr>
            <p:ph type="body" sz="quarter" idx="12"/>
          </p:nvPr>
        </p:nvSpPr>
        <p:spPr/>
        <p:txBody>
          <a:bodyPr/>
          <a:lstStyle/>
          <a:p>
            <a:r>
              <a:rPr lang="nl-NL" sz="1800" dirty="0">
                <a:solidFill>
                  <a:schemeClr val="tx1"/>
                </a:solidFill>
              </a:rPr>
              <a:t>De </a:t>
            </a:r>
            <a:r>
              <a:rPr lang="nl-NL" sz="1800" dirty="0" smtClean="0">
                <a:solidFill>
                  <a:schemeClr val="tx1"/>
                </a:solidFill>
              </a:rPr>
              <a:t>Omgevingswet: </a:t>
            </a:r>
          </a:p>
          <a:p>
            <a:r>
              <a:rPr lang="nl-NL" sz="1800" dirty="0" smtClean="0">
                <a:solidFill>
                  <a:schemeClr val="tx1"/>
                </a:solidFill>
              </a:rPr>
              <a:t>‘</a:t>
            </a:r>
            <a:r>
              <a:rPr lang="nl-NL" sz="1800" dirty="0">
                <a:solidFill>
                  <a:schemeClr val="tx1"/>
                </a:solidFill>
              </a:rPr>
              <a:t>het in een vroegtijdig stadium betrekken van belanghebbenden [...] bij het proces van de besluitvorming over een project of activiteit</a:t>
            </a:r>
            <a:r>
              <a:rPr lang="nl-NL" sz="1800" dirty="0" smtClean="0">
                <a:solidFill>
                  <a:schemeClr val="tx1"/>
                </a:solidFill>
              </a:rPr>
              <a:t>’</a:t>
            </a:r>
          </a:p>
          <a:p>
            <a:endParaRPr lang="nl-NL" sz="1800" dirty="0">
              <a:solidFill>
                <a:schemeClr val="tx1"/>
              </a:solidFill>
            </a:endParaRPr>
          </a:p>
          <a:p>
            <a:r>
              <a:rPr lang="nl-NL" sz="1800" dirty="0">
                <a:solidFill>
                  <a:schemeClr val="tx1"/>
                </a:solidFill>
              </a:rPr>
              <a:t>Inwoners, bedrijven, maatschappelijke organisaties é</a:t>
            </a:r>
            <a:r>
              <a:rPr lang="nl-NL" sz="1800" dirty="0" smtClean="0">
                <a:solidFill>
                  <a:schemeClr val="tx1"/>
                </a:solidFill>
              </a:rPr>
              <a:t>n </a:t>
            </a:r>
            <a:r>
              <a:rPr lang="nl-NL" sz="1800" dirty="0">
                <a:solidFill>
                  <a:schemeClr val="tx1"/>
                </a:solidFill>
              </a:rPr>
              <a:t>andere overheden</a:t>
            </a:r>
          </a:p>
          <a:p>
            <a:endParaRPr lang="nl-NL" dirty="0">
              <a:solidFill>
                <a:schemeClr val="tx1"/>
              </a:solidFill>
            </a:endParaRPr>
          </a:p>
        </p:txBody>
      </p:sp>
    </p:spTree>
    <p:extLst>
      <p:ext uri="{BB962C8B-B14F-4D97-AF65-F5344CB8AC3E}">
        <p14:creationId xmlns:p14="http://schemas.microsoft.com/office/powerpoint/2010/main" val="1524886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Uitgangspunten </a:t>
            </a:r>
            <a:r>
              <a:rPr lang="nl-NL" dirty="0"/>
              <a:t>bij </a:t>
            </a:r>
            <a:r>
              <a:rPr lang="nl-NL" dirty="0" smtClean="0"/>
              <a:t>participatie Omgevingswet </a:t>
            </a:r>
            <a:endParaRPr lang="nl-NL" dirty="0"/>
          </a:p>
        </p:txBody>
      </p:sp>
      <p:grpSp>
        <p:nvGrpSpPr>
          <p:cNvPr id="17" name="Groep 16" descr="Deze afbeelding van de participatieve aanpak laat zien dat door participatie verschillende belangen op tafel komen zodat het besluit breed gedragen wordt.">
            <a:extLst>
              <a:ext uri="{FF2B5EF4-FFF2-40B4-BE49-F238E27FC236}">
                <a16:creationId xmlns:a16="http://schemas.microsoft.com/office/drawing/2014/main" id="{BD2B2C8C-B198-4515-9C2F-A464C4DF4FB9}"/>
              </a:ext>
            </a:extLst>
          </p:cNvPr>
          <p:cNvGrpSpPr>
            <a:grpSpLocks noChangeAspect="1"/>
          </p:cNvGrpSpPr>
          <p:nvPr/>
        </p:nvGrpSpPr>
        <p:grpSpPr>
          <a:xfrm>
            <a:off x="1044000" y="3606240"/>
            <a:ext cx="7061860" cy="2520000"/>
            <a:chOff x="2605586" y="4082852"/>
            <a:chExt cx="7776873" cy="2775149"/>
          </a:xfrm>
        </p:grpSpPr>
        <p:grpSp>
          <p:nvGrpSpPr>
            <p:cNvPr id="3" name="Groep 2">
              <a:extLst>
                <a:ext uri="{FF2B5EF4-FFF2-40B4-BE49-F238E27FC236}">
                  <a16:creationId xmlns:a16="http://schemas.microsoft.com/office/drawing/2014/main" id="{399C9B16-9C77-4080-A510-366EE11C0CB5}"/>
                </a:ext>
              </a:extLst>
            </p:cNvPr>
            <p:cNvGrpSpPr/>
            <p:nvPr/>
          </p:nvGrpSpPr>
          <p:grpSpPr>
            <a:xfrm>
              <a:off x="2605586" y="5000060"/>
              <a:ext cx="1458164" cy="1118293"/>
              <a:chOff x="2605584" y="5000060"/>
              <a:chExt cx="1458162" cy="1118293"/>
            </a:xfrm>
          </p:grpSpPr>
          <p:pic>
            <p:nvPicPr>
              <p:cNvPr id="15" name="Picture 4"/>
              <p:cNvPicPr>
                <a:picLocks noChangeAspect="1" noChangeArrowheads="1"/>
              </p:cNvPicPr>
              <p:nvPr/>
            </p:nvPicPr>
            <p:blipFill>
              <a:blip r:embed="rId3" cstate="print"/>
              <a:srcRect/>
              <a:stretch>
                <a:fillRect/>
              </a:stretch>
            </p:blipFill>
            <p:spPr bwMode="auto">
              <a:xfrm>
                <a:off x="2605584" y="5126403"/>
                <a:ext cx="1458162" cy="991950"/>
              </a:xfrm>
              <a:prstGeom prst="rect">
                <a:avLst/>
              </a:prstGeom>
              <a:noFill/>
              <a:ln w="9525">
                <a:noFill/>
                <a:miter lim="800000"/>
                <a:headEnd/>
                <a:tailEnd/>
              </a:ln>
            </p:spPr>
          </p:pic>
          <p:sp>
            <p:nvSpPr>
              <p:cNvPr id="16" name="Tekstvak 15"/>
              <p:cNvSpPr txBox="1"/>
              <p:nvPr/>
            </p:nvSpPr>
            <p:spPr>
              <a:xfrm>
                <a:off x="2877433" y="5000060"/>
                <a:ext cx="913015" cy="254204"/>
              </a:xfrm>
              <a:prstGeom prst="rect">
                <a:avLst/>
              </a:prstGeom>
              <a:noFill/>
            </p:spPr>
            <p:txBody>
              <a:bodyPr wrap="none" rtlCol="0">
                <a:spAutoFit/>
              </a:bodyPr>
              <a:lstStyle/>
              <a:p>
                <a:pPr algn="ctr"/>
                <a:r>
                  <a:rPr lang="nl-NL" sz="900" dirty="0">
                    <a:latin typeface="Verdana" panose="020B0604030504040204" pitchFamily="34" charset="0"/>
                    <a:ea typeface="Verdana" panose="020B0604030504040204" pitchFamily="34" charset="0"/>
                  </a:rPr>
                  <a:t>Participatie</a:t>
                </a:r>
              </a:p>
            </p:txBody>
          </p:sp>
        </p:grpSp>
        <p:grpSp>
          <p:nvGrpSpPr>
            <p:cNvPr id="7" name="Groep 18"/>
            <p:cNvGrpSpPr/>
            <p:nvPr/>
          </p:nvGrpSpPr>
          <p:grpSpPr>
            <a:xfrm>
              <a:off x="4261772" y="4082852"/>
              <a:ext cx="3691678" cy="2775149"/>
              <a:chOff x="2473100" y="3052958"/>
              <a:chExt cx="3828403" cy="3163377"/>
            </a:xfrm>
          </p:grpSpPr>
          <p:pic>
            <p:nvPicPr>
              <p:cNvPr id="13" name="Picture 2"/>
              <p:cNvPicPr>
                <a:picLocks noChangeAspect="1" noChangeArrowheads="1"/>
              </p:cNvPicPr>
              <p:nvPr/>
            </p:nvPicPr>
            <p:blipFill rotWithShape="1">
              <a:blip r:embed="rId4" cstate="print"/>
              <a:srcRect l="7814" b="-7828"/>
              <a:stretch/>
            </p:blipFill>
            <p:spPr bwMode="auto">
              <a:xfrm>
                <a:off x="2473100" y="3052958"/>
                <a:ext cx="3828403" cy="3163377"/>
              </a:xfrm>
              <a:prstGeom prst="rect">
                <a:avLst/>
              </a:prstGeom>
              <a:noFill/>
              <a:ln w="9525">
                <a:noFill/>
                <a:miter lim="800000"/>
                <a:headEnd/>
                <a:tailEnd/>
              </a:ln>
            </p:spPr>
          </p:pic>
          <p:sp>
            <p:nvSpPr>
              <p:cNvPr id="14" name="Tekstvak 13"/>
              <p:cNvSpPr txBox="1"/>
              <p:nvPr/>
            </p:nvSpPr>
            <p:spPr>
              <a:xfrm>
                <a:off x="3843533" y="3432623"/>
                <a:ext cx="1095117" cy="289765"/>
              </a:xfrm>
              <a:prstGeom prst="rect">
                <a:avLst/>
              </a:prstGeom>
              <a:noFill/>
            </p:spPr>
            <p:txBody>
              <a:bodyPr wrap="none" rtlCol="0">
                <a:spAutoFit/>
              </a:bodyPr>
              <a:lstStyle/>
              <a:p>
                <a:pPr algn="ctr"/>
                <a:r>
                  <a:rPr lang="nl-NL" sz="900" dirty="0">
                    <a:latin typeface="Verdana" panose="020B0604030504040204" pitchFamily="34" charset="0"/>
                    <a:ea typeface="Verdana" panose="020B0604030504040204" pitchFamily="34" charset="0"/>
                  </a:rPr>
                  <a:t>Alternatieven</a:t>
                </a:r>
              </a:p>
            </p:txBody>
          </p:sp>
        </p:grpSp>
        <p:grpSp>
          <p:nvGrpSpPr>
            <p:cNvPr id="8" name="Groep 21"/>
            <p:cNvGrpSpPr/>
            <p:nvPr/>
          </p:nvGrpSpPr>
          <p:grpSpPr>
            <a:xfrm>
              <a:off x="8091058" y="4981281"/>
              <a:ext cx="2291401" cy="1200244"/>
              <a:chOff x="6300191" y="4149080"/>
              <a:chExt cx="2346927" cy="1296144"/>
            </a:xfrm>
          </p:grpSpPr>
          <p:pic>
            <p:nvPicPr>
              <p:cNvPr id="11" name="Picture 5"/>
              <p:cNvPicPr>
                <a:picLocks noChangeAspect="1" noChangeArrowheads="1"/>
              </p:cNvPicPr>
              <p:nvPr/>
            </p:nvPicPr>
            <p:blipFill>
              <a:blip r:embed="rId5" cstate="print"/>
              <a:srcRect/>
              <a:stretch>
                <a:fillRect/>
              </a:stretch>
            </p:blipFill>
            <p:spPr bwMode="auto">
              <a:xfrm>
                <a:off x="6300191" y="4365104"/>
                <a:ext cx="2346927" cy="1080120"/>
              </a:xfrm>
              <a:prstGeom prst="rect">
                <a:avLst/>
              </a:prstGeom>
              <a:noFill/>
              <a:ln w="9525">
                <a:noFill/>
                <a:miter lim="800000"/>
                <a:headEnd/>
                <a:tailEnd/>
              </a:ln>
            </p:spPr>
          </p:pic>
          <p:sp>
            <p:nvSpPr>
              <p:cNvPr id="12" name="Tekstvak 11"/>
              <p:cNvSpPr txBox="1"/>
              <p:nvPr/>
            </p:nvSpPr>
            <p:spPr>
              <a:xfrm>
                <a:off x="6764643" y="4149080"/>
                <a:ext cx="1323879" cy="274515"/>
              </a:xfrm>
              <a:prstGeom prst="rect">
                <a:avLst/>
              </a:prstGeom>
              <a:noFill/>
            </p:spPr>
            <p:txBody>
              <a:bodyPr wrap="none" rtlCol="0">
                <a:spAutoFit/>
              </a:bodyPr>
              <a:lstStyle/>
              <a:p>
                <a:pPr algn="ctr"/>
                <a:r>
                  <a:rPr lang="nl-NL" sz="900" dirty="0">
                    <a:latin typeface="Verdana" panose="020B0604030504040204" pitchFamily="34" charset="0"/>
                    <a:ea typeface="Verdana" panose="020B0604030504040204" pitchFamily="34" charset="0"/>
                  </a:rPr>
                  <a:t>Gedragen besluit</a:t>
                </a:r>
              </a:p>
            </p:txBody>
          </p:sp>
        </p:grpSp>
        <p:pic>
          <p:nvPicPr>
            <p:cNvPr id="9" name="Picture 6"/>
            <p:cNvPicPr>
              <a:picLocks noChangeAspect="1" noChangeArrowheads="1"/>
            </p:cNvPicPr>
            <p:nvPr/>
          </p:nvPicPr>
          <p:blipFill>
            <a:blip r:embed="rId6" cstate="print"/>
            <a:srcRect l="25000" r="12500"/>
            <a:stretch>
              <a:fillRect/>
            </a:stretch>
          </p:blipFill>
          <p:spPr bwMode="auto">
            <a:xfrm>
              <a:off x="3962114" y="5374038"/>
              <a:ext cx="379380" cy="744316"/>
            </a:xfrm>
            <a:prstGeom prst="rect">
              <a:avLst/>
            </a:prstGeom>
            <a:noFill/>
            <a:ln w="9525">
              <a:noFill/>
              <a:miter lim="800000"/>
              <a:headEnd/>
              <a:tailEnd/>
            </a:ln>
          </p:spPr>
        </p:pic>
        <p:pic>
          <p:nvPicPr>
            <p:cNvPr id="10" name="Picture 6"/>
            <p:cNvPicPr>
              <a:picLocks noChangeAspect="1" noChangeArrowheads="1"/>
            </p:cNvPicPr>
            <p:nvPr/>
          </p:nvPicPr>
          <p:blipFill>
            <a:blip r:embed="rId6" cstate="print"/>
            <a:srcRect l="25000" r="12500"/>
            <a:stretch>
              <a:fillRect/>
            </a:stretch>
          </p:blipFill>
          <p:spPr bwMode="auto">
            <a:xfrm>
              <a:off x="7769068" y="5350418"/>
              <a:ext cx="391419" cy="767936"/>
            </a:xfrm>
            <a:prstGeom prst="rect">
              <a:avLst/>
            </a:prstGeom>
            <a:noFill/>
            <a:ln w="9525">
              <a:noFill/>
              <a:miter lim="800000"/>
              <a:headEnd/>
              <a:tailEnd/>
            </a:ln>
          </p:spPr>
        </p:pic>
      </p:grpSp>
      <p:sp>
        <p:nvSpPr>
          <p:cNvPr id="5" name="Rechthoek 4"/>
          <p:cNvSpPr/>
          <p:nvPr/>
        </p:nvSpPr>
        <p:spPr>
          <a:xfrm>
            <a:off x="450850" y="2143298"/>
            <a:ext cx="7417506" cy="1131079"/>
          </a:xfrm>
          <a:prstGeom prst="rect">
            <a:avLst/>
          </a:prstGeom>
        </p:spPr>
        <p:txBody>
          <a:bodyPr wrap="square">
            <a:spAutoFit/>
          </a:bodyPr>
          <a:lstStyle/>
          <a:p>
            <a:pPr marL="285750" indent="-285750">
              <a:lnSpc>
                <a:spcPts val="2100"/>
              </a:lnSpc>
              <a:spcBef>
                <a:spcPts val="900"/>
              </a:spcBef>
              <a:buClr>
                <a:srgbClr val="275937"/>
              </a:buClr>
              <a:buSzPct val="80000"/>
              <a:buFont typeface="Arial" panose="020B0604020202020204" pitchFamily="34" charset="0"/>
              <a:buChar char="•"/>
            </a:pPr>
            <a:r>
              <a:rPr lang="nl-NL" dirty="0">
                <a:latin typeface="Verdana"/>
                <a:cs typeface="Verdana"/>
              </a:rPr>
              <a:t>Participatieve</a:t>
            </a:r>
            <a:r>
              <a:rPr lang="nl-NL" dirty="0">
                <a:latin typeface="Verdana" panose="020B0604030504040204" pitchFamily="34" charset="0"/>
                <a:ea typeface="Verdana" panose="020B0604030504040204" pitchFamily="34" charset="0"/>
              </a:rPr>
              <a:t> aanpak</a:t>
            </a:r>
          </a:p>
          <a:p>
            <a:pPr marL="285750" indent="-285750">
              <a:lnSpc>
                <a:spcPts val="2100"/>
              </a:lnSpc>
              <a:spcBef>
                <a:spcPts val="900"/>
              </a:spcBef>
              <a:buClr>
                <a:srgbClr val="275937"/>
              </a:buClr>
              <a:buSzPct val="80000"/>
              <a:buFont typeface="Arial" panose="020B0604020202020204" pitchFamily="34" charset="0"/>
              <a:buChar char="•"/>
            </a:pPr>
            <a:r>
              <a:rPr lang="nl-NL" dirty="0">
                <a:latin typeface="Verdana" panose="020B0604030504040204" pitchFamily="34" charset="0"/>
                <a:ea typeface="Verdana" panose="020B0604030504040204" pitchFamily="34" charset="0"/>
              </a:rPr>
              <a:t>Omgevingswet regelt het </a:t>
            </a:r>
            <a:r>
              <a:rPr lang="nl-NL" b="1" dirty="0">
                <a:latin typeface="Verdana" panose="020B0604030504040204" pitchFamily="34" charset="0"/>
                <a:ea typeface="Verdana" panose="020B0604030504040204" pitchFamily="34" charset="0"/>
              </a:rPr>
              <a:t>wat</a:t>
            </a:r>
            <a:r>
              <a:rPr lang="nl-NL" dirty="0">
                <a:latin typeface="Verdana" panose="020B0604030504040204" pitchFamily="34" charset="0"/>
                <a:ea typeface="Verdana" panose="020B0604030504040204" pitchFamily="34" charset="0"/>
              </a:rPr>
              <a:t>, niet het </a:t>
            </a:r>
            <a:r>
              <a:rPr lang="nl-NL" b="1" dirty="0">
                <a:latin typeface="Verdana" panose="020B0604030504040204" pitchFamily="34" charset="0"/>
                <a:ea typeface="Verdana" panose="020B0604030504040204" pitchFamily="34" charset="0"/>
              </a:rPr>
              <a:t>hoe</a:t>
            </a:r>
          </a:p>
          <a:p>
            <a:pPr marL="285750" indent="-285750">
              <a:lnSpc>
                <a:spcPts val="2100"/>
              </a:lnSpc>
              <a:spcBef>
                <a:spcPts val="900"/>
              </a:spcBef>
              <a:buClr>
                <a:srgbClr val="275937"/>
              </a:buClr>
              <a:buSzPct val="80000"/>
              <a:buFont typeface="Arial" panose="020B0604020202020204" pitchFamily="34" charset="0"/>
              <a:buChar char="•"/>
            </a:pPr>
            <a:r>
              <a:rPr lang="nl-NL" dirty="0">
                <a:latin typeface="Verdana" panose="020B0604030504040204" pitchFamily="34" charset="0"/>
                <a:ea typeface="Verdana" panose="020B0604030504040204" pitchFamily="34" charset="0"/>
              </a:rPr>
              <a:t>Rechtsbeschermingsniveau vanuit </a:t>
            </a:r>
            <a:r>
              <a:rPr lang="nl-NL" dirty="0" err="1">
                <a:latin typeface="Verdana" panose="020B0604030504040204" pitchFamily="34" charset="0"/>
                <a:ea typeface="Verdana" panose="020B0604030504040204" pitchFamily="34" charset="0"/>
              </a:rPr>
              <a:t>Awb</a:t>
            </a:r>
            <a:r>
              <a:rPr lang="nl-NL" dirty="0">
                <a:latin typeface="Verdana" panose="020B0604030504040204" pitchFamily="34" charset="0"/>
                <a:ea typeface="Verdana" panose="020B0604030504040204" pitchFamily="34" charset="0"/>
              </a:rPr>
              <a:t> blijft </a:t>
            </a:r>
            <a:r>
              <a:rPr lang="nl-NL" dirty="0" smtClean="0">
                <a:latin typeface="Verdana" panose="020B0604030504040204" pitchFamily="34" charset="0"/>
                <a:ea typeface="Verdana" panose="020B0604030504040204" pitchFamily="34" charset="0"/>
              </a:rPr>
              <a:t>gelijk</a:t>
            </a:r>
          </a:p>
        </p:txBody>
      </p:sp>
    </p:spTree>
    <p:extLst>
      <p:ext uri="{BB962C8B-B14F-4D97-AF65-F5344CB8AC3E}">
        <p14:creationId xmlns:p14="http://schemas.microsoft.com/office/powerpoint/2010/main" val="617307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F0EFA-16AB-4E36-842B-B69E2C5FF8A4}"/>
              </a:ext>
            </a:extLst>
          </p:cNvPr>
          <p:cNvSpPr>
            <a:spLocks noGrp="1"/>
          </p:cNvSpPr>
          <p:nvPr>
            <p:ph type="title"/>
          </p:nvPr>
        </p:nvSpPr>
        <p:spPr/>
        <p:txBody>
          <a:bodyPr>
            <a:normAutofit/>
          </a:bodyPr>
          <a:lstStyle/>
          <a:p>
            <a:r>
              <a:rPr lang="nl-NL" dirty="0"/>
              <a:t>Waar is participatie </a:t>
            </a:r>
            <a:r>
              <a:rPr lang="nl-NL" dirty="0" smtClean="0"/>
              <a:t>geregeld?</a:t>
            </a:r>
            <a:endParaRPr lang="nl-NL" dirty="0"/>
          </a:p>
        </p:txBody>
      </p:sp>
      <p:grpSp>
        <p:nvGrpSpPr>
          <p:cNvPr id="9" name="Groep 8" descr="Op de afbeelding is een wetboek te zien met daarbij de drie plekken waar regels over participatie zijn opgenomen: in de Omgevingswet, het Omgevingswetbesluit en de Omgevingsregeling." title="Waar is participatie geregeld?"/>
          <p:cNvGrpSpPr/>
          <p:nvPr/>
        </p:nvGrpSpPr>
        <p:grpSpPr>
          <a:xfrm>
            <a:off x="599876" y="2270718"/>
            <a:ext cx="7925773" cy="3484137"/>
            <a:chOff x="599876" y="2270718"/>
            <a:chExt cx="7925773" cy="3484137"/>
          </a:xfrm>
        </p:grpSpPr>
        <p:pic>
          <p:nvPicPr>
            <p:cNvPr id="7" name="Picture 2">
              <a:extLst>
                <a:ext uri="{FF2B5EF4-FFF2-40B4-BE49-F238E27FC236}">
                  <a16:creationId xmlns:a16="http://schemas.microsoft.com/office/drawing/2014/main" id="{9D14D465-62F1-4D9F-8D6C-A15E527E60C9}"/>
                </a:ext>
              </a:extLst>
            </p:cNvPr>
            <p:cNvPicPr>
              <a:picLocks noChangeAspect="1" noChangeArrowheads="1"/>
            </p:cNvPicPr>
            <p:nvPr/>
          </p:nvPicPr>
          <p:blipFill rotWithShape="1">
            <a:blip r:embed="rId3" cstate="print"/>
            <a:srcRect l="10081" t="1" b="-6775"/>
            <a:stretch/>
          </p:blipFill>
          <p:spPr bwMode="auto">
            <a:xfrm>
              <a:off x="3947876" y="3566718"/>
              <a:ext cx="1185759" cy="1219133"/>
            </a:xfrm>
            <a:prstGeom prst="ellipse">
              <a:avLst/>
            </a:prstGeom>
            <a:noFill/>
            <a:ln w="9525">
              <a:noFill/>
              <a:miter lim="800000"/>
              <a:headEnd/>
              <a:tailEnd/>
            </a:ln>
          </p:spPr>
        </p:pic>
        <p:sp>
          <p:nvSpPr>
            <p:cNvPr id="3" name="Rechthoek: afgeronde hoeken 2">
              <a:extLst>
                <a:ext uri="{FF2B5EF4-FFF2-40B4-BE49-F238E27FC236}">
                  <a16:creationId xmlns:a16="http://schemas.microsoft.com/office/drawing/2014/main" id="{044A0F1B-B014-43CE-8E18-12BB85FE8488}"/>
                </a:ext>
              </a:extLst>
            </p:cNvPr>
            <p:cNvSpPr/>
            <p:nvPr/>
          </p:nvSpPr>
          <p:spPr bwMode="auto">
            <a:xfrm>
              <a:off x="5302052" y="2760315"/>
              <a:ext cx="3223597" cy="1440000"/>
            </a:xfrm>
            <a:prstGeom prst="roundRect">
              <a:avLst/>
            </a:prstGeom>
            <a:solidFill>
              <a:schemeClr val="bg2">
                <a:lumMod val="75000"/>
              </a:schemeClr>
            </a:solidFill>
            <a:ln w="5715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defTabSz="685814">
                <a:defRPr/>
              </a:pPr>
              <a:endParaRPr lang="nl-NL" dirty="0">
                <a:ln w="0"/>
                <a:effectLst>
                  <a:outerShdw blurRad="38100" dist="19050" dir="2700000" algn="tl" rotWithShape="0">
                    <a:schemeClr val="dk1">
                      <a:alpha val="40000"/>
                    </a:schemeClr>
                  </a:outerShdw>
                </a:effectLst>
                <a:latin typeface="Calibri"/>
              </a:endParaRPr>
            </a:p>
            <a:p>
              <a:pPr defTabSz="685814">
                <a:defRPr/>
              </a:pPr>
              <a:r>
                <a:rPr lang="nl-NL" b="1" dirty="0">
                  <a:ln w="0"/>
                  <a:solidFill>
                    <a:srgbClr val="002060"/>
                  </a:solidFill>
                  <a:latin typeface="Verdana" panose="020B0604030504040204" pitchFamily="34" charset="0"/>
                  <a:ea typeface="Verdana" panose="020B0604030504040204" pitchFamily="34" charset="0"/>
                </a:rPr>
                <a:t>Omgevingsbesluit</a:t>
              </a:r>
            </a:p>
            <a:p>
              <a:pPr marL="257180" lvl="1" indent="-257180" defTabSz="685814">
                <a:buFontTx/>
                <a:buChar char="•"/>
                <a:defRPr/>
              </a:pPr>
              <a:r>
                <a:rPr lang="nl-NL" dirty="0">
                  <a:ln w="0"/>
                  <a:solidFill>
                    <a:srgbClr val="002060"/>
                  </a:solidFill>
                  <a:latin typeface="Verdana" panose="020B0604030504040204" pitchFamily="34" charset="0"/>
                  <a:ea typeface="Verdana" panose="020B0604030504040204" pitchFamily="34" charset="0"/>
                </a:rPr>
                <a:t>Omgevingsvisie </a:t>
              </a:r>
            </a:p>
            <a:p>
              <a:pPr marL="257180" lvl="1" indent="-257180" defTabSz="685814">
                <a:buFontTx/>
                <a:buChar char="•"/>
                <a:defRPr/>
              </a:pPr>
              <a:r>
                <a:rPr lang="nl-NL" dirty="0">
                  <a:ln w="0"/>
                  <a:solidFill>
                    <a:srgbClr val="002060"/>
                  </a:solidFill>
                  <a:latin typeface="Verdana" panose="020B0604030504040204" pitchFamily="34" charset="0"/>
                  <a:ea typeface="Verdana" panose="020B0604030504040204" pitchFamily="34" charset="0"/>
                </a:rPr>
                <a:t>Programma’s</a:t>
              </a:r>
            </a:p>
            <a:p>
              <a:pPr marL="257180" lvl="1" indent="-257180" defTabSz="685814">
                <a:buFontTx/>
                <a:buChar char="•"/>
                <a:defRPr/>
              </a:pPr>
              <a:r>
                <a:rPr lang="nl-NL" dirty="0">
                  <a:ln w="0"/>
                  <a:solidFill>
                    <a:srgbClr val="002060"/>
                  </a:solidFill>
                  <a:latin typeface="Verdana" panose="020B0604030504040204" pitchFamily="34" charset="0"/>
                  <a:ea typeface="Verdana" panose="020B0604030504040204" pitchFamily="34" charset="0"/>
                </a:rPr>
                <a:t>Omgevingsplan</a:t>
              </a:r>
            </a:p>
            <a:p>
              <a:pPr marL="257180" lvl="1" indent="-257180" defTabSz="685814">
                <a:buFontTx/>
                <a:buChar char="•"/>
                <a:defRPr/>
              </a:pPr>
              <a:r>
                <a:rPr lang="nl-NL" dirty="0">
                  <a:ln w="0"/>
                  <a:solidFill>
                    <a:srgbClr val="002060"/>
                  </a:solidFill>
                  <a:latin typeface="Verdana" panose="020B0604030504040204" pitchFamily="34" charset="0"/>
                  <a:ea typeface="Verdana" panose="020B0604030504040204" pitchFamily="34" charset="0"/>
                </a:rPr>
                <a:t>Projectbesluit</a:t>
              </a:r>
            </a:p>
            <a:p>
              <a:pPr defTabSz="685814" fontAlgn="base">
                <a:spcBef>
                  <a:spcPct val="0"/>
                </a:spcBef>
                <a:spcAft>
                  <a:spcPct val="0"/>
                </a:spcAft>
                <a:defRPr/>
              </a:pPr>
              <a:endParaRPr lang="nl-NL" dirty="0">
                <a:ln w="0"/>
                <a:effectLst>
                  <a:outerShdw blurRad="38100" dist="19050" dir="2700000" algn="tl" rotWithShape="0">
                    <a:schemeClr val="dk1">
                      <a:alpha val="40000"/>
                    </a:schemeClr>
                  </a:outerShdw>
                </a:effectLst>
                <a:latin typeface="Calibri"/>
              </a:endParaRPr>
            </a:p>
          </p:txBody>
        </p:sp>
        <p:sp>
          <p:nvSpPr>
            <p:cNvPr id="4" name="Rechthoek: afgeronde hoeken 3">
              <a:extLst>
                <a:ext uri="{FF2B5EF4-FFF2-40B4-BE49-F238E27FC236}">
                  <a16:creationId xmlns:a16="http://schemas.microsoft.com/office/drawing/2014/main" id="{A8CE29FA-BE62-412B-AE4E-B0BCC553CB23}"/>
                </a:ext>
              </a:extLst>
            </p:cNvPr>
            <p:cNvSpPr/>
            <p:nvPr/>
          </p:nvSpPr>
          <p:spPr bwMode="auto">
            <a:xfrm>
              <a:off x="2446083" y="5070855"/>
              <a:ext cx="5004000" cy="684000"/>
            </a:xfrm>
            <a:prstGeom prst="roundRect">
              <a:avLst/>
            </a:prstGeom>
            <a:solidFill>
              <a:schemeClr val="bg2">
                <a:lumMod val="75000"/>
              </a:schemeClr>
            </a:solidFill>
            <a:ln w="5715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257180" lvl="1" indent="-257180" defTabSz="685814">
                <a:defRPr/>
              </a:pPr>
              <a:r>
                <a:rPr lang="nl-NL" b="1" dirty="0">
                  <a:solidFill>
                    <a:srgbClr val="002060"/>
                  </a:solidFill>
                  <a:latin typeface="Verdana" panose="020B0604030504040204" pitchFamily="34" charset="0"/>
                  <a:ea typeface="Verdana" panose="020B0604030504040204" pitchFamily="34" charset="0"/>
                </a:rPr>
                <a:t>Omgevingsregeling</a:t>
              </a:r>
            </a:p>
            <a:p>
              <a:pPr marL="257180" lvl="1" indent="-257180" defTabSz="685814">
                <a:buFontTx/>
                <a:buChar char="•"/>
                <a:defRPr/>
              </a:pPr>
              <a:r>
                <a:rPr lang="nl-NL" dirty="0">
                  <a:solidFill>
                    <a:srgbClr val="002060"/>
                  </a:solidFill>
                  <a:latin typeface="Verdana" panose="020B0604030504040204" pitchFamily="34" charset="0"/>
                  <a:ea typeface="Verdana" panose="020B0604030504040204" pitchFamily="34" charset="0"/>
                </a:rPr>
                <a:t>Aanvraagvereiste omgevingsvergunning</a:t>
              </a:r>
            </a:p>
          </p:txBody>
        </p:sp>
        <p:sp>
          <p:nvSpPr>
            <p:cNvPr id="5" name="Rechthoek: afgeronde hoeken 4">
              <a:extLst>
                <a:ext uri="{FF2B5EF4-FFF2-40B4-BE49-F238E27FC236}">
                  <a16:creationId xmlns:a16="http://schemas.microsoft.com/office/drawing/2014/main" id="{7F9F397F-A1D8-4C18-941A-1A6DD4DDB46B}"/>
                </a:ext>
              </a:extLst>
            </p:cNvPr>
            <p:cNvSpPr/>
            <p:nvPr/>
          </p:nvSpPr>
          <p:spPr bwMode="auto">
            <a:xfrm>
              <a:off x="599876" y="2270718"/>
              <a:ext cx="3348000" cy="1296000"/>
            </a:xfrm>
            <a:prstGeom prst="roundRect">
              <a:avLst/>
            </a:prstGeom>
            <a:solidFill>
              <a:schemeClr val="bg2">
                <a:lumMod val="75000"/>
              </a:schemeClr>
            </a:solidFill>
            <a:ln w="57150" cap="flat" cmpd="sng" algn="ctr">
              <a:noFill/>
              <a:prstDash val="solid"/>
              <a:round/>
              <a:headEnd type="none" w="med" len="med"/>
              <a:tailEnd type="none" w="med" len="med"/>
            </a:ln>
            <a:effectLst/>
          </p:spPr>
          <p:txBody>
            <a:bodyPr vert="horz" wrap="none" lIns="36000" tIns="36000" rIns="36000" bIns="36000" numCol="1" rtlCol="0" anchor="ctr" anchorCtr="0" compatLnSpc="1">
              <a:prstTxWarp prst="textNoShape">
                <a:avLst/>
              </a:prstTxWarp>
            </a:bodyPr>
            <a:lstStyle/>
            <a:p>
              <a:pPr marL="0" lvl="1" defTabSz="685814"/>
              <a:r>
                <a:rPr lang="nl-NL" b="1" dirty="0">
                  <a:ln w="0"/>
                  <a:solidFill>
                    <a:srgbClr val="002060"/>
                  </a:solidFill>
                  <a:latin typeface="Verdana" panose="020B0604030504040204" pitchFamily="34" charset="0"/>
                  <a:ea typeface="Verdana" panose="020B0604030504040204" pitchFamily="34" charset="0"/>
                </a:rPr>
                <a:t>Omgevingswet</a:t>
              </a:r>
              <a:endParaRPr lang="nl-NL" dirty="0">
                <a:ln w="0"/>
                <a:solidFill>
                  <a:srgbClr val="002060"/>
                </a:solidFill>
                <a:latin typeface="Verdana" panose="020B0604030504040204" pitchFamily="34" charset="0"/>
                <a:ea typeface="Verdana" panose="020B0604030504040204" pitchFamily="34" charset="0"/>
              </a:endParaRPr>
            </a:p>
            <a:p>
              <a:pPr marL="257180" lvl="1" indent="-257180" defTabSz="685814">
                <a:buFontTx/>
                <a:buChar char="•"/>
              </a:pPr>
              <a:r>
                <a:rPr lang="nl-NL" dirty="0">
                  <a:ln w="0"/>
                  <a:solidFill>
                    <a:srgbClr val="002060"/>
                  </a:solidFill>
                  <a:latin typeface="Verdana" panose="020B0604030504040204" pitchFamily="34" charset="0"/>
                  <a:ea typeface="Verdana" panose="020B0604030504040204" pitchFamily="34" charset="0"/>
                </a:rPr>
                <a:t>Projectprocedure</a:t>
              </a:r>
            </a:p>
            <a:p>
              <a:pPr marL="257180" lvl="1" indent="-257180" defTabSz="685814">
                <a:buFontTx/>
                <a:buChar char="•"/>
              </a:pPr>
              <a:r>
                <a:rPr lang="nl-NL" dirty="0">
                  <a:ln w="0"/>
                  <a:solidFill>
                    <a:srgbClr val="002060"/>
                  </a:solidFill>
                  <a:latin typeface="Verdana" panose="020B0604030504040204" pitchFamily="34" charset="0"/>
                  <a:ea typeface="Verdana" panose="020B0604030504040204" pitchFamily="34" charset="0"/>
                </a:rPr>
                <a:t>Verstrekken gegevens bij </a:t>
              </a:r>
              <a:br>
                <a:rPr lang="nl-NL" dirty="0">
                  <a:ln w="0"/>
                  <a:solidFill>
                    <a:srgbClr val="002060"/>
                  </a:solidFill>
                  <a:latin typeface="Verdana" panose="020B0604030504040204" pitchFamily="34" charset="0"/>
                  <a:ea typeface="Verdana" panose="020B0604030504040204" pitchFamily="34" charset="0"/>
                </a:rPr>
              </a:br>
              <a:r>
                <a:rPr lang="nl-NL" dirty="0">
                  <a:ln w="0"/>
                  <a:solidFill>
                    <a:srgbClr val="002060"/>
                  </a:solidFill>
                  <a:latin typeface="Verdana" panose="020B0604030504040204" pitchFamily="34" charset="0"/>
                  <a:ea typeface="Verdana" panose="020B0604030504040204" pitchFamily="34" charset="0"/>
                </a:rPr>
                <a:t>omgevingsvergunning</a:t>
              </a:r>
            </a:p>
          </p:txBody>
        </p:sp>
      </p:grpSp>
    </p:spTree>
    <p:extLst>
      <p:ext uri="{BB962C8B-B14F-4D97-AF65-F5344CB8AC3E}">
        <p14:creationId xmlns:p14="http://schemas.microsoft.com/office/powerpoint/2010/main" val="34570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p:txBody>
          <a:bodyPr>
            <a:normAutofit/>
          </a:bodyPr>
          <a:lstStyle/>
          <a:p>
            <a:r>
              <a:rPr lang="nl-NL" dirty="0" smtClean="0"/>
              <a:t>2. Participatie per instrument</a:t>
            </a:r>
            <a:endParaRPr lang="nl-NL" dirty="0"/>
          </a:p>
        </p:txBody>
      </p:sp>
      <p:pic>
        <p:nvPicPr>
          <p:cNvPr id="2" name="Afbeelding 1" descr="Bewoners werken samen: een groepje inwoners die de app Buurtje bouwen gebruiken. Den Bosch, 8 november 2019 KNAG Onderwijsdag. Reportagefoto gemaakt door Martijn Beekman. Copyright: Rijksoverheid"/>
          <p:cNvPicPr>
            <a:picLocks noChangeAspect="1"/>
          </p:cNvPicPr>
          <p:nvPr/>
        </p:nvPicPr>
        <p:blipFill rotWithShape="1">
          <a:blip r:embed="rId3">
            <a:extLst>
              <a:ext uri="{28A0092B-C50C-407E-A947-70E740481C1C}">
                <a14:useLocalDpi xmlns:a14="http://schemas.microsoft.com/office/drawing/2010/main" val="0"/>
              </a:ext>
            </a:extLst>
          </a:blip>
          <a:srcRect b="1579"/>
          <a:stretch/>
        </p:blipFill>
        <p:spPr>
          <a:xfrm>
            <a:off x="449274" y="2177940"/>
            <a:ext cx="8306667" cy="3960000"/>
          </a:xfrm>
          <a:prstGeom prst="rect">
            <a:avLst/>
          </a:prstGeom>
        </p:spPr>
      </p:pic>
    </p:spTree>
    <p:extLst>
      <p:ext uri="{BB962C8B-B14F-4D97-AF65-F5344CB8AC3E}">
        <p14:creationId xmlns:p14="http://schemas.microsoft.com/office/powerpoint/2010/main" val="1126339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xfrm>
            <a:off x="476250" y="779768"/>
            <a:ext cx="8191571" cy="711035"/>
          </a:xfrm>
        </p:spPr>
        <p:txBody>
          <a:bodyPr>
            <a:normAutofit/>
          </a:bodyPr>
          <a:lstStyle/>
          <a:p>
            <a:r>
              <a:rPr lang="nl-NL" dirty="0" smtClean="0"/>
              <a:t>Participatie per instrument</a:t>
            </a:r>
            <a:endParaRPr lang="nl-NL" dirty="0"/>
          </a:p>
        </p:txBody>
      </p:sp>
      <p:graphicFrame>
        <p:nvGraphicFramePr>
          <p:cNvPr id="15" name="Tabel 14" descr="Voor omgevingsvisie en programma gelden de motiveringsplicht.&#10;Voor het omgevingsplan geldt de motiveringsplicht en de kennisgeving voornemen.&#10;Voor de projectprocedure gelden de motiveringsplicht, kennisgeving voornemen en kennisgeving participatie.&#10;Voor omgevingsvergunning, omgevingsverordening en waterschapsverordening geldt de motiveringsplicht. Door de motie Nooren is de motiveringsplicht voor de omgevingsverordening en de waterschapsverordening gekomen." title="Overzicht participatie per instrument"/>
          <p:cNvGraphicFramePr>
            <a:graphicFrameLocks noGrp="1"/>
          </p:cNvGraphicFramePr>
          <p:nvPr>
            <p:extLst>
              <p:ext uri="{D42A27DB-BD31-4B8C-83A1-F6EECF244321}">
                <p14:modId xmlns:p14="http://schemas.microsoft.com/office/powerpoint/2010/main" val="33629275"/>
              </p:ext>
            </p:extLst>
          </p:nvPr>
        </p:nvGraphicFramePr>
        <p:xfrm>
          <a:off x="614856" y="1716157"/>
          <a:ext cx="7952675" cy="3688080"/>
        </p:xfrm>
        <a:graphic>
          <a:graphicData uri="http://schemas.openxmlformats.org/drawingml/2006/table">
            <a:tbl>
              <a:tblPr>
                <a:tableStyleId>{5C22544A-7EE6-4342-B048-85BDC9FD1C3A}</a:tableStyleId>
              </a:tblPr>
              <a:tblGrid>
                <a:gridCol w="2863841">
                  <a:extLst>
                    <a:ext uri="{9D8B030D-6E8A-4147-A177-3AD203B41FA5}">
                      <a16:colId xmlns:a16="http://schemas.microsoft.com/office/drawing/2014/main" val="20000"/>
                    </a:ext>
                  </a:extLst>
                </a:gridCol>
                <a:gridCol w="1815547">
                  <a:extLst>
                    <a:ext uri="{9D8B030D-6E8A-4147-A177-3AD203B41FA5}">
                      <a16:colId xmlns:a16="http://schemas.microsoft.com/office/drawing/2014/main" val="20001"/>
                    </a:ext>
                  </a:extLst>
                </a:gridCol>
                <a:gridCol w="1500983">
                  <a:extLst>
                    <a:ext uri="{9D8B030D-6E8A-4147-A177-3AD203B41FA5}">
                      <a16:colId xmlns:a16="http://schemas.microsoft.com/office/drawing/2014/main" val="20002"/>
                    </a:ext>
                  </a:extLst>
                </a:gridCol>
                <a:gridCol w="1772304">
                  <a:extLst>
                    <a:ext uri="{9D8B030D-6E8A-4147-A177-3AD203B41FA5}">
                      <a16:colId xmlns:a16="http://schemas.microsoft.com/office/drawing/2014/main" val="20003"/>
                    </a:ext>
                  </a:extLst>
                </a:gridCol>
              </a:tblGrid>
              <a:tr h="370840">
                <a:tc>
                  <a:txBody>
                    <a:bodyPr/>
                    <a:lstStyle/>
                    <a:p>
                      <a:r>
                        <a:rPr lang="nl-NL" sz="1800" b="1" noProof="0" dirty="0" smtClean="0"/>
                        <a:t>Omgevingsvisie</a:t>
                      </a:r>
                      <a:endParaRPr lang="nl-NL" noProof="0" dirty="0"/>
                    </a:p>
                  </a:txBody>
                  <a:tcPr anchor="ctr">
                    <a:solidFill>
                      <a:schemeClr val="bg1"/>
                    </a:solidFill>
                  </a:tcPr>
                </a:tc>
                <a:tc>
                  <a:txBody>
                    <a:bodyPr/>
                    <a:lstStyle/>
                    <a:p>
                      <a:r>
                        <a:rPr lang="nl-NL" sz="1400" noProof="0" dirty="0" smtClean="0"/>
                        <a:t>Motiveringsplicht</a:t>
                      </a:r>
                      <a:endParaRPr lang="nl-NL" sz="1400" noProof="0" dirty="0"/>
                    </a:p>
                  </a:txBody>
                  <a:tcPr anchor="ctr">
                    <a:solidFill>
                      <a:schemeClr val="bg1"/>
                    </a:solidFill>
                  </a:tcPr>
                </a:tc>
                <a:tc>
                  <a:txBody>
                    <a:bodyPr/>
                    <a:lstStyle/>
                    <a:p>
                      <a:endParaRPr lang="nl-NL" sz="1400" noProof="0" dirty="0" smtClean="0"/>
                    </a:p>
                    <a:p>
                      <a:endParaRPr lang="nl-NL" sz="1400" noProof="0" dirty="0"/>
                    </a:p>
                  </a:txBody>
                  <a:tcPr anchor="ctr">
                    <a:solidFill>
                      <a:schemeClr val="bg1"/>
                    </a:solidFill>
                  </a:tcPr>
                </a:tc>
                <a:tc>
                  <a:txBody>
                    <a:bodyPr/>
                    <a:lstStyle/>
                    <a:p>
                      <a:endParaRPr lang="nl-NL" sz="1400" dirty="0"/>
                    </a:p>
                  </a:txBody>
                  <a:tcPr anchor="ctr">
                    <a:solidFill>
                      <a:schemeClr val="bg1"/>
                    </a:solidFill>
                  </a:tcPr>
                </a:tc>
                <a:extLst>
                  <a:ext uri="{0D108BD9-81ED-4DB2-BD59-A6C34878D82A}">
                    <a16:rowId xmlns:a16="http://schemas.microsoft.com/office/drawing/2014/main" val="10000"/>
                  </a:ext>
                </a:extLst>
              </a:tr>
              <a:tr h="370840">
                <a:tc>
                  <a:txBody>
                    <a:bodyPr/>
                    <a:lstStyle/>
                    <a:p>
                      <a:r>
                        <a:rPr lang="nl-NL" sz="1800" b="1" noProof="0" dirty="0" smtClean="0"/>
                        <a:t>Programma</a:t>
                      </a:r>
                      <a:endParaRPr lang="nl-NL" noProof="0" dirty="0"/>
                    </a:p>
                  </a:txBody>
                  <a:tcPr anchor="ctr">
                    <a:solidFill>
                      <a:schemeClr val="bg1"/>
                    </a:solidFill>
                  </a:tcPr>
                </a:tc>
                <a:tc>
                  <a:txBody>
                    <a:bodyPr/>
                    <a:lstStyle/>
                    <a:p>
                      <a:r>
                        <a:rPr lang="nl-NL" sz="1400" noProof="0" dirty="0" smtClean="0"/>
                        <a:t>Motiveringsplicht</a:t>
                      </a:r>
                      <a:endParaRPr lang="nl-NL" sz="1400" noProof="0" dirty="0"/>
                    </a:p>
                  </a:txBody>
                  <a:tcPr anchor="ctr">
                    <a:solidFill>
                      <a:schemeClr val="bg1"/>
                    </a:solidFill>
                  </a:tcPr>
                </a:tc>
                <a:tc>
                  <a:txBody>
                    <a:bodyPr/>
                    <a:lstStyle/>
                    <a:p>
                      <a:endParaRPr lang="nl-NL" sz="1400" noProof="0" dirty="0" smtClean="0"/>
                    </a:p>
                    <a:p>
                      <a:endParaRPr lang="nl-NL" sz="1400" noProof="0" dirty="0"/>
                    </a:p>
                  </a:txBody>
                  <a:tcPr anchor="ctr">
                    <a:solidFill>
                      <a:schemeClr val="bg1"/>
                    </a:solidFill>
                  </a:tcPr>
                </a:tc>
                <a:tc>
                  <a:txBody>
                    <a:bodyPr/>
                    <a:lstStyle/>
                    <a:p>
                      <a:endParaRPr lang="nl-NL" sz="1400" dirty="0"/>
                    </a:p>
                  </a:txBody>
                  <a:tcPr anchor="ctr">
                    <a:solidFill>
                      <a:schemeClr val="bg1"/>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800" b="1" noProof="0" dirty="0" smtClean="0"/>
                        <a:t>Omgevingsplan</a:t>
                      </a:r>
                      <a:endParaRPr lang="nl-NL" noProof="0" dirty="0"/>
                    </a:p>
                  </a:txBody>
                  <a:tcPr anchor="ctr">
                    <a:solidFill>
                      <a:schemeClr val="bg1"/>
                    </a:solidFill>
                  </a:tcPr>
                </a:tc>
                <a:tc>
                  <a:txBody>
                    <a:bodyPr/>
                    <a:lstStyle/>
                    <a:p>
                      <a:r>
                        <a:rPr lang="nl-NL" sz="1400" noProof="0" dirty="0" smtClean="0"/>
                        <a:t>Motiveringsplicht</a:t>
                      </a:r>
                      <a:endParaRPr lang="nl-NL" sz="1400" noProof="0" dirty="0"/>
                    </a:p>
                  </a:txBody>
                  <a:tcPr anchor="ctr">
                    <a:solidFill>
                      <a:schemeClr val="bg1"/>
                    </a:solidFill>
                  </a:tcPr>
                </a:tc>
                <a:tc>
                  <a:txBody>
                    <a:bodyPr/>
                    <a:lstStyle/>
                    <a:p>
                      <a:r>
                        <a:rPr lang="nl-NL" sz="1400" noProof="0" dirty="0" smtClean="0"/>
                        <a:t>Kennisgeving</a:t>
                      </a:r>
                      <a:r>
                        <a:rPr lang="nl-NL" sz="1400" baseline="0" noProof="0" dirty="0" smtClean="0"/>
                        <a:t> voornemen</a:t>
                      </a:r>
                      <a:endParaRPr lang="nl-NL" sz="1400" noProof="0" dirty="0"/>
                    </a:p>
                  </a:txBody>
                  <a:tcPr anchor="ctr">
                    <a:solidFill>
                      <a:schemeClr val="bg1"/>
                    </a:solidFill>
                  </a:tcPr>
                </a:tc>
                <a:tc>
                  <a:txBody>
                    <a:bodyPr/>
                    <a:lstStyle/>
                    <a:p>
                      <a:endParaRPr lang="nl-NL" sz="1400" dirty="0"/>
                    </a:p>
                  </a:txBody>
                  <a:tcPr anchor="ctr">
                    <a:solidFill>
                      <a:schemeClr val="bg1"/>
                    </a:solid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800" b="1" noProof="0" dirty="0" smtClean="0"/>
                        <a:t>Projectprocedure</a:t>
                      </a:r>
                      <a:endParaRPr lang="nl-NL" noProof="0" dirty="0"/>
                    </a:p>
                  </a:txBody>
                  <a:tcPr anchor="ctr">
                    <a:solidFill>
                      <a:schemeClr val="bg1"/>
                    </a:solidFill>
                  </a:tcPr>
                </a:tc>
                <a:tc>
                  <a:txBody>
                    <a:bodyPr/>
                    <a:lstStyle/>
                    <a:p>
                      <a:r>
                        <a:rPr lang="nl-NL" sz="1400" noProof="0" dirty="0" smtClean="0"/>
                        <a:t>Motiveringsplicht</a:t>
                      </a:r>
                      <a:endParaRPr lang="nl-NL" sz="1400" noProof="0" dirty="0"/>
                    </a:p>
                  </a:txBody>
                  <a:tcPr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400" noProof="0" dirty="0" smtClean="0"/>
                        <a:t>Kennisgeving</a:t>
                      </a:r>
                      <a:r>
                        <a:rPr lang="nl-NL" sz="1400" baseline="0" noProof="0" dirty="0" smtClean="0"/>
                        <a:t> voornemen</a:t>
                      </a:r>
                    </a:p>
                  </a:txBody>
                  <a:tcPr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400" noProof="0" dirty="0" smtClean="0"/>
                        <a:t>Kennisgeving</a:t>
                      </a:r>
                      <a:r>
                        <a:rPr lang="nl-NL" sz="1400" baseline="0" noProof="0" dirty="0" smtClean="0"/>
                        <a:t> participatie</a:t>
                      </a:r>
                      <a:endParaRPr lang="nl-NL" sz="1400" noProof="0" dirty="0"/>
                    </a:p>
                  </a:txBody>
                  <a:tcPr anchor="ctr">
                    <a:solidFill>
                      <a:schemeClr val="bg1"/>
                    </a:solidFill>
                  </a:tcPr>
                </a:tc>
                <a:extLst>
                  <a:ext uri="{0D108BD9-81ED-4DB2-BD59-A6C34878D82A}">
                    <a16:rowId xmlns:a16="http://schemas.microsoft.com/office/drawing/2014/main" val="10003"/>
                  </a:ext>
                </a:extLst>
              </a:tr>
              <a:tr h="370840">
                <a:tc>
                  <a:txBody>
                    <a:bodyPr/>
                    <a:lstStyle/>
                    <a:p>
                      <a:r>
                        <a:rPr lang="nl-NL" sz="1800" b="1" noProof="0" dirty="0" smtClean="0"/>
                        <a:t>Omgevingsvergunning</a:t>
                      </a:r>
                      <a:endParaRPr lang="nl-NL" noProof="0" dirty="0"/>
                    </a:p>
                  </a:txBody>
                  <a:tcPr anchor="ctr">
                    <a:solidFill>
                      <a:schemeClr val="bg1"/>
                    </a:solidFill>
                  </a:tcPr>
                </a:tc>
                <a:tc>
                  <a:txBody>
                    <a:bodyPr/>
                    <a:lstStyle/>
                    <a:p>
                      <a:r>
                        <a:rPr lang="nl-NL" sz="1400" noProof="0" dirty="0" smtClean="0"/>
                        <a:t>Motiveringsplicht</a:t>
                      </a:r>
                      <a:endParaRPr lang="nl-NL" sz="1400" noProof="0" dirty="0"/>
                    </a:p>
                  </a:txBody>
                  <a:tcPr anchor="ctr">
                    <a:solidFill>
                      <a:schemeClr val="bg1"/>
                    </a:solidFill>
                  </a:tcPr>
                </a:tc>
                <a:tc>
                  <a:txBody>
                    <a:bodyPr/>
                    <a:lstStyle/>
                    <a:p>
                      <a:endParaRPr lang="nl-NL" sz="1400" noProof="0" dirty="0" smtClean="0"/>
                    </a:p>
                    <a:p>
                      <a:endParaRPr lang="nl-NL" sz="1400" noProof="0" dirty="0"/>
                    </a:p>
                  </a:txBody>
                  <a:tcPr anchor="ctr">
                    <a:solidFill>
                      <a:schemeClr val="bg1"/>
                    </a:solidFill>
                  </a:tcPr>
                </a:tc>
                <a:tc>
                  <a:txBody>
                    <a:bodyPr/>
                    <a:lstStyle/>
                    <a:p>
                      <a:endParaRPr lang="nl-NL" sz="1400" dirty="0"/>
                    </a:p>
                  </a:txBody>
                  <a:tcPr anchor="ctr">
                    <a:solidFill>
                      <a:schemeClr val="bg1"/>
                    </a:solidFill>
                  </a:tcPr>
                </a:tc>
                <a:extLst>
                  <a:ext uri="{0D108BD9-81ED-4DB2-BD59-A6C34878D82A}">
                    <a16:rowId xmlns:a16="http://schemas.microsoft.com/office/drawing/2014/main" val="10004"/>
                  </a:ext>
                </a:extLst>
              </a:tr>
              <a:tr h="370840">
                <a:tc>
                  <a:txBody>
                    <a:bodyPr/>
                    <a:lstStyle/>
                    <a:p>
                      <a:r>
                        <a:rPr lang="nl-NL" sz="1800" b="1" noProof="0" dirty="0" smtClean="0"/>
                        <a:t>Omgevingsverordening</a:t>
                      </a:r>
                      <a:endParaRPr lang="nl-NL" noProof="0" dirty="0"/>
                    </a:p>
                  </a:txBody>
                  <a:tcPr anchor="ctr">
                    <a:solidFill>
                      <a:schemeClr val="bg1"/>
                    </a:solidFill>
                  </a:tcPr>
                </a:tc>
                <a:tc>
                  <a:txBody>
                    <a:bodyPr/>
                    <a:lstStyle/>
                    <a:p>
                      <a:r>
                        <a:rPr lang="nl-NL" sz="1400" noProof="0" dirty="0" smtClean="0"/>
                        <a:t>Motiveringsplicht*</a:t>
                      </a:r>
                      <a:endParaRPr lang="nl-NL" sz="1400" noProof="0" dirty="0"/>
                    </a:p>
                  </a:txBody>
                  <a:tcPr anchor="ctr">
                    <a:solidFill>
                      <a:schemeClr val="bg1"/>
                    </a:solidFill>
                  </a:tcPr>
                </a:tc>
                <a:tc>
                  <a:txBody>
                    <a:bodyPr/>
                    <a:lstStyle/>
                    <a:p>
                      <a:endParaRPr lang="nl-NL" sz="1800" noProof="0" dirty="0" smtClean="0">
                        <a:latin typeface="Verdana" panose="020B0604030504040204" pitchFamily="34" charset="0"/>
                        <a:ea typeface="Verdana" panose="020B0604030504040204" pitchFamily="34" charset="0"/>
                      </a:endParaRPr>
                    </a:p>
                    <a:p>
                      <a:endParaRPr lang="nl-NL" sz="1400" noProof="0" dirty="0"/>
                    </a:p>
                  </a:txBody>
                  <a:tcPr anchor="ctr">
                    <a:solidFill>
                      <a:schemeClr val="bg1"/>
                    </a:solidFill>
                  </a:tcPr>
                </a:tc>
                <a:tc>
                  <a:txBody>
                    <a:bodyPr/>
                    <a:lstStyle/>
                    <a:p>
                      <a:endParaRPr lang="nl-NL" sz="1400" dirty="0"/>
                    </a:p>
                  </a:txBody>
                  <a:tcPr anchor="ctr">
                    <a:solidFill>
                      <a:schemeClr val="bg1"/>
                    </a:solidFill>
                  </a:tcPr>
                </a:tc>
                <a:extLst>
                  <a:ext uri="{0D108BD9-81ED-4DB2-BD59-A6C34878D82A}">
                    <a16:rowId xmlns:a16="http://schemas.microsoft.com/office/drawing/2014/main" val="10005"/>
                  </a:ext>
                </a:extLst>
              </a:tr>
              <a:tr h="370840">
                <a:tc>
                  <a:txBody>
                    <a:bodyPr/>
                    <a:lstStyle/>
                    <a:p>
                      <a:r>
                        <a:rPr lang="nl-NL" sz="1800" b="1" noProof="0" dirty="0" smtClean="0"/>
                        <a:t>Waterschapsverordening</a:t>
                      </a:r>
                      <a:endParaRPr lang="nl-NL" noProof="0" dirty="0"/>
                    </a:p>
                  </a:txBody>
                  <a:tcPr anchor="ctr">
                    <a:solidFill>
                      <a:schemeClr val="bg1"/>
                    </a:solidFill>
                  </a:tcPr>
                </a:tc>
                <a:tc>
                  <a:txBody>
                    <a:bodyPr/>
                    <a:lstStyle/>
                    <a:p>
                      <a:r>
                        <a:rPr lang="nl-NL" sz="1400" noProof="0" dirty="0" smtClean="0"/>
                        <a:t>Motiveringsplicht*</a:t>
                      </a:r>
                      <a:endParaRPr lang="nl-NL" sz="1400" noProof="0" dirty="0"/>
                    </a:p>
                  </a:txBody>
                  <a:tcPr anchor="ctr">
                    <a:solidFill>
                      <a:schemeClr val="bg1"/>
                    </a:solidFill>
                  </a:tcPr>
                </a:tc>
                <a:tc>
                  <a:txBody>
                    <a:bodyPr/>
                    <a:lstStyle/>
                    <a:p>
                      <a:endParaRPr lang="nl-NL" sz="1400" noProof="0" dirty="0" smtClean="0"/>
                    </a:p>
                    <a:p>
                      <a:endParaRPr lang="nl-NL" sz="1400" noProof="0" dirty="0"/>
                    </a:p>
                  </a:txBody>
                  <a:tcPr anchor="ctr">
                    <a:solidFill>
                      <a:schemeClr val="bg1"/>
                    </a:solidFill>
                  </a:tcPr>
                </a:tc>
                <a:tc>
                  <a:txBody>
                    <a:bodyPr/>
                    <a:lstStyle/>
                    <a:p>
                      <a:endParaRPr lang="nl-NL" sz="1400" dirty="0"/>
                    </a:p>
                  </a:txBody>
                  <a:tcPr anchor="ctr">
                    <a:solidFill>
                      <a:schemeClr val="bg1"/>
                    </a:solidFill>
                  </a:tcPr>
                </a:tc>
                <a:extLst>
                  <a:ext uri="{0D108BD9-81ED-4DB2-BD59-A6C34878D82A}">
                    <a16:rowId xmlns:a16="http://schemas.microsoft.com/office/drawing/2014/main" val="10006"/>
                  </a:ext>
                </a:extLst>
              </a:tr>
            </a:tbl>
          </a:graphicData>
        </a:graphic>
      </p:graphicFrame>
      <p:pic>
        <p:nvPicPr>
          <p:cNvPr id="1031" name="Picture 7"/>
          <p:cNvPicPr>
            <a:picLocks noChangeAspect="1" noChangeArrowheads="1"/>
          </p:cNvPicPr>
          <p:nvPr/>
        </p:nvPicPr>
        <p:blipFill>
          <a:blip r:embed="rId3"/>
          <a:srcRect/>
          <a:stretch>
            <a:fillRect/>
          </a:stretch>
        </p:blipFill>
        <p:spPr bwMode="auto">
          <a:xfrm>
            <a:off x="6401213" y="1029528"/>
            <a:ext cx="1947655" cy="1654173"/>
          </a:xfrm>
          <a:prstGeom prst="rect">
            <a:avLst/>
          </a:prstGeom>
          <a:noFill/>
          <a:ln w="9525">
            <a:noFill/>
            <a:miter lim="800000"/>
            <a:headEnd/>
            <a:tailEnd/>
          </a:ln>
        </p:spPr>
      </p:pic>
      <p:sp>
        <p:nvSpPr>
          <p:cNvPr id="19" name="Tekstvak 18"/>
          <p:cNvSpPr txBox="1"/>
          <p:nvPr/>
        </p:nvSpPr>
        <p:spPr>
          <a:xfrm>
            <a:off x="4552121" y="5584231"/>
            <a:ext cx="2756452" cy="338554"/>
          </a:xfrm>
          <a:prstGeom prst="rect">
            <a:avLst/>
          </a:prstGeom>
          <a:noFill/>
        </p:spPr>
        <p:txBody>
          <a:bodyPr wrap="square" rtlCol="0">
            <a:spAutoFit/>
          </a:bodyPr>
          <a:lstStyle/>
          <a:p>
            <a:r>
              <a:rPr lang="en-GB" sz="1600" dirty="0" smtClean="0"/>
              <a:t>* </a:t>
            </a:r>
            <a:r>
              <a:rPr lang="nl-NL" sz="1600" dirty="0" smtClean="0"/>
              <a:t>N.a.v. Motie-</a:t>
            </a:r>
            <a:r>
              <a:rPr lang="nl-NL" sz="1600" dirty="0" err="1" smtClean="0"/>
              <a:t>Nooren</a:t>
            </a:r>
            <a:endParaRPr lang="nl-NL" dirty="0"/>
          </a:p>
        </p:txBody>
      </p:sp>
    </p:spTree>
    <p:extLst>
      <p:ext uri="{BB962C8B-B14F-4D97-AF65-F5344CB8AC3E}">
        <p14:creationId xmlns:p14="http://schemas.microsoft.com/office/powerpoint/2010/main" val="3454081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304" y="1169390"/>
            <a:ext cx="8229600" cy="663123"/>
          </a:xfrm>
        </p:spPr>
        <p:txBody>
          <a:bodyPr>
            <a:normAutofit/>
          </a:bodyPr>
          <a:lstStyle/>
          <a:p>
            <a:r>
              <a:rPr lang="nl-NL" dirty="0" smtClean="0"/>
              <a:t>Kennisgeving voornemen</a:t>
            </a:r>
            <a:endParaRPr lang="nl-NL" dirty="0"/>
          </a:p>
        </p:txBody>
      </p:sp>
      <p:sp>
        <p:nvSpPr>
          <p:cNvPr id="3" name="Tijdelijke aanduiding voor inhoud 2"/>
          <p:cNvSpPr>
            <a:spLocks noGrp="1"/>
          </p:cNvSpPr>
          <p:nvPr>
            <p:ph sz="quarter" idx="13"/>
          </p:nvPr>
        </p:nvSpPr>
        <p:spPr>
          <a:xfrm>
            <a:off x="487759" y="2276475"/>
            <a:ext cx="8192691" cy="3944938"/>
          </a:xfrm>
        </p:spPr>
        <p:txBody>
          <a:bodyPr>
            <a:normAutofit/>
          </a:bodyPr>
          <a:lstStyle/>
          <a:p>
            <a:r>
              <a:rPr lang="nl-NL" sz="1800" dirty="0" smtClean="0">
                <a:solidFill>
                  <a:schemeClr val="tx1"/>
                </a:solidFill>
              </a:rPr>
              <a:t>Het bevoegd gezag geeft bij de kennisgeving (vooraf) aan hoe participatie wordt vormgegeven.</a:t>
            </a:r>
          </a:p>
          <a:p>
            <a:endParaRPr lang="nl-NL" sz="1800" dirty="0">
              <a:solidFill>
                <a:schemeClr val="tx1"/>
              </a:solidFill>
            </a:endParaRPr>
          </a:p>
          <a:p>
            <a:r>
              <a:rPr lang="nl-NL" sz="1800" dirty="0" smtClean="0">
                <a:solidFill>
                  <a:schemeClr val="tx1"/>
                </a:solidFill>
              </a:rPr>
              <a:t>Bij het </a:t>
            </a:r>
            <a:r>
              <a:rPr lang="nl-NL" sz="1800" b="1" dirty="0" smtClean="0">
                <a:solidFill>
                  <a:schemeClr val="tx1"/>
                </a:solidFill>
              </a:rPr>
              <a:t>projectbesluit </a:t>
            </a:r>
            <a:r>
              <a:rPr lang="nl-NL" sz="1800" dirty="0" smtClean="0">
                <a:solidFill>
                  <a:schemeClr val="tx1"/>
                </a:solidFill>
              </a:rPr>
              <a:t>gelden aanvullende regels voor de kennisgeving:</a:t>
            </a:r>
          </a:p>
          <a:p>
            <a:endParaRPr lang="nl-NL" sz="1800" dirty="0">
              <a:solidFill>
                <a:schemeClr val="tx1"/>
              </a:solidFill>
            </a:endParaRPr>
          </a:p>
          <a:p>
            <a:pPr marL="285750" indent="-285750">
              <a:buFont typeface="Arial" panose="020B0604020202020204" pitchFamily="34" charset="0"/>
              <a:buChar char="•"/>
            </a:pPr>
            <a:r>
              <a:rPr lang="nl-NL" sz="1800" dirty="0" smtClean="0">
                <a:solidFill>
                  <a:schemeClr val="tx1"/>
                </a:solidFill>
              </a:rPr>
              <a:t>Wie worden betrokken? Waarover en wanneer?</a:t>
            </a:r>
          </a:p>
          <a:p>
            <a:pPr marL="285750" indent="-285750">
              <a:buFont typeface="Arial" panose="020B0604020202020204" pitchFamily="34" charset="0"/>
              <a:buChar char="•"/>
            </a:pPr>
            <a:r>
              <a:rPr lang="nl-NL" sz="1800" dirty="0" smtClean="0">
                <a:solidFill>
                  <a:schemeClr val="tx1"/>
                </a:solidFill>
              </a:rPr>
              <a:t>Wat is de rol van het bevoegd gezag en de initiatiefnemer?</a:t>
            </a:r>
          </a:p>
          <a:p>
            <a:pPr marL="285750" indent="-285750">
              <a:buFont typeface="Arial" panose="020B0604020202020204" pitchFamily="34" charset="0"/>
              <a:buChar char="•"/>
            </a:pPr>
            <a:r>
              <a:rPr lang="nl-NL" sz="1800" dirty="0" smtClean="0">
                <a:solidFill>
                  <a:schemeClr val="tx1"/>
                </a:solidFill>
              </a:rPr>
              <a:t>Waar komt meer informatie beschikbaar?</a:t>
            </a:r>
          </a:p>
          <a:p>
            <a:endParaRPr lang="nl-NL" dirty="0" smtClean="0">
              <a:solidFill>
                <a:schemeClr val="tx1"/>
              </a:solidFill>
            </a:endParaRPr>
          </a:p>
          <a:p>
            <a:endParaRPr lang="nl-NL" dirty="0" smtClean="0">
              <a:solidFill>
                <a:schemeClr val="tx1"/>
              </a:solidFill>
            </a:endParaRPr>
          </a:p>
        </p:txBody>
      </p:sp>
    </p:spTree>
    <p:extLst>
      <p:ext uri="{BB962C8B-B14F-4D97-AF65-F5344CB8AC3E}">
        <p14:creationId xmlns:p14="http://schemas.microsoft.com/office/powerpoint/2010/main" val="2825387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elpagina zonder foto">
  <a:themeElements>
    <a:clrScheme name="Aangepast 2">
      <a:dk1>
        <a:sysClr val="windowText" lastClr="000000"/>
      </a:dk1>
      <a:lt1>
        <a:sysClr val="window" lastClr="FFFFFF"/>
      </a:lt1>
      <a:dk2>
        <a:srgbClr val="F4BBD6"/>
      </a:dk2>
      <a:lt2>
        <a:srgbClr val="EEECE1"/>
      </a:lt2>
      <a:accent1>
        <a:srgbClr val="8FB73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6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6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7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_Titelpagina zonder foto">
  <a:themeElements>
    <a:clrScheme name="Aangepast 2">
      <a:dk1>
        <a:sysClr val="windowText" lastClr="000000"/>
      </a:dk1>
      <a:lt1>
        <a:sysClr val="window" lastClr="FFFFFF"/>
      </a:lt1>
      <a:dk2>
        <a:srgbClr val="F4BBD6"/>
      </a:dk2>
      <a:lt2>
        <a:srgbClr val="EEECE1"/>
      </a:lt2>
      <a:accent1>
        <a:srgbClr val="8FB73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PBLQ">
  <a:themeElements>
    <a:clrScheme name="PBLQ">
      <a:dk1>
        <a:srgbClr val="072C47"/>
      </a:dk1>
      <a:lt1>
        <a:sysClr val="window" lastClr="FFFFFF"/>
      </a:lt1>
      <a:dk2>
        <a:srgbClr val="072C47"/>
      </a:dk2>
      <a:lt2>
        <a:srgbClr val="E7E6E6"/>
      </a:lt2>
      <a:accent1>
        <a:srgbClr val="B2C97D"/>
      </a:accent1>
      <a:accent2>
        <a:srgbClr val="83D2E3"/>
      </a:accent2>
      <a:accent3>
        <a:srgbClr val="FDAF18"/>
      </a:accent3>
      <a:accent4>
        <a:srgbClr val="CBDB2B"/>
      </a:accent4>
      <a:accent5>
        <a:srgbClr val="53B4AE"/>
      </a:accent5>
      <a:accent6>
        <a:srgbClr val="F58581"/>
      </a:accent6>
      <a:hlink>
        <a:srgbClr val="2F75FF"/>
      </a:hlink>
      <a:folHlink>
        <a:srgbClr val="954F72"/>
      </a:folHlink>
    </a:clrScheme>
    <a:fontScheme name="PBLQ">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BLQ PowerPoint [Alleen-lezen]" id="{EFDE2BA7-38FA-4AF9-A4AE-676EC9491976}" vid="{1329C895-91F9-4D3F-B2E2-2691CCE64F63}"/>
    </a:ext>
  </a:extLst>
</a:theme>
</file>

<file path=ppt/theme/theme5.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E53AE7D25E94BA7FE29B8A725070E" ma:contentTypeVersion="5" ma:contentTypeDescription="Een nieuw document maken." ma:contentTypeScope="" ma:versionID="cfcffd262f0f26a22dc80bafd68a837f">
  <xsd:schema xmlns:xsd="http://www.w3.org/2001/XMLSchema" xmlns:xs="http://www.w3.org/2001/XMLSchema" xmlns:p="http://schemas.microsoft.com/office/2006/metadata/properties" xmlns:ns2="e884e19b-67f8-43c0-a42e-022881338946" xmlns:ns3="http://schemas.microsoft.com/sharepoint/v3/fields" xmlns:ns4="afb9a0b5-f528-4da9-9488-51b9f2b59c3a" targetNamespace="http://schemas.microsoft.com/office/2006/metadata/properties" ma:root="true" ma:fieldsID="d15f8c73564010a73c86dba6178b0963" ns2:_="" ns3:_="" ns4:_="">
    <xsd:import namespace="e884e19b-67f8-43c0-a42e-022881338946"/>
    <xsd:import namespace="http://schemas.microsoft.com/sharepoint/v3/fields"/>
    <xsd:import namespace="afb9a0b5-f528-4da9-9488-51b9f2b59c3a"/>
    <xsd:element name="properties">
      <xsd:complexType>
        <xsd:sequence>
          <xsd:element name="documentManagement">
            <xsd:complexType>
              <xsd:all>
                <xsd:element ref="ns2:Datum_x0020_document" minOccurs="0"/>
                <xsd:element ref="ns3:_Status" minOccurs="0"/>
                <xsd:element ref="ns2:Documentsoort" minOccurs="0"/>
                <xsd:element ref="ns2:Archiefwaardig_x0020_document" minOccurs="0"/>
                <xsd:element ref="ns4:Vertrouwelijkheid"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4e19b-67f8-43c0-a42e-022881338946" elementFormDefault="qualified">
    <xsd:import namespace="http://schemas.microsoft.com/office/2006/documentManagement/types"/>
    <xsd:import namespace="http://schemas.microsoft.com/office/infopath/2007/PartnerControls"/>
    <xsd:element name="Datum_x0020_document" ma:index="2" nillable="true" ma:displayName="Datum document" ma:format="DateOnly" ma:internalName="Datum_x0020_document">
      <xsd:simpleType>
        <xsd:restriction base="dms:DateTime"/>
      </xsd:simpleType>
    </xsd:element>
    <xsd:element name="Documentsoort" ma:index="4" nillable="true" ma:displayName="Documentsoort" ma:format="Dropdown" ma:internalName="Documentsoort">
      <xsd:simpleType>
        <xsd:restriction base="dms:Choice">
          <xsd:enumeration value="Agenda"/>
          <xsd:enumeration value="Brief"/>
          <xsd:enumeration value="Format"/>
          <xsd:enumeration value="Formulier"/>
          <xsd:enumeration value="Inventarisatie"/>
          <xsd:enumeration value="Memo"/>
          <xsd:enumeration value="Nota"/>
          <xsd:enumeration value="Offerte"/>
          <xsd:enumeration value="Opdracht"/>
          <xsd:enumeration value="Overeenkomst"/>
          <xsd:enumeration value="Plan"/>
          <xsd:enumeration value="Planning"/>
          <xsd:enumeration value="Presentatie"/>
          <xsd:enumeration value="Raming"/>
          <xsd:enumeration value="Rapport"/>
          <xsd:enumeration value="Schema"/>
          <xsd:enumeration value="Verslag"/>
        </xsd:restriction>
      </xsd:simpleType>
    </xsd:element>
    <xsd:element name="Archiefwaardig_x0020_document" ma:index="5" nillable="true" ma:displayName="Archiefwaardig document" ma:default="Ja" ma:format="Dropdown" ma:internalName="Archiefwaardig_x0020_document">
      <xsd:simpleType>
        <xsd:restriction base="dms:Choice">
          <xsd:enumeration value="Ja"/>
          <xsd:enumeration value="Nee"/>
        </xsd:restriction>
      </xsd:simpleType>
    </xsd:element>
    <xsd:element name="_dlc_DocId" ma:index="9" nillable="true" ma:displayName="Waarde van de document-id" ma:description="De waarde van de document-id die aan dit item is toegewezen." ma:internalName="_dlc_DocId" ma:readOnly="true">
      <xsd:simpleType>
        <xsd:restriction base="dms:Text"/>
      </xsd:simpleType>
    </xsd:element>
    <xsd:element name="_dlc_DocIdUrl" ma:index="10"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3" nillable="true" ma:displayName="Status" ma:format="Dropdown" ma:internalName="_Status">
      <xsd:simpleType>
        <xsd:restriction base="dms:Choice">
          <xsd:enumeration value="Concept"/>
          <xsd:enumeration value="Definitief"/>
          <xsd:enumeration value="Vastgesteld"/>
        </xsd:restriction>
      </xsd:simpleType>
    </xsd:element>
  </xsd:schema>
  <xsd:schema xmlns:xsd="http://www.w3.org/2001/XMLSchema" xmlns:xs="http://www.w3.org/2001/XMLSchema" xmlns:dms="http://schemas.microsoft.com/office/2006/documentManagement/types" xmlns:pc="http://schemas.microsoft.com/office/infopath/2007/PartnerControls" targetNamespace="afb9a0b5-f528-4da9-9488-51b9f2b59c3a" elementFormDefault="qualified">
    <xsd:import namespace="http://schemas.microsoft.com/office/2006/documentManagement/types"/>
    <xsd:import namespace="http://schemas.microsoft.com/office/infopath/2007/PartnerControls"/>
    <xsd:element name="Vertrouwelijkheid" ma:index="6" nillable="true" ma:displayName="Vertrouwelijkheid" ma:default="Bedrijfsvertrouwelijk" ma:description="Hoe vertrouwelijk is een document" ma:format="Dropdown" ma:internalName="Vertrouwelijkheid">
      <xsd:simpleType>
        <xsd:restriction base="dms:Choice">
          <xsd:enumeration value="RWS Informatie"/>
          <xsd:enumeration value="Bedrijfsvertrouwelijk"/>
          <xsd:enumeration value="Departementaal vertrouwelijk"/>
          <xsd:enumeration value="Persoonsvertrouwelij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e884e19b-67f8-43c0-a42e-022881338946">0006-29-1255</_dlc_DocId>
    <_dlc_DocIdUrl xmlns="e884e19b-67f8-43c0-a42e-022881338946">
      <Url>https://www.samenwerkruimten.nl/teamsites/piow/ivo/_layouts/15/DocIdRedir.aspx?ID=0006-29-1255</Url>
      <Description>0006-29-1255</Description>
    </_dlc_DocIdUrl>
    <_Status xmlns="http://schemas.microsoft.com/sharepoint/v3/fields" xsi:nil="true"/>
    <Datum_x0020_document xmlns="e884e19b-67f8-43c0-a42e-022881338946" xsi:nil="true"/>
    <Archiefwaardig_x0020_document xmlns="e884e19b-67f8-43c0-a42e-022881338946" xsi:nil="true"/>
    <Vertrouwelijkheid xmlns="afb9a0b5-f528-4da9-9488-51b9f2b59c3a">Bedrijfsvertrouwelijk</Vertrouwelijkheid>
    <Documentsoort xmlns="e884e19b-67f8-43c0-a42e-022881338946"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07A487-3D46-4035-88A2-0F5D5F19E942}">
  <ds:schemaRefs>
    <ds:schemaRef ds:uri="http://schemas.microsoft.com/office/2006/metadata/contentType"/>
    <ds:schemaRef ds:uri="http://schemas.microsoft.com/office/2006/metadata/properties/metaAttributes"/>
    <ds:schemaRef ds:uri="http://www.w3.org/2000/xmlns/"/>
    <ds:schemaRef ds:uri="http://www.w3.org/2001/XMLSchema"/>
    <ds:schemaRef ds:uri="e884e19b-67f8-43c0-a42e-022881338946"/>
    <ds:schemaRef ds:uri="http://schemas.microsoft.com/sharepoint/v3/fields"/>
    <ds:schemaRef ds:uri="afb9a0b5-f528-4da9-9488-51b9f2b59c3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63A2AC-B9FE-4CA3-970E-6C8D4B24C3F8}">
  <ds:schemaRefs>
    <ds:schemaRef ds:uri="http://schemas.microsoft.com/sharepoint/events"/>
    <ds:schemaRef ds:uri="http://www.w3.org/2000/xmlns/"/>
  </ds:schemaRefs>
</ds:datastoreItem>
</file>

<file path=customXml/itemProps3.xml><?xml version="1.0" encoding="utf-8"?>
<ds:datastoreItem xmlns:ds="http://schemas.openxmlformats.org/officeDocument/2006/customXml" ds:itemID="{18F44BB3-EDA7-4DFC-8A08-77013BD6718B}">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afb9a0b5-f528-4da9-9488-51b9f2b59c3a"/>
    <ds:schemaRef ds:uri="http://schemas.microsoft.com/office/2006/documentManagement/types"/>
    <ds:schemaRef ds:uri="http://schemas.microsoft.com/sharepoint/v3/fields"/>
    <ds:schemaRef ds:uri="e884e19b-67f8-43c0-a42e-022881338946"/>
    <ds:schemaRef ds:uri="http://www.w3.org/XML/1998/namespace"/>
    <ds:schemaRef ds:uri="http://purl.org/dc/dcmitype/"/>
  </ds:schemaRefs>
</ds:datastoreItem>
</file>

<file path=customXml/itemProps4.xml><?xml version="1.0" encoding="utf-8"?>
<ds:datastoreItem xmlns:ds="http://schemas.openxmlformats.org/officeDocument/2006/customXml" ds:itemID="{FBC3AC64-0D7B-4F78-A1B6-1FFEFC37A0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1731</Words>
  <Application>Microsoft Office PowerPoint</Application>
  <PresentationFormat>Diavoorstelling (4:3)</PresentationFormat>
  <Paragraphs>206</Paragraphs>
  <Slides>19</Slides>
  <Notes>19</Notes>
  <HiddenSlides>0</HiddenSlides>
  <MMClips>0</MMClips>
  <ScaleCrop>false</ScaleCrop>
  <HeadingPairs>
    <vt:vector size="6" baseType="variant">
      <vt:variant>
        <vt:lpstr>Gebruikte lettertypen</vt:lpstr>
      </vt:variant>
      <vt:variant>
        <vt:i4>5</vt:i4>
      </vt:variant>
      <vt:variant>
        <vt:lpstr>Thema</vt:lpstr>
      </vt:variant>
      <vt:variant>
        <vt:i4>19</vt:i4>
      </vt:variant>
      <vt:variant>
        <vt:lpstr>Diatitels</vt:lpstr>
      </vt:variant>
      <vt:variant>
        <vt:i4>19</vt:i4>
      </vt:variant>
    </vt:vector>
  </HeadingPairs>
  <TitlesOfParts>
    <vt:vector size="43" baseType="lpstr">
      <vt:lpstr>Arial</vt:lpstr>
      <vt:lpstr>Calibri</vt:lpstr>
      <vt:lpstr>Geneva</vt:lpstr>
      <vt:lpstr>Verdana</vt:lpstr>
      <vt:lpstr>Wingdings</vt:lpstr>
      <vt:lpstr>Aangepast ontwerp</vt:lpstr>
      <vt:lpstr>10_Aangepast ontwerp</vt:lpstr>
      <vt:lpstr>6_Volgdia</vt:lpstr>
      <vt:lpstr>17_PBLQ</vt:lpstr>
      <vt:lpstr>1_Aangepast ontwerp</vt:lpstr>
      <vt:lpstr>2_Aangepast ontwerp</vt:lpstr>
      <vt:lpstr>1_Volgdia</vt:lpstr>
      <vt:lpstr>3_Aangepast ontwerp</vt:lpstr>
      <vt:lpstr>4_Aangepast ontwerp</vt:lpstr>
      <vt:lpstr>Volgdia</vt:lpstr>
      <vt:lpstr>2_Volgdia</vt:lpstr>
      <vt:lpstr>Titelpagina zonder foto</vt:lpstr>
      <vt:lpstr>5_Aangepast ontwerp</vt:lpstr>
      <vt:lpstr>16_Aangepast ontwerp</vt:lpstr>
      <vt:lpstr>6_Aangepast ontwerp</vt:lpstr>
      <vt:lpstr>7_Aangepast ontwerp</vt:lpstr>
      <vt:lpstr>1_Titelpagina zonder foto</vt:lpstr>
      <vt:lpstr>3_Volgdia</vt:lpstr>
      <vt:lpstr>4_Volgdia</vt:lpstr>
      <vt:lpstr>Participatie volgens de Omgevingswet </vt:lpstr>
      <vt:lpstr>Inhoud</vt:lpstr>
      <vt:lpstr>1. Participatie in de Omgevingswet </vt:lpstr>
      <vt:lpstr>Wat staat in de Omgevingswet?</vt:lpstr>
      <vt:lpstr>Uitgangspunten bij participatie Omgevingswet </vt:lpstr>
      <vt:lpstr>Waar is participatie geregeld?</vt:lpstr>
      <vt:lpstr>2. Participatie per instrument</vt:lpstr>
      <vt:lpstr>Participatie per instrument</vt:lpstr>
      <vt:lpstr>Kennisgeving voornemen</vt:lpstr>
      <vt:lpstr>Motiveringsplicht</vt:lpstr>
      <vt:lpstr>Uitgangspunten participatie omgevingsvergunning (1) </vt:lpstr>
      <vt:lpstr>Uitgangspunten participatie omgevingsvergunning (2) </vt:lpstr>
      <vt:lpstr>3. Participatie in de praktijk</vt:lpstr>
      <vt:lpstr>Wegwijzers participatie bij vergunningverlening </vt:lpstr>
      <vt:lpstr>Inhoud participatiebeleid</vt:lpstr>
      <vt:lpstr>Inhoud participatiebeleid (2)</vt:lpstr>
      <vt:lpstr>Inspiratie voor participatie</vt:lpstr>
      <vt:lpstr>Voorbeeld</vt:lpstr>
      <vt:lpstr>Meer informatie?</vt:lpstr>
    </vt:vector>
  </TitlesOfParts>
  <Company>ADS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Basispresentatie Participatie volgens de Omgevingswet</dc:title>
  <dc:creator>Dorien de Graaff</dc:creator>
  <dc:description>Basispresentatie over participatie in de Omgevingswet die u kunt gebruiken voor uw trainingen en presentaties over de Omgevingswet. Deze pagina is bedoeld voor iedereen die bij een overheid werkt: gemeente, provincie, waterschap of het Rijk. Maar ook voor alle gesprekspartners.</dc:description>
  <cp:lastModifiedBy>Maenhout, Jacqueline</cp:lastModifiedBy>
  <cp:revision>1009</cp:revision>
  <cp:lastPrinted>2020-07-06T08:56:50Z</cp:lastPrinted>
  <dcterms:created xsi:type="dcterms:W3CDTF">2017-01-06T08:36:46Z</dcterms:created>
  <dcterms:modified xsi:type="dcterms:W3CDTF">2020-07-06T10:52:56Z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0x010100247E53AE7D25E94BA7FE29B8A725070E</vt:lpwstr>
  </property>
  <property fmtid="{D5CDD505-2E9C-101B-9397-08002B2CF9AE}" pid="3" name="_dlc_DocIdItemGuid">
    <vt:lpwstr>bbc70539-0185-46c8-8687-807c1ca75d6c</vt:lpwstr>
  </property>
</Properties>
</file>