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38"/>
  </p:notesMasterIdLst>
  <p:handoutMasterIdLst>
    <p:handoutMasterId r:id="rId39"/>
  </p:handoutMasterIdLst>
  <p:sldIdLst>
    <p:sldId id="259" r:id="rId2"/>
    <p:sldId id="320" r:id="rId3"/>
    <p:sldId id="321" r:id="rId4"/>
    <p:sldId id="322" r:id="rId5"/>
    <p:sldId id="305" r:id="rId6"/>
    <p:sldId id="291" r:id="rId7"/>
    <p:sldId id="289" r:id="rId8"/>
    <p:sldId id="319" r:id="rId9"/>
    <p:sldId id="324" r:id="rId10"/>
    <p:sldId id="275" r:id="rId11"/>
    <p:sldId id="280" r:id="rId12"/>
    <p:sldId id="277" r:id="rId13"/>
    <p:sldId id="276" r:id="rId14"/>
    <p:sldId id="282" r:id="rId15"/>
    <p:sldId id="283" r:id="rId16"/>
    <p:sldId id="284" r:id="rId17"/>
    <p:sldId id="285" r:id="rId18"/>
    <p:sldId id="325" r:id="rId19"/>
    <p:sldId id="287" r:id="rId20"/>
    <p:sldId id="301" r:id="rId21"/>
    <p:sldId id="299" r:id="rId22"/>
    <p:sldId id="300" r:id="rId23"/>
    <p:sldId id="303" r:id="rId24"/>
    <p:sldId id="304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</p:sldIdLst>
  <p:sldSz cx="9144000" cy="6858000" type="screen4x3"/>
  <p:notesSz cx="6805613" cy="99441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63">
          <p15:clr>
            <a:srgbClr val="A4A3A4"/>
          </p15:clr>
        </p15:guide>
        <p15:guide id="2" orient="horz" pos="1141">
          <p15:clr>
            <a:srgbClr val="A4A3A4"/>
          </p15:clr>
        </p15:guide>
        <p15:guide id="3" orient="horz" pos="2286">
          <p15:clr>
            <a:srgbClr val="A4A3A4"/>
          </p15:clr>
        </p15:guide>
        <p15:guide id="4" pos="2892">
          <p15:clr>
            <a:srgbClr val="A4A3A4"/>
          </p15:clr>
        </p15:guide>
        <p15:guide id="5" pos="2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70C"/>
    <a:srgbClr val="275937"/>
    <a:srgbClr val="E17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32" autoAdjust="0"/>
    <p:restoredTop sz="86860" autoAdjust="0"/>
  </p:normalViewPr>
  <p:slideViewPr>
    <p:cSldViewPr snapToGrid="0" snapToObjects="1" showGuides="1">
      <p:cViewPr>
        <p:scale>
          <a:sx n="76" d="100"/>
          <a:sy n="76" d="100"/>
        </p:scale>
        <p:origin x="-1410" y="-60"/>
      </p:cViewPr>
      <p:guideLst>
        <p:guide orient="horz" pos="3863"/>
        <p:guide orient="horz" pos="1141"/>
        <p:guide orient="horz" pos="2286"/>
        <p:guide pos="2892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6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 Dolstra" userId="33261f90fc456a97" providerId="LiveId" clId="{44436145-0E83-42AD-9725-1B63B0F12725}"/>
    <pc:docChg chg="modSld">
      <pc:chgData name="Jos Dolstra" userId="33261f90fc456a97" providerId="LiveId" clId="{44436145-0E83-42AD-9725-1B63B0F12725}" dt="2018-09-21T13:45:05.437" v="0" actId="20577"/>
      <pc:docMkLst>
        <pc:docMk/>
      </pc:docMkLst>
      <pc:sldChg chg="modSp">
        <pc:chgData name="Jos Dolstra" userId="33261f90fc456a97" providerId="LiveId" clId="{44436145-0E83-42AD-9725-1B63B0F12725}" dt="2018-09-21T13:45:05.437" v="0" actId="20577"/>
        <pc:sldMkLst>
          <pc:docMk/>
          <pc:sldMk cId="2784833593" sldId="273"/>
        </pc:sldMkLst>
        <pc:spChg chg="mod">
          <ac:chgData name="Jos Dolstra" userId="33261f90fc456a97" providerId="LiveId" clId="{44436145-0E83-42AD-9725-1B63B0F12725}" dt="2018-09-21T13:45:05.437" v="0" actId="20577"/>
          <ac:spMkLst>
            <pc:docMk/>
            <pc:sldMk cId="2784833593" sldId="273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16-8-2019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16-8-2019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B003-40C8-452D-B615-5037B8EE7BF8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55586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74688" y="811213"/>
            <a:ext cx="5405437" cy="40560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C1D8AC-70C5-40FC-BDB2-42D9546EE143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9187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57225" y="808038"/>
            <a:ext cx="5397500" cy="40481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4575" y="5084375"/>
            <a:ext cx="5396599" cy="5403300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65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14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775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495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411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0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43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19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239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811213"/>
            <a:ext cx="5405437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</p:txBody>
      </p:sp>
      <p:sp>
        <p:nvSpPr>
          <p:cNvPr id="1126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A9996F-F4DD-47FA-AF08-8FE90EE98EC6}" type="slidenum">
              <a:rPr lang="nl-NL" smtClean="0">
                <a:solidFill>
                  <a:prstClr val="black"/>
                </a:solidFill>
                <a:latin typeface="Times New Roman" pitchFamily="18" charset="0"/>
              </a:rPr>
              <a:pPr/>
              <a:t>7</a:t>
            </a:fld>
            <a:endParaRPr lang="nl-NL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6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C1D8AC-70C5-40FC-BDB2-42D9546EE1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8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78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3013"/>
            <a:ext cx="4475163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nl-NL" sz="700" dirty="0"/>
          </a:p>
          <a:p>
            <a:pPr>
              <a:defRPr/>
            </a:pPr>
            <a:endParaRPr lang="nl-NL" sz="700" dirty="0"/>
          </a:p>
        </p:txBody>
      </p:sp>
      <p:sp>
        <p:nvSpPr>
          <p:cNvPr id="1638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477494" indent="-183652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734606" indent="-14692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028449" indent="-14692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1322291" indent="-14692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616133" indent="-146921" defTabSz="293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1909976" indent="-146921" defTabSz="293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203818" indent="-146921" defTabSz="293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2497661" indent="-146921" defTabSz="2938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9A84DEA5-3C1A-408A-925A-94392C5A68AE}" type="slidenum">
              <a:rPr lang="nl-NL" altLang="nl-NL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nl-NL" altLang="nl-NL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8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45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3424047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5402696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32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16/8/19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3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3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16/8/19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5168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16/8/19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8"/>
            <a:ext cx="9144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16/8/19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38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16/8/19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2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3736302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F565-E116-0249-97A2-BDF505AB21A5}" type="datetime3">
              <a:rPr lang="nl-NL" smtClean="0"/>
              <a:t>16/8/19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1160462"/>
            <a:ext cx="4235017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1168400"/>
            <a:ext cx="6244648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t>16/8/19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4" y="1168400"/>
            <a:ext cx="291955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t>16/8/19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1160463"/>
            <a:ext cx="2932546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D84257-ED32-48C1-8368-C36FAEBD5AE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maart 2017</a:t>
            </a:r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smtClean="0"/>
              <a:t>Ministerie van Infrastructuur en Milieu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151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DB467-7873-4513-AFB0-64C93AB0D52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maart 2017</a:t>
            </a:r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smtClean="0"/>
              <a:t>Ministerie van Infrastructuur en Milieu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657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FF4269-9A2A-402C-95A8-1E64AE3A37F9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maart 2017</a:t>
            </a: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smtClean="0"/>
              <a:t>Ministerie van Infrastructuur en Milieu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578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8419642" cy="5724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06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85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19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-6256" y="6499852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0" y="6513084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16/8/19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16/8/19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16/8/19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49" y="1733120"/>
            <a:ext cx="8292909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16/8/19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690" r:id="rId8"/>
    <p:sldLayoutId id="2147483695" r:id="rId9"/>
    <p:sldLayoutId id="2147483704" r:id="rId10"/>
    <p:sldLayoutId id="2147483703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  <p:sldLayoutId id="2147483708" r:id="rId18"/>
    <p:sldLayoutId id="2147483709" r:id="rId19"/>
    <p:sldLayoutId id="2147483711" r:id="rId20"/>
    <p:sldLayoutId id="2147483712" r:id="rId2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Het omgevingsplan</a:t>
            </a:r>
            <a:endParaRPr lang="nl-NL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4767108" y="2413590"/>
            <a:ext cx="3878753" cy="3449328"/>
          </a:xfrm>
        </p:spPr>
        <p:txBody>
          <a:bodyPr>
            <a:normAutofit/>
          </a:bodyPr>
          <a:lstStyle/>
          <a:p>
            <a:r>
              <a:rPr lang="nl-NL" dirty="0" smtClean="0"/>
              <a:t>Wat is een omgevingsplan</a:t>
            </a:r>
          </a:p>
          <a:p>
            <a:r>
              <a:rPr lang="nl-NL" dirty="0" smtClean="0"/>
              <a:t>Welke onderwerpen</a:t>
            </a:r>
          </a:p>
          <a:p>
            <a:r>
              <a:rPr lang="nl-NL" dirty="0" smtClean="0"/>
              <a:t>Vormgeving</a:t>
            </a:r>
          </a:p>
          <a:p>
            <a:r>
              <a:rPr lang="nl-NL" dirty="0" smtClean="0"/>
              <a:t>Juridische aspecten</a:t>
            </a:r>
          </a:p>
          <a:p>
            <a:r>
              <a:rPr lang="nl-NL" dirty="0" smtClean="0"/>
              <a:t>Bevoegdheid</a:t>
            </a:r>
          </a:p>
          <a:p>
            <a:r>
              <a:rPr lang="nl-NL" dirty="0" smtClean="0"/>
              <a:t>Procedure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323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7DF9325F-7403-4726-AC3A-6D794BE44A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85800">
              <a:defRPr/>
            </a:pPr>
            <a:fld id="{C39EFF50-4C46-4359-A61C-AC1D545D79C3}" type="slidenum">
              <a:rPr lang="nl-NL" sz="750">
                <a:solidFill>
                  <a:srgbClr val="FFFFFF"/>
                </a:solidFill>
                <a:latin typeface="Verdana"/>
                <a:cs typeface="Arial" charset="0"/>
              </a:rPr>
              <a:pPr defTabSz="685800">
                <a:defRPr/>
              </a:pPr>
              <a:t>10</a:t>
            </a:fld>
            <a:endParaRPr lang="nl-NL" sz="750">
              <a:solidFill>
                <a:srgbClr val="FFFFFF"/>
              </a:solidFill>
              <a:latin typeface="Verdana"/>
              <a:cs typeface="Arial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46029D45-E04C-43BF-824E-E19A2DC42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655360"/>
            <a:ext cx="9083675" cy="28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xmlns="" id="{6AFA1F60-3CB8-4B71-9C23-F210737FA375}"/>
              </a:ext>
            </a:extLst>
          </p:cNvPr>
          <p:cNvSpPr txBox="1">
            <a:spLocks/>
          </p:cNvSpPr>
          <p:nvPr/>
        </p:nvSpPr>
        <p:spPr bwMode="auto">
          <a:xfrm>
            <a:off x="5987331" y="2189697"/>
            <a:ext cx="3275856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defTabSz="685800" eaLnBrk="0" hangingPunct="0">
              <a:defRPr/>
            </a:pPr>
            <a:r>
              <a:rPr lang="nl-NL" b="1" kern="0" dirty="0">
                <a:solidFill>
                  <a:srgbClr val="0E4A10">
                    <a:lumMod val="90000"/>
                    <a:lumOff val="10000"/>
                  </a:srgbClr>
                </a:solidFill>
                <a:latin typeface="Franklin Gothic Book" panose="020B0503020102020204" pitchFamily="34" charset="0"/>
              </a:rPr>
              <a:t>Exploitatieplan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3C49C62D-B616-4DFF-B237-792EB7674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4179196"/>
            <a:ext cx="1923060" cy="137497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xmlns="" id="{4CC74495-B3D7-4349-87E7-83613ED0559F}"/>
              </a:ext>
            </a:extLst>
          </p:cNvPr>
          <p:cNvSpPr txBox="1">
            <a:spLocks/>
          </p:cNvSpPr>
          <p:nvPr/>
        </p:nvSpPr>
        <p:spPr bwMode="auto">
          <a:xfrm>
            <a:off x="1835697" y="4951269"/>
            <a:ext cx="4446364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defTabSz="685800" eaLnBrk="0" hangingPunct="0">
              <a:defRPr/>
            </a:pPr>
            <a:r>
              <a:rPr lang="nl-NL" sz="4050" b="1" kern="0" dirty="0">
                <a:solidFill>
                  <a:srgbClr val="0E4A10">
                    <a:lumMod val="90000"/>
                    <a:lumOff val="10000"/>
                  </a:srgbClr>
                </a:solidFill>
                <a:latin typeface="Franklin Gothic Book" panose="020B0503020102020204" pitchFamily="34" charset="0"/>
              </a:rPr>
              <a:t>Omgevingsplan</a:t>
            </a:r>
            <a:br>
              <a:rPr lang="nl-NL" sz="4050" b="1" kern="0" dirty="0">
                <a:solidFill>
                  <a:srgbClr val="0E4A10">
                    <a:lumMod val="90000"/>
                    <a:lumOff val="10000"/>
                  </a:srgbClr>
                </a:solidFill>
                <a:latin typeface="Franklin Gothic Book" panose="020B0503020102020204" pitchFamily="34" charset="0"/>
              </a:rPr>
            </a:br>
            <a:r>
              <a:rPr lang="nl-NL" sz="1350" b="1" kern="0" dirty="0">
                <a:solidFill>
                  <a:srgbClr val="0E4A10">
                    <a:lumMod val="90000"/>
                    <a:lumOff val="10000"/>
                  </a:srgbClr>
                </a:solidFill>
                <a:latin typeface="Franklin Gothic Book" panose="020B0503020102020204" pitchFamily="34" charset="0"/>
              </a:rPr>
              <a:t>(art. 2.4 en 2.7 Ow)</a:t>
            </a:r>
          </a:p>
        </p:txBody>
      </p:sp>
      <p:sp>
        <p:nvSpPr>
          <p:cNvPr id="9" name="Rechteraccolade 8">
            <a:extLst>
              <a:ext uri="{FF2B5EF4-FFF2-40B4-BE49-F238E27FC236}">
                <a16:creationId xmlns:a16="http://schemas.microsoft.com/office/drawing/2014/main" xmlns="" id="{05F3C6D0-94AE-42ED-9305-2063ABB477EF}"/>
              </a:ext>
            </a:extLst>
          </p:cNvPr>
          <p:cNvSpPr/>
          <p:nvPr/>
        </p:nvSpPr>
        <p:spPr bwMode="auto">
          <a:xfrm rot="5400000">
            <a:off x="3578921" y="1249913"/>
            <a:ext cx="470877" cy="6690445"/>
          </a:xfrm>
          <a:prstGeom prst="rightBrac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nl-NL" sz="1800">
              <a:solidFill>
                <a:srgbClr val="0000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68525" y="5736120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</a:rPr>
              <a:t>Juriplan Advies</a:t>
            </a:r>
          </a:p>
        </p:txBody>
      </p:sp>
    </p:spTree>
    <p:extLst>
      <p:ext uri="{BB962C8B-B14F-4D97-AF65-F5344CB8AC3E}">
        <p14:creationId xmlns:p14="http://schemas.microsoft.com/office/powerpoint/2010/main" val="31421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Onderwerpen </a:t>
            </a:r>
            <a:r>
              <a:rPr lang="nl-NL" dirty="0"/>
              <a:t>voor omgevingsplan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(vanuit </a:t>
            </a:r>
            <a:r>
              <a:rPr lang="nl-NL" dirty="0" err="1" smtClean="0"/>
              <a:t>Bkl</a:t>
            </a:r>
            <a:r>
              <a:rPr lang="nl-NL" dirty="0"/>
              <a:t>)</a:t>
            </a:r>
            <a:br>
              <a:rPr lang="nl-NL" dirty="0"/>
            </a:b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ts val="2500"/>
              </a:lnSpc>
            </a:pPr>
            <a:endParaRPr lang="nl-NL" sz="1800" dirty="0" smtClean="0"/>
          </a:p>
          <a:p>
            <a:pPr>
              <a:lnSpc>
                <a:spcPts val="2500"/>
              </a:lnSpc>
            </a:pPr>
            <a:r>
              <a:rPr lang="nl-NL" sz="1800" dirty="0" smtClean="0"/>
              <a:t>Externe veiligheid</a:t>
            </a:r>
          </a:p>
          <a:p>
            <a:pPr>
              <a:lnSpc>
                <a:spcPts val="2500"/>
              </a:lnSpc>
            </a:pPr>
            <a:r>
              <a:rPr lang="nl-NL" sz="1800" dirty="0" smtClean="0"/>
              <a:t>Vuurwerk</a:t>
            </a:r>
          </a:p>
          <a:p>
            <a:pPr>
              <a:lnSpc>
                <a:spcPts val="2500"/>
              </a:lnSpc>
            </a:pPr>
            <a:r>
              <a:rPr lang="nl-NL" sz="1800" dirty="0" smtClean="0"/>
              <a:t>Veiligheid luchthavens</a:t>
            </a:r>
          </a:p>
          <a:p>
            <a:pPr>
              <a:lnSpc>
                <a:spcPts val="2500"/>
              </a:lnSpc>
            </a:pPr>
            <a:r>
              <a:rPr lang="nl-NL" sz="1800" dirty="0" err="1" smtClean="0"/>
              <a:t>Seveso</a:t>
            </a:r>
            <a:r>
              <a:rPr lang="nl-NL" sz="1800" dirty="0" smtClean="0"/>
              <a:t>-inrichtingen</a:t>
            </a:r>
          </a:p>
          <a:p>
            <a:pPr>
              <a:lnSpc>
                <a:spcPts val="2500"/>
              </a:lnSpc>
            </a:pPr>
            <a:r>
              <a:rPr lang="nl-NL" sz="1800" dirty="0" smtClean="0"/>
              <a:t>Luchtkwaliteit</a:t>
            </a:r>
          </a:p>
          <a:p>
            <a:pPr>
              <a:lnSpc>
                <a:spcPts val="2500"/>
              </a:lnSpc>
            </a:pPr>
            <a:r>
              <a:rPr lang="nl-NL" sz="1800" dirty="0" smtClean="0"/>
              <a:t>Geluid</a:t>
            </a:r>
          </a:p>
          <a:p>
            <a:pPr>
              <a:lnSpc>
                <a:spcPts val="2500"/>
              </a:lnSpc>
            </a:pPr>
            <a:r>
              <a:rPr lang="nl-NL" sz="1800" dirty="0" smtClean="0"/>
              <a:t>Trillingen</a:t>
            </a:r>
          </a:p>
          <a:p>
            <a:pPr>
              <a:lnSpc>
                <a:spcPts val="2500"/>
              </a:lnSpc>
            </a:pPr>
            <a:r>
              <a:rPr lang="nl-NL" sz="1800" dirty="0" smtClean="0"/>
              <a:t>Spoorwegemplacementen</a:t>
            </a:r>
          </a:p>
          <a:p>
            <a:pPr>
              <a:lnSpc>
                <a:spcPts val="2500"/>
              </a:lnSpc>
            </a:pPr>
            <a:endParaRPr lang="nl-NL" sz="1800" dirty="0" smtClean="0"/>
          </a:p>
          <a:p>
            <a:pPr>
              <a:lnSpc>
                <a:spcPts val="2500"/>
              </a:lnSpc>
            </a:pPr>
            <a:endParaRPr lang="nl-NL" sz="1800" dirty="0"/>
          </a:p>
          <a:p>
            <a:pPr>
              <a:lnSpc>
                <a:spcPts val="2500"/>
              </a:lnSpc>
            </a:pPr>
            <a:endParaRPr lang="nl-NL" sz="1800" dirty="0" smtClean="0"/>
          </a:p>
          <a:p>
            <a:pPr>
              <a:lnSpc>
                <a:spcPts val="2500"/>
              </a:lnSpc>
            </a:pPr>
            <a:r>
              <a:rPr lang="nl-NL" sz="1800" dirty="0" smtClean="0"/>
              <a:t>Geur</a:t>
            </a:r>
          </a:p>
          <a:p>
            <a:pPr>
              <a:lnSpc>
                <a:spcPts val="2500"/>
              </a:lnSpc>
            </a:pPr>
            <a:r>
              <a:rPr lang="nl-NL" sz="1800" dirty="0" smtClean="0"/>
              <a:t>Bodemkwaliteit</a:t>
            </a:r>
          </a:p>
          <a:p>
            <a:pPr>
              <a:lnSpc>
                <a:spcPts val="2500"/>
              </a:lnSpc>
            </a:pPr>
            <a:r>
              <a:rPr lang="nl-NL" sz="1800" dirty="0" smtClean="0"/>
              <a:t>Cultureel erfgoed</a:t>
            </a:r>
          </a:p>
          <a:p>
            <a:pPr>
              <a:lnSpc>
                <a:spcPts val="2500"/>
              </a:lnSpc>
            </a:pPr>
            <a:r>
              <a:rPr lang="nl-NL" sz="1800" dirty="0" err="1" smtClean="0"/>
              <a:t>Electriciteitsvoorziening</a:t>
            </a:r>
            <a:endParaRPr lang="nl-NL" sz="1800" dirty="0" smtClean="0"/>
          </a:p>
          <a:p>
            <a:pPr>
              <a:lnSpc>
                <a:spcPts val="2500"/>
              </a:lnSpc>
            </a:pPr>
            <a:r>
              <a:rPr lang="nl-NL" sz="1800" dirty="0" smtClean="0"/>
              <a:t>Toegankelijkheid openbare ruimte</a:t>
            </a: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172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Onderwerpen vanuit gemeente </a:t>
            </a:r>
            <a:br>
              <a:rPr lang="nl-NL" b="1" dirty="0" smtClean="0"/>
            </a:br>
            <a:r>
              <a:rPr lang="nl-NL" dirty="0" smtClean="0"/>
              <a:t>(uit APV etc., selectie:)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ts val="2500"/>
              </a:lnSpc>
            </a:pPr>
            <a:endParaRPr lang="nl-NL" sz="1800" dirty="0" smtClean="0"/>
          </a:p>
          <a:p>
            <a:pPr>
              <a:lnSpc>
                <a:spcPts val="2500"/>
              </a:lnSpc>
            </a:pPr>
            <a:r>
              <a:rPr lang="nl-NL" sz="1800" dirty="0" smtClean="0"/>
              <a:t>Huishoudelijk afval</a:t>
            </a:r>
          </a:p>
          <a:p>
            <a:pPr>
              <a:lnSpc>
                <a:spcPts val="2500"/>
              </a:lnSpc>
            </a:pPr>
            <a:r>
              <a:rPr lang="nl-NL" sz="1800" dirty="0" smtClean="0"/>
              <a:t>Parkeerexcessen</a:t>
            </a:r>
          </a:p>
          <a:p>
            <a:pPr>
              <a:lnSpc>
                <a:spcPts val="2500"/>
              </a:lnSpc>
            </a:pPr>
            <a:r>
              <a:rPr lang="nl-NL" sz="1800" dirty="0" smtClean="0"/>
              <a:t>Venten</a:t>
            </a:r>
          </a:p>
          <a:p>
            <a:pPr>
              <a:lnSpc>
                <a:spcPts val="2500"/>
              </a:lnSpc>
            </a:pPr>
            <a:r>
              <a:rPr lang="nl-NL" sz="1800" dirty="0" smtClean="0"/>
              <a:t>Straatnaamborden en huisnummers</a:t>
            </a:r>
          </a:p>
          <a:p>
            <a:pPr>
              <a:lnSpc>
                <a:spcPts val="2500"/>
              </a:lnSpc>
            </a:pPr>
            <a:r>
              <a:rPr lang="nl-NL" sz="1800" dirty="0" smtClean="0"/>
              <a:t>Evenementen </a:t>
            </a:r>
          </a:p>
          <a:p>
            <a:pPr>
              <a:lnSpc>
                <a:spcPts val="2500"/>
              </a:lnSpc>
            </a:pPr>
            <a:r>
              <a:rPr lang="nl-NL" sz="1800" dirty="0" smtClean="0"/>
              <a:t>Markten</a:t>
            </a:r>
          </a:p>
          <a:p>
            <a:pPr>
              <a:lnSpc>
                <a:spcPts val="2500"/>
              </a:lnSpc>
            </a:pPr>
            <a:r>
              <a:rPr lang="nl-NL" sz="1800" dirty="0" smtClean="0"/>
              <a:t>Beheer begraafplaatsen en havens</a:t>
            </a:r>
            <a:br>
              <a:rPr lang="nl-NL" sz="1800" dirty="0" smtClean="0"/>
            </a:br>
            <a:endParaRPr lang="nl-NL" sz="1800" dirty="0" smtClean="0"/>
          </a:p>
          <a:p>
            <a:pPr>
              <a:lnSpc>
                <a:spcPts val="2500"/>
              </a:lnSpc>
            </a:pPr>
            <a:endParaRPr lang="nl-NL" sz="1800" dirty="0" smtClean="0"/>
          </a:p>
          <a:p>
            <a:pPr>
              <a:lnSpc>
                <a:spcPts val="2500"/>
              </a:lnSpc>
            </a:pPr>
            <a:r>
              <a:rPr lang="nl-NL" sz="1800" dirty="0" smtClean="0"/>
              <a:t>Geld (titel IV Gemeentewet) </a:t>
            </a:r>
          </a:p>
          <a:p>
            <a:pPr>
              <a:lnSpc>
                <a:spcPts val="2500"/>
              </a:lnSpc>
            </a:pPr>
            <a:r>
              <a:rPr lang="nl-NL" sz="1800" dirty="0" smtClean="0"/>
              <a:t>Benoemingsregels deskundigencommissies</a:t>
            </a:r>
          </a:p>
          <a:p>
            <a:pPr>
              <a:lnSpc>
                <a:spcPts val="2500"/>
              </a:lnSpc>
            </a:pPr>
            <a:r>
              <a:rPr lang="nl-NL" sz="1800" dirty="0" smtClean="0"/>
              <a:t>Instellen vergunningplicht</a:t>
            </a:r>
          </a:p>
        </p:txBody>
      </p:sp>
    </p:spTree>
    <p:extLst>
      <p:ext uri="{BB962C8B-B14F-4D97-AF65-F5344CB8AC3E}">
        <p14:creationId xmlns:p14="http://schemas.microsoft.com/office/powerpoint/2010/main" val="19990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fgeronde rechthoek 51"/>
          <p:cNvSpPr/>
          <p:nvPr/>
        </p:nvSpPr>
        <p:spPr>
          <a:xfrm>
            <a:off x="2527301" y="2395534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Verordening horen bezwaar ontwerp</a:t>
            </a:r>
          </a:p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bestemmingsplan </a:t>
            </a:r>
          </a:p>
        </p:txBody>
      </p:sp>
      <p:sp>
        <p:nvSpPr>
          <p:cNvPr id="57" name="Afgeronde rechthoek 56"/>
          <p:cNvSpPr/>
          <p:nvPr/>
        </p:nvSpPr>
        <p:spPr>
          <a:xfrm>
            <a:off x="2527301" y="2950365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Verordening Beheersregels Grondexploitatie 2012 </a:t>
            </a:r>
          </a:p>
        </p:txBody>
      </p:sp>
      <p:sp>
        <p:nvSpPr>
          <p:cNvPr id="59" name="Afgeronde rechthoek 58"/>
          <p:cNvSpPr/>
          <p:nvPr/>
        </p:nvSpPr>
        <p:spPr>
          <a:xfrm>
            <a:off x="2527301" y="3517103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Verordening geurcirkels maneges Den Haag</a:t>
            </a:r>
          </a:p>
        </p:txBody>
      </p:sp>
      <p:sp>
        <p:nvSpPr>
          <p:cNvPr id="61" name="Afgeronde rechthoek 60"/>
          <p:cNvSpPr/>
          <p:nvPr/>
        </p:nvSpPr>
        <p:spPr>
          <a:xfrm>
            <a:off x="2503489" y="4092177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nl-NL" sz="750">
              <a:solidFill>
                <a:schemeClr val="tx1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342901" y="2395534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Brandbeveiligings-verordening 2012</a:t>
            </a:r>
          </a:p>
        </p:txBody>
      </p:sp>
      <p:sp>
        <p:nvSpPr>
          <p:cNvPr id="37" name="Afgeronde rechthoek 36"/>
          <p:cNvSpPr/>
          <p:nvPr/>
        </p:nvSpPr>
        <p:spPr>
          <a:xfrm>
            <a:off x="342901" y="2950365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Exploitatieverordening gemeente Den Haag 1997</a:t>
            </a:r>
          </a:p>
        </p:txBody>
      </p:sp>
      <p:sp>
        <p:nvSpPr>
          <p:cNvPr id="39" name="Afgeronde rechthoek 38"/>
          <p:cNvSpPr/>
          <p:nvPr/>
        </p:nvSpPr>
        <p:spPr>
          <a:xfrm>
            <a:off x="342901" y="3517103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nl-NL" sz="750">
              <a:solidFill>
                <a:schemeClr val="tx1"/>
              </a:solidFill>
            </a:endParaRPr>
          </a:p>
        </p:txBody>
      </p:sp>
      <p:sp>
        <p:nvSpPr>
          <p:cNvPr id="41" name="Afgeronde rechthoek 40"/>
          <p:cNvSpPr/>
          <p:nvPr/>
        </p:nvSpPr>
        <p:spPr>
          <a:xfrm>
            <a:off x="342901" y="4073127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nl-NL" sz="750">
              <a:solidFill>
                <a:schemeClr val="tx1"/>
              </a:solidFill>
            </a:endParaRPr>
          </a:p>
        </p:txBody>
      </p:sp>
      <p:sp>
        <p:nvSpPr>
          <p:cNvPr id="45" name="Afgeronde rechthoek 44"/>
          <p:cNvSpPr/>
          <p:nvPr/>
        </p:nvSpPr>
        <p:spPr>
          <a:xfrm>
            <a:off x="342901" y="4625577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nl-NL" sz="750">
              <a:solidFill>
                <a:schemeClr val="tx1"/>
              </a:solidFill>
            </a:endParaRPr>
          </a:p>
        </p:txBody>
      </p:sp>
      <p:sp>
        <p:nvSpPr>
          <p:cNvPr id="47" name="Afgeronde rechthoek 46"/>
          <p:cNvSpPr/>
          <p:nvPr/>
        </p:nvSpPr>
        <p:spPr>
          <a:xfrm>
            <a:off x="342901" y="5207790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nl-NL" sz="750">
              <a:solidFill>
                <a:schemeClr val="tx1"/>
              </a:solidFill>
            </a:endParaRPr>
          </a:p>
        </p:txBody>
      </p:sp>
      <p:sp>
        <p:nvSpPr>
          <p:cNvPr id="49" name="Afgeronde rechthoek 48"/>
          <p:cNvSpPr/>
          <p:nvPr/>
        </p:nvSpPr>
        <p:spPr>
          <a:xfrm>
            <a:off x="342901" y="5780484"/>
            <a:ext cx="2016125" cy="43100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nl-NL" sz="750">
              <a:solidFill>
                <a:schemeClr val="tx1"/>
              </a:solidFill>
            </a:endParaRPr>
          </a:p>
        </p:txBody>
      </p:sp>
      <p:sp>
        <p:nvSpPr>
          <p:cNvPr id="152589" name="Tekstvak 37"/>
          <p:cNvSpPr txBox="1">
            <a:spLocks noChangeArrowheads="1"/>
          </p:cNvSpPr>
          <p:nvPr/>
        </p:nvSpPr>
        <p:spPr bwMode="auto">
          <a:xfrm>
            <a:off x="342901" y="3574253"/>
            <a:ext cx="2016125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342900" eaLnBrk="1" hangingPunct="1"/>
            <a:r>
              <a:rPr lang="nl-NL" altLang="nl-NL" sz="750" b="1">
                <a:latin typeface="Verdana" pitchFamily="34" charset="0"/>
              </a:rPr>
              <a:t>Monumentenverordening Den Haag</a:t>
            </a:r>
          </a:p>
        </p:txBody>
      </p:sp>
      <p:sp>
        <p:nvSpPr>
          <p:cNvPr id="152590" name="Tekstvak 39"/>
          <p:cNvSpPr txBox="1">
            <a:spLocks noChangeArrowheads="1"/>
          </p:cNvSpPr>
          <p:nvPr/>
        </p:nvSpPr>
        <p:spPr bwMode="auto">
          <a:xfrm>
            <a:off x="323851" y="4139800"/>
            <a:ext cx="2016125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342900" eaLnBrk="1" hangingPunct="1"/>
            <a:r>
              <a:rPr lang="nl-NL" altLang="nl-NL" sz="750" b="1">
                <a:latin typeface="Verdana" pitchFamily="34" charset="0"/>
              </a:rPr>
              <a:t>Straathandels-verordening Den Haag</a:t>
            </a:r>
            <a:endParaRPr lang="nl-NL" altLang="nl-NL" sz="750">
              <a:latin typeface="Verdana" pitchFamily="34" charset="0"/>
            </a:endParaRPr>
          </a:p>
        </p:txBody>
      </p:sp>
      <p:sp>
        <p:nvSpPr>
          <p:cNvPr id="152591" name="Tekstvak 43"/>
          <p:cNvSpPr txBox="1">
            <a:spLocks noChangeArrowheads="1"/>
          </p:cNvSpPr>
          <p:nvPr/>
        </p:nvSpPr>
        <p:spPr bwMode="auto">
          <a:xfrm>
            <a:off x="342901" y="4624385"/>
            <a:ext cx="1978025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342900" eaLnBrk="1" hangingPunct="1"/>
            <a:r>
              <a:rPr lang="nl-NL" altLang="nl-NL" sz="750" b="1">
                <a:latin typeface="Verdana" pitchFamily="34" charset="0"/>
              </a:rPr>
              <a:t>Verordening winkeltijden gemeente Den Haag 2006</a:t>
            </a:r>
          </a:p>
        </p:txBody>
      </p:sp>
      <p:sp>
        <p:nvSpPr>
          <p:cNvPr id="152592" name="Tekstvak 45"/>
          <p:cNvSpPr txBox="1">
            <a:spLocks noChangeArrowheads="1"/>
          </p:cNvSpPr>
          <p:nvPr/>
        </p:nvSpPr>
        <p:spPr bwMode="auto">
          <a:xfrm>
            <a:off x="342901" y="5224460"/>
            <a:ext cx="2016125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342900" eaLnBrk="1" hangingPunct="1"/>
            <a:r>
              <a:rPr lang="nl-NL" altLang="nl-NL" sz="750" b="1">
                <a:latin typeface="Verdana" pitchFamily="34" charset="0"/>
              </a:rPr>
              <a:t>Verordening nadeelcompensatie Souterrain</a:t>
            </a:r>
          </a:p>
        </p:txBody>
      </p:sp>
      <p:sp>
        <p:nvSpPr>
          <p:cNvPr id="152593" name="Tekstvak 47"/>
          <p:cNvSpPr txBox="1">
            <a:spLocks noChangeArrowheads="1"/>
          </p:cNvSpPr>
          <p:nvPr/>
        </p:nvSpPr>
        <p:spPr bwMode="auto">
          <a:xfrm>
            <a:off x="342901" y="5845967"/>
            <a:ext cx="2016125" cy="2077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342900" eaLnBrk="1" hangingPunct="1"/>
            <a:r>
              <a:rPr lang="nl-NL" altLang="nl-NL" sz="750" b="1">
                <a:latin typeface="Verdana" pitchFamily="34" charset="0"/>
              </a:rPr>
              <a:t>Instructie voor de beiaardier</a:t>
            </a:r>
          </a:p>
        </p:txBody>
      </p:sp>
      <p:sp>
        <p:nvSpPr>
          <p:cNvPr id="152594" name="Tekstvak 61"/>
          <p:cNvSpPr txBox="1">
            <a:spLocks noChangeArrowheads="1"/>
          </p:cNvSpPr>
          <p:nvPr/>
        </p:nvSpPr>
        <p:spPr bwMode="auto">
          <a:xfrm>
            <a:off x="2551114" y="4142181"/>
            <a:ext cx="2016125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342900" eaLnBrk="1" hangingPunct="1"/>
            <a:r>
              <a:rPr lang="nl-NL" altLang="nl-NL" sz="750" b="1">
                <a:latin typeface="Verdana" pitchFamily="34" charset="0"/>
              </a:rPr>
              <a:t>Verordening Scheveningen Haven 2008</a:t>
            </a:r>
          </a:p>
        </p:txBody>
      </p:sp>
      <p:sp>
        <p:nvSpPr>
          <p:cNvPr id="69" name="Afgeronde rechthoek 68"/>
          <p:cNvSpPr/>
          <p:nvPr/>
        </p:nvSpPr>
        <p:spPr>
          <a:xfrm>
            <a:off x="6913564" y="1831178"/>
            <a:ext cx="2016125" cy="4333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Algemene plaatselijke verordening</a:t>
            </a:r>
          </a:p>
        </p:txBody>
      </p:sp>
      <p:sp>
        <p:nvSpPr>
          <p:cNvPr id="78" name="Afgeronde rechthoek 77"/>
          <p:cNvSpPr/>
          <p:nvPr/>
        </p:nvSpPr>
        <p:spPr>
          <a:xfrm>
            <a:off x="6931026" y="5779290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Verordening onderwerpen burgerlijk recht</a:t>
            </a:r>
          </a:p>
        </p:txBody>
      </p:sp>
      <p:sp>
        <p:nvSpPr>
          <p:cNvPr id="80" name="Afgeronde rechthoek 79"/>
          <p:cNvSpPr/>
          <p:nvPr/>
        </p:nvSpPr>
        <p:spPr>
          <a:xfrm>
            <a:off x="6913564" y="2395534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Bouwverordening</a:t>
            </a:r>
          </a:p>
        </p:txBody>
      </p:sp>
      <p:sp>
        <p:nvSpPr>
          <p:cNvPr id="84" name="Afgeronde rechthoek 83"/>
          <p:cNvSpPr/>
          <p:nvPr/>
        </p:nvSpPr>
        <p:spPr>
          <a:xfrm>
            <a:off x="4716464" y="1832371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Afvalstoffenverordening 2010</a:t>
            </a:r>
          </a:p>
        </p:txBody>
      </p:sp>
      <p:sp>
        <p:nvSpPr>
          <p:cNvPr id="86" name="Afgeronde rechthoek 85"/>
          <p:cNvSpPr/>
          <p:nvPr/>
        </p:nvSpPr>
        <p:spPr>
          <a:xfrm>
            <a:off x="4716464" y="2395534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Beheersverordening begraafplaatsen</a:t>
            </a:r>
          </a:p>
        </p:txBody>
      </p:sp>
      <p:sp>
        <p:nvSpPr>
          <p:cNvPr id="90" name="Afgeronde rechthoek 89"/>
          <p:cNvSpPr/>
          <p:nvPr/>
        </p:nvSpPr>
        <p:spPr>
          <a:xfrm>
            <a:off x="2503489" y="5207790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Instructie bouw- en woningtoezicht</a:t>
            </a:r>
          </a:p>
        </p:txBody>
      </p:sp>
      <p:sp>
        <p:nvSpPr>
          <p:cNvPr id="91" name="Afgeronde rechthoek 90"/>
          <p:cNvSpPr/>
          <p:nvPr/>
        </p:nvSpPr>
        <p:spPr>
          <a:xfrm>
            <a:off x="2503489" y="5779290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Instructie plaatsvervangend beiaardier</a:t>
            </a:r>
          </a:p>
        </p:txBody>
      </p:sp>
      <p:sp>
        <p:nvSpPr>
          <p:cNvPr id="92" name="Afgeronde rechthoek 91"/>
          <p:cNvSpPr/>
          <p:nvPr/>
        </p:nvSpPr>
        <p:spPr>
          <a:xfrm>
            <a:off x="2527301" y="4625577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Wegsleepverordening gemeente Den Haag</a:t>
            </a:r>
          </a:p>
        </p:txBody>
      </p:sp>
      <p:sp>
        <p:nvSpPr>
          <p:cNvPr id="101" name="Afgeronde rechthoek 100"/>
          <p:cNvSpPr/>
          <p:nvPr/>
        </p:nvSpPr>
        <p:spPr>
          <a:xfrm>
            <a:off x="4735514" y="4625577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Telecommunicatie-verordening </a:t>
            </a: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 </a:t>
            </a:r>
          </a:p>
        </p:txBody>
      </p:sp>
      <p:sp>
        <p:nvSpPr>
          <p:cNvPr id="102" name="Afgeronde rechthoek 101"/>
          <p:cNvSpPr/>
          <p:nvPr/>
        </p:nvSpPr>
        <p:spPr>
          <a:xfrm>
            <a:off x="6913564" y="4625577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Verordening nadere kwaliteitseisen peuterspeelzalen 2013</a:t>
            </a:r>
          </a:p>
        </p:txBody>
      </p:sp>
      <p:sp>
        <p:nvSpPr>
          <p:cNvPr id="106" name="Afgeronde rechthoek 105"/>
          <p:cNvSpPr/>
          <p:nvPr/>
        </p:nvSpPr>
        <p:spPr>
          <a:xfrm>
            <a:off x="6931026" y="4075507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Parkeerverordening 1992</a:t>
            </a:r>
          </a:p>
        </p:txBody>
      </p:sp>
      <p:sp>
        <p:nvSpPr>
          <p:cNvPr id="107" name="Afgeronde rechthoek 106"/>
          <p:cNvSpPr/>
          <p:nvPr/>
        </p:nvSpPr>
        <p:spPr>
          <a:xfrm>
            <a:off x="4735514" y="4075507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Verordening naamgeving en nummering (adressen) 2009</a:t>
            </a:r>
          </a:p>
        </p:txBody>
      </p:sp>
      <p:sp>
        <p:nvSpPr>
          <p:cNvPr id="108" name="Afgeronde rechthoek 107"/>
          <p:cNvSpPr/>
          <p:nvPr/>
        </p:nvSpPr>
        <p:spPr>
          <a:xfrm>
            <a:off x="6894514" y="3515915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Liftenverordening Den Haag 1999</a:t>
            </a:r>
          </a:p>
        </p:txBody>
      </p:sp>
      <p:sp>
        <p:nvSpPr>
          <p:cNvPr id="109" name="Afgeronde rechthoek 108"/>
          <p:cNvSpPr/>
          <p:nvPr/>
        </p:nvSpPr>
        <p:spPr>
          <a:xfrm>
            <a:off x="4735514" y="3508771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Verordening op de kansspelen</a:t>
            </a:r>
          </a:p>
        </p:txBody>
      </p:sp>
      <p:sp>
        <p:nvSpPr>
          <p:cNvPr id="110" name="Afgeronde rechthoek 109"/>
          <p:cNvSpPr/>
          <p:nvPr/>
        </p:nvSpPr>
        <p:spPr>
          <a:xfrm>
            <a:off x="6894514" y="2950365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Destructieverordening 1997</a:t>
            </a:r>
          </a:p>
        </p:txBody>
      </p:sp>
      <p:sp>
        <p:nvSpPr>
          <p:cNvPr id="111" name="Afgeronde rechthoek 110"/>
          <p:cNvSpPr/>
          <p:nvPr/>
        </p:nvSpPr>
        <p:spPr>
          <a:xfrm>
            <a:off x="4735514" y="2950365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Verordening op de binnenwateren</a:t>
            </a:r>
          </a:p>
        </p:txBody>
      </p:sp>
      <p:sp>
        <p:nvSpPr>
          <p:cNvPr id="112" name="Afgeronde rechthoek 111"/>
          <p:cNvSpPr/>
          <p:nvPr/>
        </p:nvSpPr>
        <p:spPr>
          <a:xfrm>
            <a:off x="6931026" y="5207790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Procedureverordening voor advisering in planschade</a:t>
            </a:r>
          </a:p>
        </p:txBody>
      </p:sp>
      <p:sp>
        <p:nvSpPr>
          <p:cNvPr id="113" name="Afgeronde rechthoek 112"/>
          <p:cNvSpPr/>
          <p:nvPr/>
        </p:nvSpPr>
        <p:spPr>
          <a:xfrm>
            <a:off x="4735514" y="5207790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Welstandsverordening 2003</a:t>
            </a:r>
          </a:p>
        </p:txBody>
      </p:sp>
      <p:sp>
        <p:nvSpPr>
          <p:cNvPr id="114" name="Afgeronde rechthoek 113"/>
          <p:cNvSpPr/>
          <p:nvPr/>
        </p:nvSpPr>
        <p:spPr>
          <a:xfrm>
            <a:off x="4735514" y="5780484"/>
            <a:ext cx="2016125" cy="432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nl-NL" sz="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Verordening bodemsanering Den Haag 2007</a:t>
            </a:r>
          </a:p>
        </p:txBody>
      </p:sp>
      <p:sp>
        <p:nvSpPr>
          <p:cNvPr id="38" name="Titel 3"/>
          <p:cNvSpPr>
            <a:spLocks noGrp="1"/>
          </p:cNvSpPr>
          <p:nvPr>
            <p:ph type="title"/>
          </p:nvPr>
        </p:nvSpPr>
        <p:spPr>
          <a:xfrm>
            <a:off x="450850" y="922621"/>
            <a:ext cx="8229600" cy="663123"/>
          </a:xfrm>
        </p:spPr>
        <p:txBody>
          <a:bodyPr>
            <a:normAutofit/>
          </a:bodyPr>
          <a:lstStyle/>
          <a:p>
            <a:r>
              <a:rPr lang="nl-NL" b="1" dirty="0" smtClean="0"/>
              <a:t>Voorbeeld gemeente Den Haag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6192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Vormgeving</a:t>
            </a:r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ijdelijke aanduiding voor voettekst 6"/>
          <p:cNvSpPr>
            <a:spLocks noGrp="1"/>
          </p:cNvSpPr>
          <p:nvPr>
            <p:ph type="ftr" sz="quarter" idx="4294967295"/>
          </p:nvPr>
        </p:nvSpPr>
        <p:spPr>
          <a:xfrm>
            <a:off x="6046788" y="6524625"/>
            <a:ext cx="3097212" cy="206375"/>
          </a:xfrm>
        </p:spPr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51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500" dirty="0"/>
              <a:t>Digitaal te raadplegen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nl-NL" sz="2000" dirty="0" smtClean="0"/>
              <a:t>Digitale opzet: regels waarmee functies aan locaties worden gekoppeld en regels gebiedsgericht worden gekoppeld aan geometrische plaatsbepaling (art 16.2)</a:t>
            </a:r>
          </a:p>
          <a:p>
            <a:pPr>
              <a:lnSpc>
                <a:spcPct val="150000"/>
              </a:lnSpc>
            </a:pPr>
            <a:endParaRPr lang="nl-NL" sz="2000" dirty="0" smtClean="0"/>
          </a:p>
          <a:p>
            <a:pPr>
              <a:lnSpc>
                <a:spcPct val="150000"/>
              </a:lnSpc>
            </a:pPr>
            <a:r>
              <a:rPr lang="nl-NL" sz="2000" dirty="0" err="1" smtClean="0"/>
              <a:t>Vraaggestuurd</a:t>
            </a:r>
            <a:r>
              <a:rPr lang="nl-NL" sz="2000" dirty="0" smtClean="0"/>
              <a:t> te raadplegen: </a:t>
            </a:r>
          </a:p>
          <a:p>
            <a:pPr lvl="1">
              <a:lnSpc>
                <a:spcPct val="150000"/>
              </a:lnSpc>
            </a:pPr>
            <a:r>
              <a:rPr lang="nl-NL" sz="2000" dirty="0" smtClean="0"/>
              <a:t>regels per locatie (punt, perceel(gedeelte), buurt, gebied)</a:t>
            </a:r>
          </a:p>
          <a:p>
            <a:pPr lvl="1">
              <a:lnSpc>
                <a:spcPct val="150000"/>
              </a:lnSpc>
            </a:pPr>
            <a:r>
              <a:rPr lang="nl-NL" sz="2000" dirty="0" smtClean="0"/>
              <a:t>regels per onderwerp (wonen, bomen, bouwen, welstand)</a:t>
            </a:r>
          </a:p>
          <a:p>
            <a:pPr lvl="1">
              <a:lnSpc>
                <a:spcPct val="150000"/>
              </a:lnSpc>
            </a:pPr>
            <a:r>
              <a:rPr lang="nl-NL" sz="2000" dirty="0" smtClean="0"/>
              <a:t>wetstechnische </a:t>
            </a:r>
            <a:r>
              <a:rPr lang="nl-NL" sz="2000" dirty="0" err="1" smtClean="0"/>
              <a:t>info-knop</a:t>
            </a:r>
            <a:r>
              <a:rPr lang="nl-NL" sz="2000" dirty="0" smtClean="0"/>
              <a:t> </a:t>
            </a:r>
          </a:p>
          <a:p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828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plankaart en bestemming naar....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29 september 2016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068513"/>
            <a:ext cx="8568953" cy="424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539553" y="1268764"/>
            <a:ext cx="8352928" cy="523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nl-NL" sz="2800" b="1" dirty="0" smtClean="0">
                <a:solidFill>
                  <a:srgbClr val="275937"/>
                </a:solidFill>
                <a:latin typeface="Verdana"/>
                <a:ea typeface="+mj-ea"/>
                <a:cs typeface="Verdana"/>
              </a:rPr>
              <a:t>…. digitale </a:t>
            </a:r>
            <a:r>
              <a:rPr lang="nl-NL" sz="2800" b="1" dirty="0">
                <a:solidFill>
                  <a:srgbClr val="275937"/>
                </a:solidFill>
                <a:latin typeface="Verdana"/>
                <a:ea typeface="+mj-ea"/>
                <a:cs typeface="Verdana"/>
              </a:rPr>
              <a:t>regels over activiteiten 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6725" y="1954685"/>
            <a:ext cx="8401050" cy="4138612"/>
          </a:xfrm>
        </p:spPr>
        <p:txBody>
          <a:bodyPr/>
          <a:lstStyle/>
          <a:p>
            <a:pPr lvl="2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57" y="1794755"/>
            <a:ext cx="8255224" cy="46435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/>
          <a:srcRect l="49612" t="43619" r="23777" b="16063"/>
          <a:stretch/>
        </p:blipFill>
        <p:spPr>
          <a:xfrm>
            <a:off x="4731359" y="3789040"/>
            <a:ext cx="405560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Juridische aspecten</a:t>
            </a:r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ijdelijke aanduiding voor voettekst 6"/>
          <p:cNvSpPr>
            <a:spLocks noGrp="1"/>
          </p:cNvSpPr>
          <p:nvPr>
            <p:ph type="ftr" sz="quarter" idx="4294967295"/>
          </p:nvPr>
        </p:nvSpPr>
        <p:spPr>
          <a:xfrm>
            <a:off x="6046788" y="6524625"/>
            <a:ext cx="3097212" cy="206375"/>
          </a:xfrm>
        </p:spPr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5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Werkingsgebied van een juridische regel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el 1"/>
          <p:cNvSpPr txBox="1">
            <a:spLocks/>
          </p:cNvSpPr>
          <p:nvPr/>
        </p:nvSpPr>
        <p:spPr bwMode="gray">
          <a:xfrm>
            <a:off x="794796" y="1268760"/>
            <a:ext cx="7992888" cy="5940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l-NL" sz="2100" dirty="0">
              <a:solidFill>
                <a:srgbClr val="FF0000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09466" y="4293096"/>
            <a:ext cx="76720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endParaRPr lang="nl-NL" sz="1800" dirty="0">
              <a:solidFill>
                <a:srgbClr val="00000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nl-NL" sz="1800" dirty="0">
              <a:solidFill>
                <a:srgbClr val="00000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nl-NL" sz="1800" dirty="0">
              <a:solidFill>
                <a:srgbClr val="00000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nl-NL" sz="1800" dirty="0">
              <a:solidFill>
                <a:srgbClr val="00000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nl-NL" sz="1800" dirty="0">
              <a:solidFill>
                <a:srgbClr val="000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50850" y="1700815"/>
            <a:ext cx="82232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800" b="1" u="sng" dirty="0">
              <a:solidFill>
                <a:srgbClr val="275937"/>
              </a:solidFill>
              <a:latin typeface="+mj-lt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nl-NL" sz="1800" dirty="0">
              <a:solidFill>
                <a:srgbClr val="275937"/>
              </a:solidFill>
              <a:latin typeface="+mj-lt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nl-NL" sz="1800" dirty="0">
              <a:solidFill>
                <a:srgbClr val="275937"/>
              </a:solidFill>
              <a:latin typeface="+mj-lt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nl-NL" sz="1800" dirty="0">
              <a:solidFill>
                <a:srgbClr val="275937"/>
              </a:solidFill>
              <a:latin typeface="+mj-lt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nl-NL" sz="1800" dirty="0">
              <a:solidFill>
                <a:srgbClr val="275937"/>
              </a:solidFill>
              <a:latin typeface="+mj-lt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nl-NL" sz="1800" dirty="0">
              <a:solidFill>
                <a:srgbClr val="275937"/>
              </a:solidFill>
              <a:latin typeface="+mj-lt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nl-NL" sz="1800" dirty="0">
              <a:solidFill>
                <a:srgbClr val="275937"/>
              </a:solidFill>
              <a:latin typeface="+mj-lt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nl-NL" sz="1800" dirty="0">
              <a:solidFill>
                <a:srgbClr val="275937"/>
              </a:solidFill>
              <a:latin typeface="+mj-lt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nl-NL" sz="1800" dirty="0">
              <a:solidFill>
                <a:srgbClr val="275937"/>
              </a:solidFill>
              <a:latin typeface="+mj-lt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zullen artikelen zijn met </a:t>
            </a:r>
            <a:r>
              <a:rPr lang="nl-NL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gehele gemeentelijk grondgebied 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werkingsgebied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zullen </a:t>
            </a:r>
            <a:r>
              <a:rPr lang="nl-NL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artikelen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zijn met een </a:t>
            </a:r>
            <a:r>
              <a:rPr lang="nl-NL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 beperkt werkingsgebied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Maar ook  artikelen met daarin </a:t>
            </a:r>
            <a:r>
              <a:rPr lang="nl-NL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regels met een meer beperkt werkingsgebied</a:t>
            </a:r>
          </a:p>
          <a:p>
            <a:pPr lvl="0"/>
            <a:endParaRPr lang="nl-NL" sz="18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Gebiedsgericht,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locatiegricht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ook </a:t>
            </a: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objectgericht, </a:t>
            </a:r>
          </a:p>
          <a:p>
            <a:pPr lvl="0"/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maatwerk 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dus </a:t>
            </a: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mogelijk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0" b="20833"/>
          <a:stretch/>
        </p:blipFill>
        <p:spPr bwMode="auto">
          <a:xfrm>
            <a:off x="972306" y="1862826"/>
            <a:ext cx="6904657" cy="230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22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omgevingsplan?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pPr marL="0" indent="0"/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Bevat alle </a:t>
            </a:r>
            <a:r>
              <a:rPr lang="nl-NL" dirty="0"/>
              <a:t>regels over de fysieke leefomgeving </a:t>
            </a:r>
            <a:r>
              <a:rPr lang="nl-NL" dirty="0" smtClean="0"/>
              <a:t>van de</a:t>
            </a:r>
            <a:r>
              <a:rPr lang="nl-NL" dirty="0"/>
              <a:t> gemeente </a:t>
            </a:r>
            <a:r>
              <a:rPr lang="nl-NL" dirty="0" smtClean="0"/>
              <a:t>binnen het </a:t>
            </a:r>
            <a:r>
              <a:rPr lang="nl-NL" dirty="0"/>
              <a:t>grondgebied. 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Per</a:t>
            </a:r>
            <a:r>
              <a:rPr lang="nl-NL" dirty="0"/>
              <a:t> gemeente </a:t>
            </a:r>
            <a:r>
              <a:rPr lang="nl-NL" dirty="0" smtClean="0"/>
              <a:t>één </a:t>
            </a:r>
            <a:r>
              <a:rPr lang="nl-NL" dirty="0"/>
              <a:t>omgevingsplan.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Geeft invulling </a:t>
            </a:r>
            <a:r>
              <a:rPr lang="nl-NL" dirty="0"/>
              <a:t>aan de maatschappelijke opgaven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uit </a:t>
            </a:r>
            <a:r>
              <a:rPr lang="nl-NL" dirty="0"/>
              <a:t>de gemeentelijke omgevingsvisie</a:t>
            </a:r>
            <a:r>
              <a:rPr lang="nl-NL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Meer afwegingsruimte voor de gemeente. </a:t>
            </a:r>
          </a:p>
        </p:txBody>
      </p:sp>
      <p:sp>
        <p:nvSpPr>
          <p:cNvPr id="7" name="Rechthoek 6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augustus 2018</a:t>
            </a:r>
          </a:p>
        </p:txBody>
      </p:sp>
      <p:sp>
        <p:nvSpPr>
          <p:cNvPr id="8" name="Rechthoek 7"/>
          <p:cNvSpPr/>
          <p:nvPr/>
        </p:nvSpPr>
        <p:spPr>
          <a:xfrm>
            <a:off x="7524328" y="6453336"/>
            <a:ext cx="11817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Omgevingsplan</a:t>
            </a:r>
            <a:endParaRPr lang="nl-NL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37710"/>
            <a:ext cx="2326716" cy="192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500" dirty="0"/>
              <a:t>Verschijningsvorm van regels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>
          <a:xfrm>
            <a:off x="450850" y="1855392"/>
            <a:ext cx="8223250" cy="430568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700" dirty="0" smtClean="0"/>
              <a:t>Activiteit niet regelen (dus toegestaan)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700" dirty="0" smtClean="0"/>
              <a:t>Activiteit toestaan, eventueel onder voorwaarden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700" dirty="0" smtClean="0"/>
              <a:t>Activiteit toestaan met </a:t>
            </a:r>
            <a:r>
              <a:rPr lang="nl-NL" sz="1700" dirty="0" err="1" smtClean="0"/>
              <a:t>maatwerkvoorschrift-bevoegdheid</a:t>
            </a:r>
            <a:r>
              <a:rPr lang="nl-NL" sz="1700" dirty="0" smtClean="0"/>
              <a:t> (art 4.5)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700" dirty="0" smtClean="0"/>
              <a:t>Activiteit verbieden zonder voorafgaande melding (art 4.4)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700" dirty="0" smtClean="0"/>
              <a:t>Activiteit verbieden zonder vergunning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700" dirty="0" smtClean="0"/>
              <a:t>Activiteit ‘absoluut’ verbieden</a:t>
            </a:r>
          </a:p>
          <a:p>
            <a:pPr>
              <a:lnSpc>
                <a:spcPct val="200000"/>
              </a:lnSpc>
            </a:pPr>
            <a:endParaRPr lang="nl-N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705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500" dirty="0"/>
              <a:t>Beoordelingsregels </a:t>
            </a:r>
            <a:r>
              <a:rPr lang="nl-NL" sz="2500" dirty="0" err="1"/>
              <a:t>omgevingsplanactiviteit</a:t>
            </a:r>
            <a:endParaRPr lang="nl-NL" sz="25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ts val="2900"/>
              </a:lnSpc>
            </a:pPr>
            <a:r>
              <a:rPr lang="nl-NL" sz="7200" dirty="0" smtClean="0"/>
              <a:t>Voldoet een activiteit aan ‘</a:t>
            </a:r>
            <a:r>
              <a:rPr lang="nl-NL" sz="7200" dirty="0" err="1" smtClean="0"/>
              <a:t>binnenplanse</a:t>
            </a:r>
            <a:r>
              <a:rPr lang="nl-NL" sz="7200" dirty="0" smtClean="0"/>
              <a:t>’ beoordelingsregels:</a:t>
            </a:r>
          </a:p>
          <a:p>
            <a:pPr>
              <a:lnSpc>
                <a:spcPts val="2900"/>
              </a:lnSpc>
            </a:pPr>
            <a:r>
              <a:rPr lang="nl-NL" sz="7200" dirty="0"/>
              <a:t> </a:t>
            </a:r>
            <a:r>
              <a:rPr lang="nl-NL" sz="7200" dirty="0" smtClean="0"/>
              <a:t> =&gt;	vergunning wordt verleend</a:t>
            </a:r>
          </a:p>
          <a:p>
            <a:pPr>
              <a:lnSpc>
                <a:spcPts val="2900"/>
              </a:lnSpc>
            </a:pPr>
            <a:endParaRPr lang="nl-NL" sz="7200" dirty="0" smtClean="0"/>
          </a:p>
          <a:p>
            <a:pPr>
              <a:lnSpc>
                <a:spcPts val="2900"/>
              </a:lnSpc>
            </a:pPr>
            <a:r>
              <a:rPr lang="nl-NL" sz="7200" dirty="0" smtClean="0"/>
              <a:t>Voldoet een activiteit niet aan ‘</a:t>
            </a:r>
            <a:r>
              <a:rPr lang="nl-NL" sz="7200" dirty="0" err="1" smtClean="0"/>
              <a:t>binnenplanse</a:t>
            </a:r>
            <a:r>
              <a:rPr lang="nl-NL" sz="7200" dirty="0" smtClean="0"/>
              <a:t>’ beoordelingsregels: </a:t>
            </a:r>
          </a:p>
          <a:p>
            <a:pPr>
              <a:lnSpc>
                <a:spcPts val="2900"/>
              </a:lnSpc>
              <a:buNone/>
            </a:pPr>
            <a:r>
              <a:rPr lang="nl-NL" sz="7200" dirty="0" smtClean="0"/>
              <a:t>  =&gt;	vergunning kan toch worden verleend in afwijking van het omgevingsplan in het belang van ‘een evenwichtige toedeling van functies aan locaties’</a:t>
            </a:r>
          </a:p>
          <a:p>
            <a:pPr>
              <a:lnSpc>
                <a:spcPts val="2900"/>
              </a:lnSpc>
              <a:buNone/>
            </a:pPr>
            <a:endParaRPr lang="nl-NL" sz="7200" dirty="0" smtClean="0"/>
          </a:p>
          <a:p>
            <a:pPr>
              <a:lnSpc>
                <a:spcPts val="2900"/>
              </a:lnSpc>
            </a:pPr>
            <a:r>
              <a:rPr lang="nl-NL" sz="7200" dirty="0" smtClean="0"/>
              <a:t>Flexibel en eenvoudig: effectief inspelen op nieuwe ontwikkelingen, zonder procedurele stapeling van binnen- en </a:t>
            </a:r>
            <a:r>
              <a:rPr lang="nl-NL" sz="7200" dirty="0" err="1" smtClean="0"/>
              <a:t>buitenplanse</a:t>
            </a:r>
            <a:r>
              <a:rPr lang="nl-NL" sz="7200" dirty="0" smtClean="0"/>
              <a:t> vergunningen</a:t>
            </a:r>
          </a:p>
          <a:p>
            <a:pPr>
              <a:lnSpc>
                <a:spcPts val="2900"/>
              </a:lnSpc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lnSpc>
                <a:spcPts val="2900"/>
              </a:lnSpc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lnSpc>
                <a:spcPts val="2900"/>
              </a:lnSpc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lnSpc>
                <a:spcPts val="2900"/>
              </a:lnSpc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lnSpc>
                <a:spcPts val="2900"/>
              </a:lnSpc>
            </a:pPr>
            <a:endParaRPr lang="nl-NL" sz="21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112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nl-NL" sz="2500" b="1" kern="1200" dirty="0">
                <a:solidFill>
                  <a:srgbClr val="275937"/>
                </a:solidFill>
                <a:latin typeface="Verdana"/>
                <a:ea typeface="+mj-ea"/>
                <a:cs typeface="Verdana"/>
              </a:rPr>
              <a:t>Nieuwe opzet vergunningplicht bouwen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ts val="2900"/>
              </a:lnSpc>
            </a:pPr>
            <a:r>
              <a:rPr lang="nl-NL" sz="7200" dirty="0" smtClean="0"/>
              <a:t>Vergunning voor bouwwerken opgesplitst in een landelijk ingestelde ‘technische’ vergunning en een in het omgevingsplan ingestelde ‘ruimtelijke’ vergunning</a:t>
            </a:r>
          </a:p>
          <a:p>
            <a:pPr>
              <a:lnSpc>
                <a:spcPts val="2900"/>
              </a:lnSpc>
            </a:pPr>
            <a:endParaRPr lang="nl-NL" sz="7200" dirty="0" smtClean="0"/>
          </a:p>
          <a:p>
            <a:pPr>
              <a:lnSpc>
                <a:spcPts val="2900"/>
              </a:lnSpc>
            </a:pPr>
            <a:r>
              <a:rPr lang="nl-NL" sz="7200" dirty="0" smtClean="0"/>
              <a:t>Optimale afstemming vergunningplicht op materiële regels</a:t>
            </a:r>
          </a:p>
          <a:p>
            <a:pPr>
              <a:lnSpc>
                <a:spcPts val="2900"/>
              </a:lnSpc>
            </a:pPr>
            <a:endParaRPr lang="nl-NL" sz="7200" dirty="0" smtClean="0"/>
          </a:p>
          <a:p>
            <a:pPr>
              <a:lnSpc>
                <a:spcPts val="2900"/>
              </a:lnSpc>
            </a:pPr>
            <a:r>
              <a:rPr lang="nl-NL" sz="7200" dirty="0" smtClean="0"/>
              <a:t>Per saldo minder vaak vergunning nodig en vaker bouwen zonder vergunning volgens regels uit het omgevingsplan </a:t>
            </a:r>
          </a:p>
          <a:p>
            <a:pPr>
              <a:lnSpc>
                <a:spcPts val="2900"/>
              </a:lnSpc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lnSpc>
                <a:spcPts val="2900"/>
              </a:lnSpc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lnSpc>
                <a:spcPts val="2900"/>
              </a:lnSpc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lnSpc>
                <a:spcPts val="2900"/>
              </a:lnSpc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lnSpc>
                <a:spcPts val="2900"/>
              </a:lnSpc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lnSpc>
                <a:spcPts val="2900"/>
              </a:lnSpc>
            </a:pPr>
            <a:endParaRPr lang="nl-NL" sz="21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068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nl-NL" sz="2500" b="1" kern="1200" dirty="0">
                <a:solidFill>
                  <a:srgbClr val="275937"/>
                </a:solidFill>
                <a:latin typeface="Verdana"/>
                <a:ea typeface="+mj-ea"/>
                <a:cs typeface="Verdana"/>
              </a:rPr>
              <a:t>Voorbereidingsbesluit wijzigt omgevingsplan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nl-NL" sz="6800" dirty="0"/>
              <a:t>Voorbeschermingsregels rechtstreeks in het omgevingsplan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nl-NL" sz="6800" dirty="0"/>
              <a:t>Bevoegd gezag: omgevingsplan, projectbesluit, instructieregels en instructiebesluit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nl-NL" sz="6800" dirty="0"/>
              <a:t>Beperkte geldigheidsduur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nl-NL" sz="6800" dirty="0"/>
              <a:t>Niet-appellabel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nl-NL" sz="6800" dirty="0"/>
              <a:t>Geen voorbereidingsprocedure</a:t>
            </a:r>
          </a:p>
          <a:p>
            <a:pPr>
              <a:lnSpc>
                <a:spcPts val="2900"/>
              </a:lnSpc>
            </a:pPr>
            <a:endParaRPr lang="nl-NL" sz="2100" dirty="0" smtClean="0">
              <a:solidFill>
                <a:srgbClr val="002060"/>
              </a:solidFill>
            </a:endParaRPr>
          </a:p>
          <a:p>
            <a:pPr>
              <a:lnSpc>
                <a:spcPts val="2900"/>
              </a:lnSpc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lnSpc>
                <a:spcPts val="2900"/>
              </a:lnSpc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lnSpc>
                <a:spcPts val="2900"/>
              </a:lnSpc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lnSpc>
                <a:spcPts val="2900"/>
              </a:lnSpc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lnSpc>
                <a:spcPts val="2900"/>
              </a:lnSpc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lnSpc>
                <a:spcPts val="2900"/>
              </a:lnSpc>
            </a:pPr>
            <a:endParaRPr lang="nl-NL" sz="21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333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nl-NL" sz="2500" b="1" kern="1200" dirty="0">
                <a:solidFill>
                  <a:srgbClr val="275937"/>
                </a:solidFill>
                <a:latin typeface="Verdana"/>
                <a:ea typeface="+mj-ea"/>
                <a:cs typeface="Verdana"/>
              </a:rPr>
              <a:t>Zonder flexibiliteit geen rechtszekerheid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nl-NL" sz="6800" dirty="0" smtClean="0"/>
              <a:t>Geen </a:t>
            </a:r>
            <a:r>
              <a:rPr lang="nl-NL" sz="6800" dirty="0"/>
              <a:t>standaard eerbiedigend overgangsrecht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nl-NL" sz="6800" dirty="0"/>
              <a:t>Dynamische opzet, open normen, nader afwegingsmoment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nl-NL" sz="6800" dirty="0"/>
              <a:t>Beleidsregels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nl-NL" sz="6800" dirty="0" err="1"/>
              <a:t>Uitvoerbaarheidsvereiste</a:t>
            </a:r>
            <a:r>
              <a:rPr lang="nl-NL" sz="6800" dirty="0"/>
              <a:t> geneutraliseerd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nl-NL" sz="6800" dirty="0"/>
              <a:t>Verleggen van beoordelingsmoment en onderzoekslast</a:t>
            </a:r>
          </a:p>
          <a:p>
            <a:pPr>
              <a:lnSpc>
                <a:spcPct val="200000"/>
              </a:lnSpc>
            </a:pPr>
            <a:endParaRPr lang="nl-NL" sz="2000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endParaRPr lang="nl-NL" sz="2000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endParaRPr lang="nl-NL" sz="2000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endParaRPr lang="nl-NL" sz="2000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  <a:buNone/>
            </a:pPr>
            <a:endParaRPr lang="nl-NL" sz="2000" dirty="0" smtClean="0"/>
          </a:p>
          <a:p>
            <a:pPr>
              <a:lnSpc>
                <a:spcPct val="200000"/>
              </a:lnSpc>
              <a:buNone/>
            </a:pPr>
            <a:endParaRPr lang="nl-NL" sz="2400" dirty="0" smtClean="0"/>
          </a:p>
          <a:p>
            <a:pPr>
              <a:lnSpc>
                <a:spcPct val="200000"/>
              </a:lnSpc>
              <a:buNone/>
            </a:pPr>
            <a:r>
              <a:rPr lang="nl-NL" sz="2400" dirty="0" smtClean="0"/>
              <a:t>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823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Bevoegdheid</a:t>
            </a:r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ijdelijke aanduiding voor voettekst 6"/>
          <p:cNvSpPr>
            <a:spLocks noGrp="1"/>
          </p:cNvSpPr>
          <p:nvPr>
            <p:ph type="ftr" sz="quarter" idx="4294967295"/>
          </p:nvPr>
        </p:nvSpPr>
        <p:spPr>
          <a:xfrm>
            <a:off x="6046788" y="6524625"/>
            <a:ext cx="3097212" cy="206375"/>
          </a:xfrm>
        </p:spPr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37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nl-NL" sz="2500" b="1" kern="1200" dirty="0">
                <a:solidFill>
                  <a:srgbClr val="275937"/>
                </a:solidFill>
                <a:latin typeface="Verdana"/>
                <a:ea typeface="+mj-ea"/>
                <a:cs typeface="Verdana"/>
              </a:rPr>
              <a:t>Delegatie vaststellingsbevoegdheid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nl-NL" sz="1800" dirty="0" smtClean="0"/>
              <a:t>De gemeenteraad kan de bevoegdheid tot het vaststellen van delen van  het omgevingsplan delegeren aan het college (art 2.8):</a:t>
            </a:r>
          </a:p>
          <a:p>
            <a:pPr marL="1543050" lvl="5" indent="-273050">
              <a:lnSpc>
                <a:spcPct val="200000"/>
              </a:lnSpc>
              <a:buFontTx/>
              <a:buChar char="-"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delen uitwerken</a:t>
            </a:r>
          </a:p>
          <a:p>
            <a:pPr marL="1543050" lvl="5" indent="-273050">
              <a:lnSpc>
                <a:spcPct val="200000"/>
              </a:lnSpc>
              <a:buFontTx/>
              <a:buChar char="-"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delen wijzigen</a:t>
            </a:r>
          </a:p>
          <a:p>
            <a:pPr marL="1543050" lvl="5" indent="-273050">
              <a:lnSpc>
                <a:spcPct val="200000"/>
              </a:lnSpc>
              <a:buFontTx/>
              <a:buChar char="-"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onderwerpen (nader) reguleren</a:t>
            </a:r>
          </a:p>
          <a:p>
            <a:pPr marL="1543050" lvl="5" indent="-273050">
              <a:lnSpc>
                <a:spcPct val="200000"/>
              </a:lnSpc>
              <a:buFontTx/>
              <a:buChar char="-"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deelgebieden (nader) reguleren </a:t>
            </a:r>
          </a:p>
        </p:txBody>
      </p:sp>
    </p:spTree>
    <p:extLst>
      <p:ext uri="{BB962C8B-B14F-4D97-AF65-F5344CB8AC3E}">
        <p14:creationId xmlns:p14="http://schemas.microsoft.com/office/powerpoint/2010/main" val="10318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nl-NL" sz="2500" b="1" kern="1200" dirty="0">
                <a:solidFill>
                  <a:srgbClr val="275937"/>
                </a:solidFill>
                <a:latin typeface="Verdana"/>
                <a:ea typeface="+mj-ea"/>
                <a:cs typeface="Verdana"/>
              </a:rPr>
              <a:t>Organen die het omgevingsplan wijzigen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nl-NL" sz="3400" dirty="0" smtClean="0"/>
              <a:t>- Gemeenteraad</a:t>
            </a:r>
          </a:p>
          <a:p>
            <a:pPr>
              <a:lnSpc>
                <a:spcPct val="150000"/>
              </a:lnSpc>
            </a:pPr>
            <a:r>
              <a:rPr lang="nl-NL" sz="3400" dirty="0" smtClean="0"/>
              <a:t>- Burgemeester en wethouders, mits hiertoe gedelegeerd</a:t>
            </a:r>
          </a:p>
          <a:p>
            <a:pPr>
              <a:lnSpc>
                <a:spcPct val="150000"/>
              </a:lnSpc>
            </a:pPr>
            <a:r>
              <a:rPr lang="nl-NL" sz="3400" dirty="0" smtClean="0"/>
              <a:t>- Gedeputeerde staten:	- projectbesluit</a:t>
            </a:r>
          </a:p>
          <a:p>
            <a:pPr marL="3200400" lvl="7" indent="0">
              <a:lnSpc>
                <a:spcPct val="150000"/>
              </a:lnSpc>
              <a:buNone/>
            </a:pPr>
            <a:r>
              <a:rPr lang="nl-NL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nl-NL" sz="3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reactieve</a:t>
            </a:r>
            <a:r>
              <a:rPr lang="nl-NL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aanwijzing</a:t>
            </a:r>
          </a:p>
          <a:p>
            <a:pPr marL="3200400" lvl="7" indent="0">
              <a:lnSpc>
                <a:spcPct val="150000"/>
              </a:lnSpc>
              <a:buNone/>
            </a:pPr>
            <a:r>
              <a:rPr lang="nl-NL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voorbereidingsbesluit</a:t>
            </a:r>
          </a:p>
          <a:p>
            <a:pPr>
              <a:lnSpc>
                <a:spcPct val="150000"/>
              </a:lnSpc>
            </a:pPr>
            <a:r>
              <a:rPr lang="nl-NL" sz="3400" dirty="0" smtClean="0"/>
              <a:t>- Onze Minister:	- projectbesluit</a:t>
            </a:r>
          </a:p>
          <a:p>
            <a:pPr lvl="5">
              <a:lnSpc>
                <a:spcPct val="150000"/>
              </a:lnSpc>
              <a:buNone/>
            </a:pPr>
            <a:r>
              <a:rPr lang="nl-NL" sz="3500" dirty="0" smtClean="0">
                <a:solidFill>
                  <a:srgbClr val="000000"/>
                </a:solidFill>
                <a:latin typeface="Verdana"/>
                <a:cs typeface="Verdana"/>
              </a:rPr>
              <a:t>- </a:t>
            </a:r>
            <a:r>
              <a:rPr lang="nl-NL" sz="3500" dirty="0">
                <a:solidFill>
                  <a:srgbClr val="000000"/>
                </a:solidFill>
                <a:latin typeface="Verdana"/>
                <a:cs typeface="Verdana"/>
              </a:rPr>
              <a:t>voorbereidingsbesluit</a:t>
            </a:r>
          </a:p>
          <a:p>
            <a:pPr>
              <a:lnSpc>
                <a:spcPct val="150000"/>
              </a:lnSpc>
            </a:pPr>
            <a:r>
              <a:rPr lang="nl-NL" sz="3400" dirty="0" smtClean="0"/>
              <a:t>- Waterschap:		- projectbesluit (met goedkeuring GS)</a:t>
            </a:r>
          </a:p>
          <a:p>
            <a:pPr>
              <a:lnSpc>
                <a:spcPct val="150000"/>
              </a:lnSpc>
            </a:pPr>
            <a:r>
              <a:rPr lang="nl-NL" sz="3400" dirty="0" smtClean="0"/>
              <a:t>- </a:t>
            </a:r>
            <a:r>
              <a:rPr lang="nl-NL" sz="3400" dirty="0" err="1" smtClean="0"/>
              <a:t>AbRvS</a:t>
            </a:r>
            <a:r>
              <a:rPr lang="nl-NL" sz="3400" dirty="0" smtClean="0"/>
              <a:t>:		- vernietiging/zelf in de zaak voorzien</a:t>
            </a:r>
          </a:p>
          <a:p>
            <a:pPr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671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P</a:t>
            </a:r>
            <a:r>
              <a:rPr lang="nl-NL" dirty="0" smtClean="0"/>
              <a:t>rocedure</a:t>
            </a:r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ijdelijke aanduiding voor voettekst 6"/>
          <p:cNvSpPr>
            <a:spLocks noGrp="1"/>
          </p:cNvSpPr>
          <p:nvPr>
            <p:ph type="ftr" sz="quarter" idx="4294967295"/>
          </p:nvPr>
        </p:nvSpPr>
        <p:spPr>
          <a:xfrm>
            <a:off x="6046788" y="6524625"/>
            <a:ext cx="3097212" cy="206375"/>
          </a:xfrm>
        </p:spPr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22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500" dirty="0"/>
              <a:t>Voorbereidingsprocedure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nl-NL" sz="1800" dirty="0"/>
              <a:t>K</a:t>
            </a:r>
            <a:r>
              <a:rPr lang="nl-NL" sz="1800" dirty="0" smtClean="0"/>
              <a:t>ennisgeving </a:t>
            </a:r>
            <a:r>
              <a:rPr lang="nl-NL" sz="1800" dirty="0"/>
              <a:t>van voornemen tot vaststelling art 16.30</a:t>
            </a:r>
          </a:p>
          <a:p>
            <a:pPr>
              <a:lnSpc>
                <a:spcPct val="200000"/>
              </a:lnSpc>
            </a:pPr>
            <a:endParaRPr lang="nl-NL" sz="1800" dirty="0" smtClean="0"/>
          </a:p>
          <a:p>
            <a:pPr>
              <a:lnSpc>
                <a:spcPct val="200000"/>
              </a:lnSpc>
            </a:pPr>
            <a:r>
              <a:rPr lang="nl-NL" sz="1800" dirty="0" smtClean="0"/>
              <a:t>Afdeling 3.4 </a:t>
            </a:r>
            <a:r>
              <a:rPr lang="nl-NL" sz="1800" dirty="0" err="1" smtClean="0"/>
              <a:t>Awb</a:t>
            </a:r>
            <a:r>
              <a:rPr lang="nl-NL" sz="1800" dirty="0" smtClean="0"/>
              <a:t>,</a:t>
            </a:r>
          </a:p>
          <a:p>
            <a:pPr>
              <a:lnSpc>
                <a:spcPct val="200000"/>
              </a:lnSpc>
            </a:pPr>
            <a:r>
              <a:rPr lang="nl-NL" sz="1800" dirty="0" smtClean="0"/>
              <a:t>Een ieder kan zienswijzen indienen</a:t>
            </a:r>
          </a:p>
          <a:p>
            <a:pPr>
              <a:lnSpc>
                <a:spcPct val="200000"/>
              </a:lnSpc>
            </a:pPr>
            <a:endParaRPr lang="nl-NL" sz="1800" dirty="0" smtClean="0"/>
          </a:p>
          <a:p>
            <a:pPr>
              <a:lnSpc>
                <a:spcPct val="200000"/>
              </a:lnSpc>
            </a:pPr>
            <a:r>
              <a:rPr lang="nl-NL" sz="1800" dirty="0" smtClean="0"/>
              <a:t>Art 16.31: zienswijzen niet op onderdelen die grondslag vinden in een vergunning voor een omgevingsplanactiviteit 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121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18895" t="19791" r="14452" b="3525"/>
          <a:stretch>
            <a:fillRect/>
          </a:stretch>
        </p:blipFill>
        <p:spPr bwMode="auto">
          <a:xfrm>
            <a:off x="7308304" y="4715415"/>
            <a:ext cx="1770742" cy="155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omgevingsplan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572860"/>
          </a:xfrm>
        </p:spPr>
        <p:txBody>
          <a:bodyPr/>
          <a:lstStyle/>
          <a:p>
            <a:pPr lvl="0">
              <a:buNone/>
            </a:pPr>
            <a:endParaRPr lang="nl-NL" dirty="0" smtClean="0"/>
          </a:p>
          <a:p>
            <a:pPr marL="0" lvl="4" indent="0">
              <a:buClr>
                <a:schemeClr val="tx1"/>
              </a:buClr>
              <a:buNone/>
            </a:pPr>
            <a:r>
              <a:rPr lang="nl-NL" b="1" dirty="0" smtClean="0"/>
              <a:t>Inzichtelijk en samenhangend</a:t>
            </a:r>
            <a:r>
              <a:rPr lang="nl-NL" dirty="0" smtClean="0"/>
              <a:t>: </a:t>
            </a:r>
          </a:p>
          <a:p>
            <a:pPr marL="0" lvl="4" indent="0">
              <a:buClr>
                <a:schemeClr val="tx1"/>
              </a:buClr>
              <a:buNone/>
            </a:pPr>
            <a:r>
              <a:rPr lang="nl-NL" dirty="0" smtClean="0"/>
              <a:t>Eén omgevingsplan met gemeentelijke regels over de fysieke leefomgeving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nl-NL" b="1" dirty="0" smtClean="0"/>
              <a:t>Snel</a:t>
            </a:r>
            <a:r>
              <a:rPr lang="nl-NL" dirty="0" smtClean="0"/>
              <a:t>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dirty="0"/>
              <a:t>K</a:t>
            </a:r>
            <a:r>
              <a:rPr lang="nl-NL" dirty="0" smtClean="0"/>
              <a:t>an worden gedelegeerd aan het uitvoerend bestuursorgaan</a:t>
            </a:r>
            <a:r>
              <a:rPr lang="nl-NL" u="sng" dirty="0" smtClean="0"/>
              <a:t/>
            </a:r>
            <a:br>
              <a:rPr lang="nl-NL" u="sng" dirty="0" smtClean="0"/>
            </a:br>
            <a:endParaRPr lang="nl-NL" u="sng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nl-NL" b="1" dirty="0" smtClean="0"/>
              <a:t>Flexibel</a:t>
            </a:r>
            <a:r>
              <a:rPr lang="nl-NL" dirty="0" smtClean="0"/>
              <a:t>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dirty="0"/>
              <a:t>O</a:t>
            </a:r>
            <a:r>
              <a:rPr lang="nl-NL" dirty="0" smtClean="0"/>
              <a:t>vergangsrecht op maat, ruimte voor globale regels, van uitvoerbaarheid ‘plan’ naar regels over </a:t>
            </a:r>
            <a:br>
              <a:rPr lang="nl-NL" dirty="0" smtClean="0"/>
            </a:br>
            <a:r>
              <a:rPr lang="nl-NL" dirty="0" smtClean="0"/>
              <a:t>de fysieke leefomgeving</a:t>
            </a:r>
          </a:p>
          <a:p>
            <a:pPr marL="0" lvl="4" indent="0">
              <a:buClr>
                <a:schemeClr val="tx1"/>
              </a:buClr>
              <a:buNone/>
            </a:pPr>
            <a:endParaRPr lang="nl-NL" b="1" dirty="0"/>
          </a:p>
          <a:p>
            <a:pPr lvl="0"/>
            <a:endParaRPr lang="nl-NL" dirty="0" smtClean="0"/>
          </a:p>
          <a:p>
            <a:pPr lvl="0"/>
            <a:endParaRPr lang="nl-NL" dirty="0" smtClean="0"/>
          </a:p>
          <a:p>
            <a:pPr lvl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524328" y="6453336"/>
            <a:ext cx="11817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Omgevingsplan</a:t>
            </a:r>
            <a:endParaRPr lang="nl-NL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augustus 2018</a:t>
            </a:r>
          </a:p>
        </p:txBody>
      </p:sp>
    </p:spTree>
    <p:extLst>
      <p:ext uri="{BB962C8B-B14F-4D97-AF65-F5344CB8AC3E}">
        <p14:creationId xmlns:p14="http://schemas.microsoft.com/office/powerpoint/2010/main" val="2845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500" dirty="0"/>
              <a:t>Bijzondere betrokkenheid provincie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1800" dirty="0" smtClean="0"/>
              <a:t>Reactieve interventie: art 16.21 Ow</a:t>
            </a:r>
          </a:p>
          <a:p>
            <a:pPr>
              <a:buNone/>
            </a:pPr>
            <a:endParaRPr lang="nl-NL" sz="1800" dirty="0" smtClean="0"/>
          </a:p>
          <a:p>
            <a:pPr>
              <a:buNone/>
            </a:pPr>
            <a:r>
              <a:rPr lang="nl-NL" sz="1800" dirty="0" smtClean="0"/>
              <a:t>GS kunnen binnen 4 </a:t>
            </a:r>
            <a:r>
              <a:rPr lang="nl-NL" sz="1800" dirty="0" err="1" smtClean="0"/>
              <a:t>wk</a:t>
            </a:r>
            <a:r>
              <a:rPr lang="nl-NL" sz="1800" dirty="0" smtClean="0"/>
              <a:t> na bekendmaking besluiten dat een onderdeel van een omgevingsplan daarvan geen deel van uitmaakt, bij:</a:t>
            </a:r>
          </a:p>
          <a:p>
            <a:pPr>
              <a:buFontTx/>
              <a:buChar char="-"/>
            </a:pPr>
            <a:r>
              <a:rPr lang="nl-NL" sz="1800" dirty="0" smtClean="0"/>
              <a:t>niet overgenomen zienswijze of wijziging </a:t>
            </a:r>
            <a:r>
              <a:rPr lang="nl-NL" sz="1800" dirty="0" err="1" smtClean="0"/>
              <a:t>tov</a:t>
            </a:r>
            <a:r>
              <a:rPr lang="nl-NL" sz="1800" dirty="0" smtClean="0"/>
              <a:t> ontwerp,</a:t>
            </a:r>
          </a:p>
          <a:p>
            <a:pPr>
              <a:buFontTx/>
              <a:buChar char="-"/>
            </a:pPr>
            <a:r>
              <a:rPr lang="nl-NL" sz="1800" dirty="0" smtClean="0"/>
              <a:t>regels ex art 4.2, eerste lid, en,</a:t>
            </a:r>
          </a:p>
          <a:p>
            <a:pPr>
              <a:buFontTx/>
              <a:buChar char="-"/>
            </a:pPr>
            <a:r>
              <a:rPr lang="nl-NL" sz="1800" dirty="0" smtClean="0"/>
              <a:t>strijd met kenbaar provinciaal belang ex art 2.3 </a:t>
            </a:r>
          </a:p>
          <a:p>
            <a:pPr>
              <a:buFontTx/>
              <a:buChar char="-"/>
            </a:pPr>
            <a:r>
              <a:rPr lang="nl-NL" sz="1800" dirty="0" smtClean="0"/>
              <a:t>in eerste aanleg appellabel bij </a:t>
            </a:r>
            <a:r>
              <a:rPr lang="nl-NL" sz="1800" dirty="0" err="1" smtClean="0"/>
              <a:t>ABRvS</a:t>
            </a:r>
            <a:r>
              <a:rPr lang="nl-NL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500" dirty="0"/>
              <a:t>Inwerkingtreding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Met ingang van de dag waarop vier weken zijn verstreken na bekendmaking, tenzij een later tijdstip is bepaald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Provinciaal interventiebesluit treedt gelijktijdig in werking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Voorlopige voorziening heeft geen schorsende werking 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6650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500" dirty="0" err="1"/>
              <a:t>Actualiseringsritme</a:t>
            </a:r>
            <a:endParaRPr lang="nl-NL" sz="25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ts val="2900"/>
              </a:lnSpc>
            </a:pPr>
            <a:r>
              <a:rPr lang="nl-NL" sz="1800" dirty="0" smtClean="0"/>
              <a:t>Generieke actualiseringsplicht vervalt. </a:t>
            </a:r>
          </a:p>
          <a:p>
            <a:pPr>
              <a:lnSpc>
                <a:spcPts val="2900"/>
              </a:lnSpc>
            </a:pPr>
            <a:r>
              <a:rPr lang="nl-NL" sz="1800" dirty="0" smtClean="0"/>
              <a:t>Actualiteit is voortdurend aandachtspunt</a:t>
            </a:r>
          </a:p>
          <a:p>
            <a:pPr>
              <a:lnSpc>
                <a:spcPts val="2900"/>
              </a:lnSpc>
            </a:pPr>
            <a:endParaRPr lang="nl-NL" sz="1800" dirty="0" smtClean="0"/>
          </a:p>
          <a:p>
            <a:pPr>
              <a:lnSpc>
                <a:spcPts val="2900"/>
              </a:lnSpc>
            </a:pPr>
            <a:r>
              <a:rPr lang="nl-NL" sz="1800" dirty="0" smtClean="0"/>
              <a:t>Twee prikkels voor actualiteit: </a:t>
            </a:r>
          </a:p>
          <a:p>
            <a:pPr marL="628650" lvl="2" indent="-273050">
              <a:lnSpc>
                <a:spcPts val="2900"/>
              </a:lnSpc>
              <a:buFont typeface="Verdana" pitchFamily="34" charset="0"/>
              <a:buChar char="–"/>
              <a:tabLst>
                <a:tab pos="628650" algn="l"/>
              </a:tabLst>
            </a:pPr>
            <a:r>
              <a:rPr lang="nl-NL" sz="1800" dirty="0" err="1" smtClean="0"/>
              <a:t>inpassingsplicht</a:t>
            </a:r>
            <a:r>
              <a:rPr lang="nl-NL" sz="1800" dirty="0" smtClean="0"/>
              <a:t> voor instructies</a:t>
            </a:r>
          </a:p>
          <a:p>
            <a:pPr marL="628650" lvl="2" indent="-273050">
              <a:lnSpc>
                <a:spcPts val="2900"/>
              </a:lnSpc>
              <a:buFont typeface="Verdana" pitchFamily="34" charset="0"/>
              <a:buChar char="–"/>
              <a:tabLst>
                <a:tab pos="628650" algn="l"/>
              </a:tabLst>
            </a:pPr>
            <a:r>
              <a:rPr lang="nl-NL" sz="1800" dirty="0" smtClean="0"/>
              <a:t>inpassingsplicht voor omgevingsvergunningen voor locatieontwikkelingsactiviteiten</a:t>
            </a:r>
          </a:p>
        </p:txBody>
      </p:sp>
    </p:spTree>
    <p:extLst>
      <p:ext uri="{BB962C8B-B14F-4D97-AF65-F5344CB8AC3E}">
        <p14:creationId xmlns:p14="http://schemas.microsoft.com/office/powerpoint/2010/main" val="9568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500" dirty="0"/>
              <a:t>Alle regels appellabel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sz="1800" dirty="0" smtClean="0"/>
              <a:t>Belangrijk discussiepunt bij de voorbereiding van de wet</a:t>
            </a:r>
          </a:p>
          <a:p>
            <a:endParaRPr lang="nl-NL" sz="1800" dirty="0" smtClean="0"/>
          </a:p>
          <a:p>
            <a:r>
              <a:rPr lang="nl-NL" sz="1800" dirty="0" smtClean="0"/>
              <a:t>Aanvankelijke splitsing tussen appellabele en niet appellabele regels is verlaten </a:t>
            </a:r>
          </a:p>
          <a:p>
            <a:endParaRPr lang="nl-NL" sz="1800" dirty="0" smtClean="0"/>
          </a:p>
          <a:p>
            <a:r>
              <a:rPr lang="nl-NL" sz="1800" dirty="0" smtClean="0"/>
              <a:t>Advies Raad van State: alle regels appellabel</a:t>
            </a:r>
          </a:p>
        </p:txBody>
      </p:sp>
    </p:spTree>
    <p:extLst>
      <p:ext uri="{BB962C8B-B14F-4D97-AF65-F5344CB8AC3E}">
        <p14:creationId xmlns:p14="http://schemas.microsoft.com/office/powerpoint/2010/main" val="15996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500" dirty="0"/>
              <a:t>Besluit tot vaststelling van een omgevingsplan is (meestal) een wijziging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endParaRPr lang="nl-NL" sz="2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nl-NL" sz="1900" dirty="0" smtClean="0">
                <a:solidFill>
                  <a:schemeClr val="tx1"/>
                </a:solidFill>
              </a:rPr>
              <a:t>1. Motiveringsdeel: raadsvoorstel, aanleiding, onderbouwing, verantwoording, onderzoek, zienswijzen</a:t>
            </a:r>
          </a:p>
          <a:p>
            <a:pPr>
              <a:lnSpc>
                <a:spcPct val="150000"/>
              </a:lnSpc>
              <a:buNone/>
            </a:pPr>
            <a:endParaRPr lang="nl-NL" sz="19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nl-NL" sz="1900" dirty="0" smtClean="0">
                <a:solidFill>
                  <a:schemeClr val="tx1"/>
                </a:solidFill>
              </a:rPr>
              <a:t>2. Regeldeel: wijzigt op onderdelen de geldende regels in het omgevingsplan</a:t>
            </a:r>
          </a:p>
          <a:p>
            <a:pPr>
              <a:lnSpc>
                <a:spcPct val="150000"/>
              </a:lnSpc>
              <a:buNone/>
            </a:pPr>
            <a:endParaRPr lang="nl-NL" sz="19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nl-NL" sz="1900" dirty="0" smtClean="0">
                <a:solidFill>
                  <a:schemeClr val="tx1"/>
                </a:solidFill>
              </a:rPr>
              <a:t>3. </a:t>
            </a:r>
            <a:r>
              <a:rPr lang="nl-NL" sz="1900" dirty="0" err="1" smtClean="0">
                <a:solidFill>
                  <a:schemeClr val="tx1"/>
                </a:solidFill>
              </a:rPr>
              <a:t>Toelichtingsdeel</a:t>
            </a:r>
            <a:r>
              <a:rPr lang="nl-NL" sz="1900" dirty="0" smtClean="0">
                <a:solidFill>
                  <a:schemeClr val="tx1"/>
                </a:solidFill>
              </a:rPr>
              <a:t>: niet verplicht. Indien aanwezig wel beschikbaar stellen. Heeft een geconsolideerde vorm. </a:t>
            </a: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37879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500" dirty="0"/>
              <a:t>Resumé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Eén omgevingsplan per gemeente</a:t>
            </a:r>
          </a:p>
          <a:p>
            <a:pPr marL="857250" indent="-8572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Fysieke leefomgeving (incl. gebiedsgerichte milieuregels)</a:t>
            </a:r>
          </a:p>
          <a:p>
            <a:pPr marL="857250" indent="-8572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Delegatie </a:t>
            </a:r>
            <a:r>
              <a:rPr lang="nl-NL" sz="1800" dirty="0"/>
              <a:t>aan dagelijks bestuur mogelijk</a:t>
            </a:r>
          </a:p>
          <a:p>
            <a:pPr marL="857250" indent="-8572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Regel, gekoppeld aan werkingsgebied en waarde</a:t>
            </a:r>
          </a:p>
          <a:p>
            <a:pPr marL="857250" indent="-8572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Verbeelding op elektronische wijze</a:t>
            </a:r>
          </a:p>
          <a:p>
            <a:pPr marL="857250" indent="-8572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Beroep bij </a:t>
            </a:r>
            <a:r>
              <a:rPr lang="nl-NL" sz="1800" dirty="0" err="1" smtClean="0"/>
              <a:t>ABRvS</a:t>
            </a:r>
            <a:r>
              <a:rPr lang="nl-NL" sz="1800" dirty="0" smtClean="0"/>
              <a:t> mogelijk (appellabel) 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5659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Overgangsfase omgevingsplan </a:t>
            </a:r>
            <a:br>
              <a:rPr lang="nl-NL" dirty="0"/>
            </a:br>
            <a:r>
              <a:rPr lang="nl-NL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nl-NL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l-NL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ts val="2900"/>
              </a:lnSpc>
            </a:pPr>
            <a:r>
              <a:rPr lang="nl-NL" sz="1800" dirty="0" smtClean="0"/>
              <a:t>Nieuwe ontwikkelingen faciliteren met omgevingsvergunning voor afwijken van het omgevingsplan</a:t>
            </a:r>
          </a:p>
          <a:p>
            <a:pPr>
              <a:lnSpc>
                <a:spcPts val="2900"/>
              </a:lnSpc>
            </a:pPr>
            <a:endParaRPr lang="nl-NL" sz="1800" dirty="0" smtClean="0"/>
          </a:p>
          <a:p>
            <a:pPr>
              <a:lnSpc>
                <a:spcPts val="2900"/>
              </a:lnSpc>
            </a:pPr>
            <a:r>
              <a:rPr lang="nl-NL" sz="1800" dirty="0" smtClean="0"/>
              <a:t>Nieuwe ontwikkelingen inpassen door de locatie uit het ‘omgevingsplan van rechtswege’ over te hevelen en te bewerken in de nieuwe ‘standaarden’</a:t>
            </a:r>
          </a:p>
          <a:p>
            <a:pPr>
              <a:lnSpc>
                <a:spcPts val="2900"/>
              </a:lnSpc>
            </a:pPr>
            <a:endParaRPr lang="nl-NL" sz="1800" dirty="0" smtClean="0"/>
          </a:p>
          <a:p>
            <a:pPr>
              <a:lnSpc>
                <a:spcPts val="2900"/>
              </a:lnSpc>
            </a:pPr>
            <a:r>
              <a:rPr lang="nl-NL" sz="1800" dirty="0" smtClean="0"/>
              <a:t>Op andere thema’s dan geregeld in het ‘omgevingsplan van rechtswege’, regels toevoegen in de nieuwe standaarden</a:t>
            </a:r>
          </a:p>
        </p:txBody>
      </p:sp>
    </p:spTree>
    <p:extLst>
      <p:ext uri="{BB962C8B-B14F-4D97-AF65-F5344CB8AC3E}">
        <p14:creationId xmlns:p14="http://schemas.microsoft.com/office/powerpoint/2010/main" val="15743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Van bestemmingsplan naar omgevingsplan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7524328" y="6453336"/>
            <a:ext cx="11817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Omgevingsplan</a:t>
            </a:r>
            <a:endParaRPr lang="nl-NL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augustus 2018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8" y="2204864"/>
            <a:ext cx="9144000" cy="35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1" name="Tijdelijke aanduiding voor voettekst 8"/>
          <p:cNvSpPr>
            <a:spLocks noGrp="1"/>
          </p:cNvSpPr>
          <p:nvPr>
            <p:ph type="ftr" sz="quarter" idx="4294967295"/>
          </p:nvPr>
        </p:nvSpPr>
        <p:spPr>
          <a:xfrm>
            <a:off x="4355976" y="6525344"/>
            <a:ext cx="3097337" cy="205656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103190"/>
              </p:ext>
            </p:extLst>
          </p:nvPr>
        </p:nvGraphicFramePr>
        <p:xfrm>
          <a:off x="0" y="1"/>
          <a:ext cx="9212452" cy="6412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8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4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0942">
                <a:tc>
                  <a:txBody>
                    <a:bodyPr/>
                    <a:lstStyle/>
                    <a:p>
                      <a:r>
                        <a:rPr lang="nl-NL" dirty="0" smtClean="0"/>
                        <a:t>Bestemmingsplan (1965)</a:t>
                      </a:r>
                      <a:endParaRPr lang="nl-NL" dirty="0"/>
                    </a:p>
                  </a:txBody>
                  <a:tcPr>
                    <a:solidFill>
                      <a:srgbClr val="39870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Omgevingsplan (2021)</a:t>
                      </a:r>
                      <a:endParaRPr lang="nl-NL" dirty="0"/>
                    </a:p>
                  </a:txBody>
                  <a:tcPr>
                    <a:solidFill>
                      <a:srgbClr val="3987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0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Art. 3.1 </a:t>
                      </a:r>
                      <a:r>
                        <a:rPr lang="nl-NL" dirty="0" err="1" smtClean="0"/>
                        <a:t>Wro</a:t>
                      </a:r>
                      <a:r>
                        <a:rPr lang="nl-NL" dirty="0" smtClean="0"/>
                        <a:t>: 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- goede ruimtelijke ordening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- grondgebruik en bouwen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- bestemming/kaart vertrekpunt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aseline="0" dirty="0" smtClean="0"/>
                        <a:t>Art 4.1 Ow: </a:t>
                      </a:r>
                      <a:br>
                        <a:rPr lang="nl-NL" baseline="0" dirty="0" smtClean="0"/>
                      </a:br>
                      <a:r>
                        <a:rPr lang="nl-NL" baseline="0" dirty="0" smtClean="0"/>
                        <a:t>- fysieke leefomgeving</a:t>
                      </a:r>
                      <a:br>
                        <a:rPr lang="nl-NL" baseline="0" dirty="0" smtClean="0"/>
                      </a:br>
                      <a:r>
                        <a:rPr lang="nl-NL" baseline="0" dirty="0" smtClean="0"/>
                        <a:t>- regels over allerlei activiteiten</a:t>
                      </a:r>
                      <a:br>
                        <a:rPr lang="nl-NL" baseline="0" dirty="0" smtClean="0"/>
                      </a:br>
                      <a:r>
                        <a:rPr lang="nl-NL" baseline="0" dirty="0" smtClean="0"/>
                        <a:t>- regels vertrekpunt</a:t>
                      </a:r>
                      <a:endParaRPr lang="nl-NL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5520">
                <a:tc>
                  <a:txBody>
                    <a:bodyPr/>
                    <a:lstStyle/>
                    <a:p>
                      <a:r>
                        <a:rPr lang="nl-NL" dirty="0" smtClean="0"/>
                        <a:t>- RO, w.o. goed woon- en leefklimaat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- Statisch 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- Conserverend óf ontwikkelend</a:t>
                      </a:r>
                    </a:p>
                    <a:p>
                      <a:r>
                        <a:rPr lang="nl-NL" dirty="0" smtClean="0"/>
                        <a:t>- Plan(kaart) met regels  </a:t>
                      </a:r>
                      <a:endParaRPr lang="nl-N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aseline="0" dirty="0" smtClean="0"/>
                        <a:t>- Integrale afweging (milieu/RO, enz.)</a:t>
                      </a:r>
                      <a:br>
                        <a:rPr lang="nl-NL" baseline="0" dirty="0" smtClean="0"/>
                      </a:br>
                      <a:r>
                        <a:rPr lang="nl-NL" baseline="0" dirty="0" smtClean="0"/>
                        <a:t>- Dynamisch</a:t>
                      </a:r>
                      <a:br>
                        <a:rPr lang="nl-NL" baseline="0" dirty="0" smtClean="0"/>
                      </a:br>
                      <a:r>
                        <a:rPr lang="nl-NL" baseline="0" dirty="0" smtClean="0"/>
                        <a:t>- Allerlei vormen mogelijk:</a:t>
                      </a:r>
                      <a:br>
                        <a:rPr lang="nl-NL" baseline="0" dirty="0" smtClean="0"/>
                      </a:br>
                      <a:r>
                        <a:rPr lang="nl-NL" baseline="0" dirty="0" smtClean="0"/>
                        <a:t>- Digitale verordening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6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Gedetailleerde</a:t>
                      </a:r>
                      <a:r>
                        <a:rPr lang="nl-NL" baseline="0" dirty="0" smtClean="0"/>
                        <a:t> normstelling,</a:t>
                      </a:r>
                      <a:br>
                        <a:rPr lang="nl-NL" baseline="0" dirty="0" smtClean="0"/>
                      </a:br>
                      <a:r>
                        <a:rPr lang="nl-NL" baseline="0" dirty="0" smtClean="0"/>
                        <a:t>rechtszekerheid dominant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Open normstelling</a:t>
                      </a:r>
                      <a:r>
                        <a:rPr lang="nl-NL" baseline="0" dirty="0" smtClean="0"/>
                        <a:t> mogelijk,</a:t>
                      </a:r>
                      <a:br>
                        <a:rPr lang="nl-NL" baseline="0" dirty="0" smtClean="0"/>
                      </a:br>
                      <a:r>
                        <a:rPr lang="nl-NL" baseline="0" dirty="0" smtClean="0"/>
                        <a:t>met beleidsregels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Beperkte</a:t>
                      </a:r>
                      <a:r>
                        <a:rPr lang="nl-NL" baseline="0" dirty="0" smtClean="0"/>
                        <a:t> afwegingsruimte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Afwegingsruimte</a:t>
                      </a:r>
                    </a:p>
                    <a:p>
                      <a:endParaRPr lang="nl-N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942">
                <a:tc>
                  <a:txBody>
                    <a:bodyPr/>
                    <a:lstStyle/>
                    <a:p>
                      <a:r>
                        <a:rPr lang="nl-NL" dirty="0" smtClean="0"/>
                        <a:t>Eerbiedigend</a:t>
                      </a:r>
                      <a:r>
                        <a:rPr lang="nl-NL" baseline="0" dirty="0" smtClean="0"/>
                        <a:t> overgangsrecht</a:t>
                      </a:r>
                      <a:endParaRPr lang="nl-NL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Géén standaard overgangsrecht</a:t>
                      </a:r>
                      <a:endParaRPr lang="nl-NL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0942">
                <a:tc>
                  <a:txBody>
                    <a:bodyPr/>
                    <a:lstStyle/>
                    <a:p>
                      <a:r>
                        <a:rPr lang="nl-NL" dirty="0" smtClean="0"/>
                        <a:t>Alleen toelatingsplanologie</a:t>
                      </a:r>
                      <a:endParaRPr lang="nl-N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Gebodsbepalingen mogelijk</a:t>
                      </a:r>
                      <a:endParaRPr lang="nl-N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840">
                <a:tc>
                  <a:txBody>
                    <a:bodyPr/>
                    <a:lstStyle/>
                    <a:p>
                      <a:r>
                        <a:rPr lang="nl-NL" dirty="0" smtClean="0"/>
                        <a:t>Uitvoerbaarheidseis</a:t>
                      </a:r>
                      <a:endParaRPr lang="nl-NL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Beperkte uitvoerbaarheidseis</a:t>
                      </a:r>
                      <a:endParaRPr lang="nl-NL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9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100" dirty="0"/>
              <a:t>Nieuwe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sz="3100" dirty="0"/>
              <a:t>werkwijze – </a:t>
            </a:r>
            <a:r>
              <a:rPr lang="nl-NL" sz="3100" dirty="0" smtClean="0"/>
              <a:t/>
            </a:r>
            <a:br>
              <a:rPr lang="nl-NL" sz="3100" dirty="0" smtClean="0"/>
            </a:br>
            <a:r>
              <a:rPr lang="nl-NL" sz="2200" dirty="0" smtClean="0"/>
              <a:t>zie </a:t>
            </a:r>
            <a:r>
              <a:rPr lang="nl-NL" sz="2200" dirty="0" err="1"/>
              <a:t>NvT</a:t>
            </a:r>
            <a:r>
              <a:rPr lang="nl-NL" sz="2200" dirty="0"/>
              <a:t> bij Omgevingsbesluit</a:t>
            </a:r>
            <a:r>
              <a:rPr lang="nl-NL" sz="3100" dirty="0"/>
              <a:t/>
            </a:r>
            <a:br>
              <a:rPr lang="nl-NL" sz="3100" dirty="0"/>
            </a:br>
            <a:endParaRPr lang="nl-NL" sz="310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ts val="2500"/>
              </a:lnSpc>
            </a:pPr>
            <a:endParaRPr lang="nl-NL" sz="1800" dirty="0" smtClean="0"/>
          </a:p>
          <a:p>
            <a:pPr>
              <a:lnSpc>
                <a:spcPts val="2500"/>
              </a:lnSpc>
            </a:pPr>
            <a:endParaRPr lang="nl-NL" sz="1800" dirty="0"/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Regels over activiteiten i.p.v. (plan)kaart met regels over RO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Over de volle breedte van de fysieke leefomgeving</a:t>
            </a:r>
            <a:endParaRPr lang="nl-NL" sz="1800" dirty="0"/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Werken met open normen en beleidsregels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Afwijken van landelijke regels (maatwerk) mogelijk 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Geen standaard eerbiedigend overgangsrecht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Gebodsbepalingen en verplichtingen mogelijk</a:t>
            </a:r>
            <a:endParaRPr lang="nl-NL" sz="1800" dirty="0"/>
          </a:p>
          <a:p>
            <a:pPr>
              <a:lnSpc>
                <a:spcPts val="2500"/>
              </a:lnSpc>
            </a:pPr>
            <a:endParaRPr lang="nl-NL" dirty="0" smtClean="0"/>
          </a:p>
          <a:p>
            <a:pPr>
              <a:lnSpc>
                <a:spcPts val="2500"/>
              </a:lnSpc>
              <a:buNone/>
            </a:pPr>
            <a:endParaRPr lang="nl-NL" dirty="0" smtClean="0"/>
          </a:p>
          <a:p>
            <a:pPr>
              <a:lnSpc>
                <a:spcPts val="2500"/>
              </a:lnSpc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203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/>
          <p:cNvSpPr>
            <a:spLocks noGrp="1"/>
          </p:cNvSpPr>
          <p:nvPr>
            <p:ph type="title"/>
          </p:nvPr>
        </p:nvSpPr>
        <p:spPr>
          <a:xfrm>
            <a:off x="428625" y="1071567"/>
            <a:ext cx="8401050" cy="642937"/>
          </a:xfrm>
        </p:spPr>
        <p:txBody>
          <a:bodyPr/>
          <a:lstStyle/>
          <a:p>
            <a:r>
              <a:rPr lang="nl-NL" sz="2800" dirty="0" smtClean="0">
                <a:solidFill>
                  <a:schemeClr val="accent2"/>
                </a:solidFill>
              </a:rPr>
              <a:t>Verbrede reikwijdte omgevingsplan (2)</a:t>
            </a:r>
            <a:endParaRPr lang="nl-NL" dirty="0" smtClean="0">
              <a:solidFill>
                <a:schemeClr val="accent2"/>
              </a:solidFill>
            </a:endParaRPr>
          </a:p>
        </p:txBody>
      </p:sp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8" y="1989139"/>
            <a:ext cx="9083675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5868144" y="2708923"/>
            <a:ext cx="327585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nl-NL" sz="3200" b="1" kern="0" dirty="0" smtClean="0">
                <a:solidFill>
                  <a:srgbClr val="0E4A10">
                    <a:lumMod val="90000"/>
                    <a:lumOff val="10000"/>
                  </a:srgbClr>
                </a:solidFill>
                <a:latin typeface="Franklin Gothic Book" panose="020B0503020102020204" pitchFamily="34" charset="0"/>
              </a:rPr>
              <a:t>Exploitatieplan</a:t>
            </a:r>
          </a:p>
        </p:txBody>
      </p:sp>
      <p:pic>
        <p:nvPicPr>
          <p:cNvPr id="1026" name="Picture 2" descr="\\SSCDATA04.frd.shsdir.nl\LT_690484$\Mijn Documenten\19. Mengpaneel milie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5477"/>
            <a:ext cx="9144000" cy="6467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47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542" y="1083665"/>
            <a:ext cx="7646664" cy="4580535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1 maart 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Welke onderwerpen</a:t>
            </a:r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ijdelijke aanduiding voor voettekst 6"/>
          <p:cNvSpPr>
            <a:spLocks noGrp="1"/>
          </p:cNvSpPr>
          <p:nvPr>
            <p:ph type="ftr" sz="quarter" idx="4294967295"/>
          </p:nvPr>
        </p:nvSpPr>
        <p:spPr>
          <a:xfrm>
            <a:off x="6046788" y="6524625"/>
            <a:ext cx="3097212" cy="206375"/>
          </a:xfrm>
        </p:spPr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08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1026</Words>
  <Application>Microsoft Office PowerPoint</Application>
  <PresentationFormat>Diavoorstelling (4:3)</PresentationFormat>
  <Paragraphs>333</Paragraphs>
  <Slides>36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Aangepast ontwerp</vt:lpstr>
      <vt:lpstr>Het omgevingsplan</vt:lpstr>
      <vt:lpstr>Wat is een omgevingsplan?</vt:lpstr>
      <vt:lpstr>Het omgevingsplan</vt:lpstr>
      <vt:lpstr>Van bestemmingsplan naar omgevingsplan</vt:lpstr>
      <vt:lpstr>PowerPoint-presentatie</vt:lpstr>
      <vt:lpstr>Nieuwe werkwijze –  zie NvT bij Omgevingsbesluit </vt:lpstr>
      <vt:lpstr>Verbrede reikwijdte omgevingsplan (2)</vt:lpstr>
      <vt:lpstr>PowerPoint-presentatie</vt:lpstr>
      <vt:lpstr>    Welke onderwerpen</vt:lpstr>
      <vt:lpstr>PowerPoint-presentatie</vt:lpstr>
      <vt:lpstr>Onderwerpen voor omgevingsplan  (vanuit Bkl) </vt:lpstr>
      <vt:lpstr>Onderwerpen vanuit gemeente  (uit APV etc., selectie:)</vt:lpstr>
      <vt:lpstr>Voorbeeld gemeente Den Haag </vt:lpstr>
      <vt:lpstr>    Vormgeving</vt:lpstr>
      <vt:lpstr>Digitaal te raadplegen</vt:lpstr>
      <vt:lpstr>Van plankaart en bestemming naar....</vt:lpstr>
      <vt:lpstr>PowerPoint-presentatie</vt:lpstr>
      <vt:lpstr>    Juridische aspecten</vt:lpstr>
      <vt:lpstr>Werkingsgebied van een juridische regel</vt:lpstr>
      <vt:lpstr>Verschijningsvorm van regels</vt:lpstr>
      <vt:lpstr>Beoordelingsregels omgevingsplanactiviteit</vt:lpstr>
      <vt:lpstr>Nieuwe opzet vergunningplicht bouwen</vt:lpstr>
      <vt:lpstr>Voorbereidingsbesluit wijzigt omgevingsplan</vt:lpstr>
      <vt:lpstr>Zonder flexibiliteit geen rechtszekerheid</vt:lpstr>
      <vt:lpstr>    Bevoegdheid</vt:lpstr>
      <vt:lpstr>Delegatie vaststellingsbevoegdheid</vt:lpstr>
      <vt:lpstr>Organen die het omgevingsplan wijzigen</vt:lpstr>
      <vt:lpstr>    Procedure</vt:lpstr>
      <vt:lpstr>Voorbereidingsprocedure</vt:lpstr>
      <vt:lpstr>Bijzondere betrokkenheid provincie</vt:lpstr>
      <vt:lpstr>Inwerkingtreding</vt:lpstr>
      <vt:lpstr>Actualiseringsritme</vt:lpstr>
      <vt:lpstr>Alle regels appellabel</vt:lpstr>
      <vt:lpstr>Besluit tot vaststelling van een omgevingsplan is (meestal) een wijziging</vt:lpstr>
      <vt:lpstr>Resumé</vt:lpstr>
      <vt:lpstr>Overgangsfase omgevingsplan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Aan de slag met de Omgevingswet</dc:creator>
  <cp:lastModifiedBy>Berkel, Linda van (WVL)</cp:lastModifiedBy>
  <cp:revision>79</cp:revision>
  <cp:lastPrinted>2018-11-06T07:14:21Z</cp:lastPrinted>
  <dcterms:created xsi:type="dcterms:W3CDTF">2017-01-06T08:36:46Z</dcterms:created>
  <dcterms:modified xsi:type="dcterms:W3CDTF">2019-08-16T08:57:28Z</dcterms:modified>
</cp:coreProperties>
</file>