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handoutMasterIdLst>
    <p:handoutMasterId r:id="rId20"/>
  </p:handoutMasterIdLst>
  <p:sldIdLst>
    <p:sldId id="282" r:id="rId2"/>
    <p:sldId id="277" r:id="rId3"/>
    <p:sldId id="322" r:id="rId4"/>
    <p:sldId id="326" r:id="rId5"/>
    <p:sldId id="301" r:id="rId6"/>
    <p:sldId id="329" r:id="rId7"/>
    <p:sldId id="330" r:id="rId8"/>
    <p:sldId id="304" r:id="rId9"/>
    <p:sldId id="331" r:id="rId10"/>
    <p:sldId id="303" r:id="rId11"/>
    <p:sldId id="333" r:id="rId12"/>
    <p:sldId id="335" r:id="rId13"/>
    <p:sldId id="328" r:id="rId14"/>
    <p:sldId id="334" r:id="rId15"/>
    <p:sldId id="305" r:id="rId16"/>
    <p:sldId id="308" r:id="rId17"/>
    <p:sldId id="309" r:id="rId18"/>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40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82" autoAdjust="0"/>
  </p:normalViewPr>
  <p:slideViewPr>
    <p:cSldViewPr>
      <p:cViewPr varScale="1">
        <p:scale>
          <a:sx n="29" d="100"/>
          <a:sy n="29" d="100"/>
        </p:scale>
        <p:origin x="-19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1B903F8-2CD2-4125-8012-BD4936DDC793}" type="datetimeFigureOut">
              <a:rPr lang="nl-NL" smtClean="0"/>
              <a:t>9-11-2018</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F648C0-72BD-4668-9B3B-B2FCACE3FBE7}" type="slidenum">
              <a:rPr lang="nl-NL" smtClean="0"/>
              <a:t>‹nr.›</a:t>
            </a:fld>
            <a:endParaRPr lang="nl-NL"/>
          </a:p>
        </p:txBody>
      </p:sp>
    </p:spTree>
    <p:extLst>
      <p:ext uri="{BB962C8B-B14F-4D97-AF65-F5344CB8AC3E}">
        <p14:creationId xmlns:p14="http://schemas.microsoft.com/office/powerpoint/2010/main" val="338639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5A82C5-7B09-45AB-B8C6-873816CD9726}" type="datetimeFigureOut">
              <a:rPr lang="nl-NL" smtClean="0"/>
              <a:t>9-11-2018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AB87AFE-F7B8-43CC-A546-A37C0E75A373}" type="slidenum">
              <a:rPr lang="nl-NL" smtClean="0"/>
              <a:t>‹nr.›</a:t>
            </a:fld>
            <a:endParaRPr lang="nl-NL"/>
          </a:p>
        </p:txBody>
      </p:sp>
    </p:spTree>
    <p:extLst>
      <p:ext uri="{BB962C8B-B14F-4D97-AF65-F5344CB8AC3E}">
        <p14:creationId xmlns:p14="http://schemas.microsoft.com/office/powerpoint/2010/main" val="207999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en-US" dirty="0" smtClean="0">
                <a:solidFill>
                  <a:prstClr val="black"/>
                </a:solidFill>
              </a:rPr>
              <a:t>Eventuele voettekst</a:t>
            </a:r>
            <a:endParaRPr lang="en-US" dirty="0">
              <a:solidFill>
                <a:prstClr val="black"/>
              </a:solidFill>
            </a:endParaRP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5820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algemene</a:t>
            </a:r>
            <a:r>
              <a:rPr lang="nl-NL" baseline="0" dirty="0" smtClean="0"/>
              <a:t> regels geldt in het algemeen ook gelijkwaardigheid</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10</a:t>
            </a:fld>
            <a:endParaRPr lang="nl-NL"/>
          </a:p>
        </p:txBody>
      </p:sp>
    </p:spTree>
    <p:extLst>
      <p:ext uri="{BB962C8B-B14F-4D97-AF65-F5344CB8AC3E}">
        <p14:creationId xmlns:p14="http://schemas.microsoft.com/office/powerpoint/2010/main" val="374390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toestemming vereist, maar het</a:t>
            </a:r>
            <a:r>
              <a:rPr lang="nl-NL" baseline="0" dirty="0" smtClean="0"/>
              <a:t> bedrijf moet het wel melden</a:t>
            </a:r>
          </a:p>
          <a:p>
            <a:endParaRPr lang="nl-NL" baseline="0" dirty="0" smtClean="0"/>
          </a:p>
          <a:p>
            <a:r>
              <a:rPr lang="nl-NL" baseline="0" dirty="0" smtClean="0"/>
              <a:t>4.1012 is: voldoen aan PGS15</a:t>
            </a:r>
          </a:p>
          <a:p>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11</a:t>
            </a:fld>
            <a:endParaRPr lang="nl-NL"/>
          </a:p>
        </p:txBody>
      </p:sp>
    </p:spTree>
    <p:extLst>
      <p:ext uri="{BB962C8B-B14F-4D97-AF65-F5344CB8AC3E}">
        <p14:creationId xmlns:p14="http://schemas.microsoft.com/office/powerpoint/2010/main" val="371755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Zowel vergunningplicht</a:t>
            </a:r>
            <a:r>
              <a:rPr lang="nl-NL" baseline="0" dirty="0" smtClean="0"/>
              <a:t> als bevoegd gezag komen in grote lijnen overeen met huidige recht.</a:t>
            </a:r>
          </a:p>
          <a:p>
            <a:r>
              <a:rPr lang="nl-NL" baseline="0" dirty="0" err="1" smtClean="0"/>
              <a:t>Afd</a:t>
            </a:r>
            <a:r>
              <a:rPr lang="nl-NL" baseline="0" dirty="0" smtClean="0"/>
              <a:t> 3.4 is uitgebreide procedure is voor Seveso en een aantal andere aangewezen (in Omgevingsbesluit omschreven) activiteiten</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12</a:t>
            </a:fld>
            <a:endParaRPr lang="nl-NL"/>
          </a:p>
        </p:txBody>
      </p:sp>
    </p:spTree>
    <p:extLst>
      <p:ext uri="{BB962C8B-B14F-4D97-AF65-F5344CB8AC3E}">
        <p14:creationId xmlns:p14="http://schemas.microsoft.com/office/powerpoint/2010/main" val="364470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Zowel vergunningplicht</a:t>
            </a:r>
            <a:r>
              <a:rPr lang="nl-NL" baseline="0" dirty="0" smtClean="0"/>
              <a:t> als bevoegd gezag komen in grote lijnen overeen met huidige recht.</a:t>
            </a:r>
          </a:p>
          <a:p>
            <a:r>
              <a:rPr lang="nl-NL" baseline="0" dirty="0" err="1" smtClean="0"/>
              <a:t>Afd</a:t>
            </a:r>
            <a:r>
              <a:rPr lang="nl-NL" baseline="0" dirty="0" smtClean="0"/>
              <a:t> 3.4 is uitgebreide procedure is voor Seveso en een aantal andere aangewezen (in Omgevingsbesluit omschreven) activiteiten</a:t>
            </a:r>
          </a:p>
          <a:p>
            <a:endParaRPr lang="nl-NL" baseline="0" dirty="0" smtClean="0"/>
          </a:p>
          <a:p>
            <a:r>
              <a:rPr lang="nl-NL" baseline="0" dirty="0" smtClean="0"/>
              <a:t>Vergunningplicht geldt boven bepaalde hoeveelheid of voor specifieke onderverdeling van de ADR-klasse</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13</a:t>
            </a:fld>
            <a:endParaRPr lang="nl-NL"/>
          </a:p>
        </p:txBody>
      </p:sp>
    </p:spTree>
    <p:extLst>
      <p:ext uri="{BB962C8B-B14F-4D97-AF65-F5344CB8AC3E}">
        <p14:creationId xmlns:p14="http://schemas.microsoft.com/office/powerpoint/2010/main" val="401423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a:t>
            </a:r>
            <a:r>
              <a:rPr lang="nl-NL" dirty="0" err="1" smtClean="0"/>
              <a:t>Seveso</a:t>
            </a:r>
            <a:r>
              <a:rPr lang="nl-NL" dirty="0" smtClean="0"/>
              <a:t>-inrichting</a:t>
            </a:r>
            <a:r>
              <a:rPr lang="nl-NL" baseline="0" dirty="0" smtClean="0"/>
              <a:t> altijd vergunningplicht</a:t>
            </a:r>
            <a:endParaRPr lang="nl-NL" dirty="0" smtClean="0"/>
          </a:p>
          <a:p>
            <a:r>
              <a:rPr lang="nl-NL" dirty="0" smtClean="0"/>
              <a:t>Zowel vergunningplicht</a:t>
            </a:r>
            <a:r>
              <a:rPr lang="nl-NL" baseline="0" dirty="0" smtClean="0"/>
              <a:t> als bevoegd gezag komen in grote lijnen overeen met huidige recht.</a:t>
            </a:r>
          </a:p>
          <a:p>
            <a:r>
              <a:rPr lang="nl-NL" baseline="0" dirty="0" err="1" smtClean="0"/>
              <a:t>Afd</a:t>
            </a:r>
            <a:r>
              <a:rPr lang="nl-NL" baseline="0" dirty="0" smtClean="0"/>
              <a:t> 3.4 is uitgebreide procedure is voor Seveso en een aantal andere aangewezen (in Omgevingsbesluit omschreven) activiteiten</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14</a:t>
            </a:fld>
            <a:endParaRPr lang="nl-NL"/>
          </a:p>
        </p:txBody>
      </p:sp>
    </p:spTree>
    <p:extLst>
      <p:ext uri="{BB962C8B-B14F-4D97-AF65-F5344CB8AC3E}">
        <p14:creationId xmlns:p14="http://schemas.microsoft.com/office/powerpoint/2010/main" val="293990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Zowel vergunningplicht</a:t>
            </a:r>
            <a:r>
              <a:rPr lang="nl-NL" baseline="0" dirty="0" smtClean="0"/>
              <a:t> als bevoegd gezag komen in grote lijnen overeen met huidige recht.</a:t>
            </a:r>
          </a:p>
          <a:p>
            <a:endParaRPr lang="nl-NL" baseline="0" dirty="0" smtClean="0"/>
          </a:p>
          <a:p>
            <a:r>
              <a:rPr lang="nl-NL" baseline="0" dirty="0" smtClean="0"/>
              <a:t>Zo zijn er ook specifieke beoordelingsregels voor </a:t>
            </a:r>
            <a:r>
              <a:rPr lang="nl-NL" baseline="0" dirty="0" err="1" smtClean="0"/>
              <a:t>Seveso</a:t>
            </a:r>
            <a:r>
              <a:rPr lang="nl-NL" baseline="0" dirty="0" smtClean="0"/>
              <a:t>-inrichting en voor ontplofbare stoffen voor civiel en militair gebruik.</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15</a:t>
            </a:fld>
            <a:endParaRPr lang="nl-NL"/>
          </a:p>
        </p:txBody>
      </p:sp>
    </p:spTree>
    <p:extLst>
      <p:ext uri="{BB962C8B-B14F-4D97-AF65-F5344CB8AC3E}">
        <p14:creationId xmlns:p14="http://schemas.microsoft.com/office/powerpoint/2010/main" val="238369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Zowel vergunningplicht</a:t>
            </a:r>
            <a:r>
              <a:rPr lang="nl-NL" baseline="0" dirty="0" smtClean="0"/>
              <a:t> als bevoegd gezag komen in grote lijnen overeen met huidige recht.</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16</a:t>
            </a:fld>
            <a:endParaRPr lang="nl-NL"/>
          </a:p>
        </p:txBody>
      </p:sp>
    </p:spTree>
    <p:extLst>
      <p:ext uri="{BB962C8B-B14F-4D97-AF65-F5344CB8AC3E}">
        <p14:creationId xmlns:p14="http://schemas.microsoft.com/office/powerpoint/2010/main" val="183811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Zowel vergunningplicht</a:t>
            </a:r>
            <a:r>
              <a:rPr lang="nl-NL" baseline="0" dirty="0" smtClean="0"/>
              <a:t> als bevoegd gezag komen in grote lijnen overeen met huidige recht.</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17</a:t>
            </a:fld>
            <a:endParaRPr lang="nl-NL"/>
          </a:p>
        </p:txBody>
      </p:sp>
    </p:spTree>
    <p:extLst>
      <p:ext uri="{BB962C8B-B14F-4D97-AF65-F5344CB8AC3E}">
        <p14:creationId xmlns:p14="http://schemas.microsoft.com/office/powerpoint/2010/main" val="110510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2</a:t>
            </a:fld>
            <a:endParaRPr lang="nl-NL"/>
          </a:p>
        </p:txBody>
      </p:sp>
    </p:spTree>
    <p:extLst>
      <p:ext uri="{BB962C8B-B14F-4D97-AF65-F5344CB8AC3E}">
        <p14:creationId xmlns:p14="http://schemas.microsoft.com/office/powerpoint/2010/main" val="9876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3</a:t>
            </a:fld>
            <a:endParaRPr lang="nl-NL"/>
          </a:p>
        </p:txBody>
      </p:sp>
    </p:spTree>
    <p:extLst>
      <p:ext uri="{BB962C8B-B14F-4D97-AF65-F5344CB8AC3E}">
        <p14:creationId xmlns:p14="http://schemas.microsoft.com/office/powerpoint/2010/main" val="82961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Is</a:t>
            </a:r>
            <a:r>
              <a:rPr lang="nl-NL" baseline="0" dirty="0" smtClean="0"/>
              <a:t> in huidige regelgeving </a:t>
            </a:r>
            <a:r>
              <a:rPr lang="nl-NL" baseline="0" dirty="0" err="1" smtClean="0"/>
              <a:t>Brzo</a:t>
            </a:r>
            <a:endParaRPr lang="nl-NL" baseline="0" dirty="0" smtClean="0"/>
          </a:p>
          <a:p>
            <a:r>
              <a:rPr lang="nl-NL" baseline="0" dirty="0" smtClean="0"/>
              <a:t>Definities en omschrijving aangesloten bij Europese </a:t>
            </a:r>
            <a:r>
              <a:rPr lang="nl-NL" baseline="0" dirty="0" err="1" smtClean="0"/>
              <a:t>Seveso</a:t>
            </a:r>
            <a:r>
              <a:rPr lang="nl-NL" baseline="0" dirty="0" smtClean="0"/>
              <a:t>-Richtlijn</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4</a:t>
            </a:fld>
            <a:endParaRPr lang="nl-NL"/>
          </a:p>
        </p:txBody>
      </p:sp>
    </p:spTree>
    <p:extLst>
      <p:ext uri="{BB962C8B-B14F-4D97-AF65-F5344CB8AC3E}">
        <p14:creationId xmlns:p14="http://schemas.microsoft.com/office/powerpoint/2010/main" val="268366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5</a:t>
            </a:fld>
            <a:endParaRPr lang="nl-NL"/>
          </a:p>
        </p:txBody>
      </p:sp>
    </p:spTree>
    <p:extLst>
      <p:ext uri="{BB962C8B-B14F-4D97-AF65-F5344CB8AC3E}">
        <p14:creationId xmlns:p14="http://schemas.microsoft.com/office/powerpoint/2010/main" val="87008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algemene artikel over zorgplicht</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6</a:t>
            </a:fld>
            <a:endParaRPr lang="nl-NL"/>
          </a:p>
        </p:txBody>
      </p:sp>
    </p:spTree>
    <p:extLst>
      <p:ext uri="{BB962C8B-B14F-4D97-AF65-F5344CB8AC3E}">
        <p14:creationId xmlns:p14="http://schemas.microsoft.com/office/powerpoint/2010/main" val="380941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Specifieke zorgplicht ongewone voorvallen voorkomen</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7</a:t>
            </a:fld>
            <a:endParaRPr lang="nl-NL"/>
          </a:p>
        </p:txBody>
      </p:sp>
    </p:spTree>
    <p:extLst>
      <p:ext uri="{BB962C8B-B14F-4D97-AF65-F5344CB8AC3E}">
        <p14:creationId xmlns:p14="http://schemas.microsoft.com/office/powerpoint/2010/main" val="308778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Vergelijkbaar met activiteitenbesluit, BRZO en </a:t>
            </a:r>
            <a:r>
              <a:rPr lang="nl-NL" dirty="0" err="1" smtClean="0"/>
              <a:t>Bevb</a:t>
            </a:r>
            <a:endParaRPr lang="nl-NL" dirty="0" smtClean="0"/>
          </a:p>
          <a:p>
            <a:endParaRPr lang="nl-NL" dirty="0" smtClean="0"/>
          </a:p>
          <a:p>
            <a:r>
              <a:rPr lang="nl-NL" dirty="0" smtClean="0"/>
              <a:t>Aandachtsgebieden zijn nieuw, daar ga ik na de pauze bij het omgevingsplan uitgebreid op in.</a:t>
            </a:r>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8</a:t>
            </a:fld>
            <a:endParaRPr lang="nl-NL"/>
          </a:p>
        </p:txBody>
      </p:sp>
    </p:spTree>
    <p:extLst>
      <p:ext uri="{BB962C8B-B14F-4D97-AF65-F5344CB8AC3E}">
        <p14:creationId xmlns:p14="http://schemas.microsoft.com/office/powerpoint/2010/main" val="129950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Vergelijkbaar met activiteitenbesluit, BRZO en </a:t>
            </a:r>
            <a:r>
              <a:rPr lang="nl-NL" dirty="0" err="1" smtClean="0"/>
              <a:t>Bevb</a:t>
            </a:r>
            <a:endParaRPr lang="nl-NL" dirty="0" smtClean="0"/>
          </a:p>
          <a:p>
            <a:endParaRPr lang="nl-NL" dirty="0" smtClean="0"/>
          </a:p>
          <a:p>
            <a:r>
              <a:rPr lang="nl-NL" dirty="0" smtClean="0"/>
              <a:t>Aandachtsgebieden zijn nieuw, daar ga ik na de pauze bij het omgevingsplan uitgebreid op in</a:t>
            </a:r>
            <a:r>
              <a:rPr lang="nl-NL" baseline="0" dirty="0" smtClean="0"/>
              <a:t> en daarover krijgen of hebben jullie gehad nog een hele dag.</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7AB87AFE-F7B8-43CC-A546-A37C0E75A373}" type="slidenum">
              <a:rPr lang="nl-NL" smtClean="0"/>
              <a:t>9</a:t>
            </a:fld>
            <a:endParaRPr lang="nl-NL"/>
          </a:p>
        </p:txBody>
      </p:sp>
    </p:spTree>
    <p:extLst>
      <p:ext uri="{BB962C8B-B14F-4D97-AF65-F5344CB8AC3E}">
        <p14:creationId xmlns:p14="http://schemas.microsoft.com/office/powerpoint/2010/main" val="338695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8"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9"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Tree>
    <p:extLst>
      <p:ext uri="{BB962C8B-B14F-4D97-AF65-F5344CB8AC3E}">
        <p14:creationId xmlns:p14="http://schemas.microsoft.com/office/powerpoint/2010/main" val="271009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
        <p:nvSpPr>
          <p:cNvPr id="9" name="Titel 1"/>
          <p:cNvSpPr>
            <a:spLocks noGrp="1"/>
          </p:cNvSpPr>
          <p:nvPr>
            <p:ph type="title"/>
          </p:nvPr>
        </p:nvSpPr>
        <p:spPr>
          <a:xfrm>
            <a:off x="331415" y="908720"/>
            <a:ext cx="8201025" cy="571500"/>
          </a:xfrm>
        </p:spPr>
        <p:txBody>
          <a:bodyPr/>
          <a:lstStyle/>
          <a:p>
            <a:r>
              <a:rPr lang="nl-NL" dirty="0" smtClean="0"/>
              <a:t>Klik om de stijl te bewerken</a:t>
            </a:r>
            <a:endParaRPr lang="nl-NL" dirty="0"/>
          </a:p>
        </p:txBody>
      </p:sp>
    </p:spTree>
    <p:extLst>
      <p:ext uri="{BB962C8B-B14F-4D97-AF65-F5344CB8AC3E}">
        <p14:creationId xmlns:p14="http://schemas.microsoft.com/office/powerpoint/2010/main" val="417762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alk hoog, tekst, afbeelding, grafiek en overi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2178000"/>
            <a:ext cx="4129200" cy="40320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66800"/>
            <a:ext cx="4572000" cy="5260744"/>
          </a:xfrm>
        </p:spPr>
        <p:txBody>
          <a:bodyPr/>
          <a:lstStyle>
            <a:lvl1pPr>
              <a:defRPr sz="14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
        <p:nvSpPr>
          <p:cNvPr id="9" name="Titel 1"/>
          <p:cNvSpPr>
            <a:spLocks noGrp="1"/>
          </p:cNvSpPr>
          <p:nvPr>
            <p:ph type="title"/>
          </p:nvPr>
        </p:nvSpPr>
        <p:spPr>
          <a:xfrm>
            <a:off x="343982" y="980728"/>
            <a:ext cx="4168577" cy="1008112"/>
          </a:xfrm>
        </p:spPr>
        <p:txBody>
          <a:bodyPr/>
          <a:lstStyle/>
          <a:p>
            <a:r>
              <a:rPr lang="nl-NL" dirty="0" smtClean="0"/>
              <a:t>Klik om de stijl te bewerken</a:t>
            </a:r>
            <a:endParaRPr lang="nl-NL" dirty="0"/>
          </a:p>
        </p:txBody>
      </p:sp>
      <p:sp>
        <p:nvSpPr>
          <p:cNvPr id="10"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64605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alk laag, tekst, afbeelding, grafiek en overi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814400"/>
            <a:ext cx="4129200" cy="4399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2000" y="1066800"/>
            <a:ext cx="4572000" cy="524827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8"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
        <p:nvSpPr>
          <p:cNvPr id="10" name="Titel 1"/>
          <p:cNvSpPr>
            <a:spLocks noGrp="1"/>
          </p:cNvSpPr>
          <p:nvPr>
            <p:ph type="title"/>
          </p:nvPr>
        </p:nvSpPr>
        <p:spPr>
          <a:xfrm>
            <a:off x="331415" y="908720"/>
            <a:ext cx="4168577" cy="1008112"/>
          </a:xfrm>
          <a:noFill/>
        </p:spPr>
        <p:txBody>
          <a:bodyPr/>
          <a:lstStyle/>
          <a:p>
            <a:r>
              <a:rPr lang="nl-NL" dirty="0" smtClean="0"/>
              <a:t>Klik om de stijl te bewerken</a:t>
            </a:r>
            <a:endParaRPr lang="nl-NL" dirty="0"/>
          </a:p>
        </p:txBody>
      </p:sp>
      <p:sp>
        <p:nvSpPr>
          <p:cNvPr id="9" name="Tijdelijke aanduiding voor datum 8"/>
          <p:cNvSpPr>
            <a:spLocks noGrp="1"/>
          </p:cNvSpPr>
          <p:nvPr>
            <p:ph type="dt" sz="half" idx="10"/>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35093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8" name="shpTekst"/>
          <p:cNvSpPr>
            <a:spLocks noGrp="1"/>
          </p:cNvSpPr>
          <p:nvPr>
            <p:ph idx="1"/>
          </p:nvPr>
        </p:nvSpPr>
        <p:spPr bwMode="auto">
          <a:xfrm>
            <a:off x="4910138" y="1493838"/>
            <a:ext cx="3600450" cy="2773362"/>
          </a:xfrm>
          <a:prstGeom prst="rect">
            <a:avLst/>
          </a:prstGeom>
          <a:noFill/>
          <a:ln w="9525">
            <a:noFill/>
            <a:miter lim="800000"/>
            <a:headEnd/>
            <a:tailEnd/>
          </a:ln>
        </p:spPr>
        <p:txBody>
          <a:bodyPr/>
          <a:lstStyle/>
          <a:p>
            <a:pPr lvl="0"/>
            <a:r>
              <a:rPr lang="nl-NL" dirty="0" smtClean="0"/>
              <a:t>Klik om de modelstijlen te bewerken</a:t>
            </a:r>
          </a:p>
        </p:txBody>
      </p:sp>
      <p:sp>
        <p:nvSpPr>
          <p:cNvPr id="7"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
        <p:nvSpPr>
          <p:cNvPr id="9" name="Titel 1"/>
          <p:cNvSpPr>
            <a:spLocks noGrp="1"/>
          </p:cNvSpPr>
          <p:nvPr>
            <p:ph type="title"/>
          </p:nvPr>
        </p:nvSpPr>
        <p:spPr>
          <a:xfrm>
            <a:off x="331415" y="908720"/>
            <a:ext cx="4168577" cy="1008112"/>
          </a:xfrm>
          <a:noFill/>
        </p:spPr>
        <p:txBody>
          <a:bodyPr/>
          <a:lstStyle/>
          <a:p>
            <a:r>
              <a:rPr lang="nl-NL" dirty="0" smtClean="0"/>
              <a:t>Klik om de stijl te bewerken</a:t>
            </a:r>
            <a:endParaRPr lang="nl-NL" dirty="0"/>
          </a:p>
        </p:txBody>
      </p:sp>
      <p:sp>
        <p:nvSpPr>
          <p:cNvPr id="10"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82462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smtClean="0"/>
              <a:t>Klik</a:t>
            </a:r>
            <a:r>
              <a:rPr lang="nl-NL" noProof="0" dirty="0" smtClean="0"/>
              <a:t> </a:t>
            </a:r>
            <a:r>
              <a:rPr lang="nl-NL" noProof="0" dirty="0" err="1" smtClean="0"/>
              <a:t>om</a:t>
            </a:r>
            <a:r>
              <a:rPr lang="nl-NL" noProof="0" dirty="0" smtClean="0"/>
              <a:t> de </a:t>
            </a:r>
            <a:r>
              <a:rPr lang="nl-NL" noProof="0" dirty="0" err="1" smtClean="0"/>
              <a:t>modelstijlen</a:t>
            </a:r>
            <a:r>
              <a:rPr lang="nl-NL" noProof="0" dirty="0" smtClean="0"/>
              <a:t> </a:t>
            </a:r>
            <a:r>
              <a:rPr lang="nl-NL" noProof="0" dirty="0" err="1" smtClean="0"/>
              <a:t>te</a:t>
            </a:r>
            <a:r>
              <a:rPr lang="nl-NL" noProof="0" dirty="0" smtClean="0"/>
              <a:t> </a:t>
            </a:r>
            <a:r>
              <a:rPr lang="nl-NL" noProof="0" dirty="0" err="1" smtClean="0"/>
              <a:t>bewerken</a:t>
            </a:r>
            <a:endParaRPr lang="nl-NL" noProof="0" dirty="0" smtClean="0"/>
          </a:p>
          <a:p>
            <a:pPr lvl="1"/>
            <a:r>
              <a:rPr lang="nl-NL" noProof="0" dirty="0" err="1" smtClean="0"/>
              <a:t>Tweede</a:t>
            </a:r>
            <a:r>
              <a:rPr lang="nl-NL" noProof="0" dirty="0" smtClean="0"/>
              <a:t> </a:t>
            </a:r>
            <a:r>
              <a:rPr lang="nl-NL" noProof="0" dirty="0" err="1" smtClean="0"/>
              <a:t>niveau</a:t>
            </a:r>
            <a:endParaRPr lang="nl-NL" noProof="0" dirty="0" smtClean="0"/>
          </a:p>
          <a:p>
            <a:pPr lvl="2"/>
            <a:r>
              <a:rPr lang="nl-NL" noProof="0" dirty="0" err="1" smtClean="0"/>
              <a:t>Derde</a:t>
            </a:r>
            <a:r>
              <a:rPr lang="nl-NL" noProof="0" dirty="0" smtClean="0"/>
              <a:t> </a:t>
            </a:r>
            <a:r>
              <a:rPr lang="nl-NL" noProof="0" dirty="0" err="1" smtClean="0"/>
              <a:t>niveau</a:t>
            </a:r>
            <a:endParaRPr lang="nl-NL" noProof="0" dirty="0" smtClean="0"/>
          </a:p>
          <a:p>
            <a:pPr lvl="3"/>
            <a:r>
              <a:rPr lang="nl-NL" noProof="0" dirty="0" err="1" smtClean="0"/>
              <a:t>Vierde</a:t>
            </a:r>
            <a:r>
              <a:rPr lang="nl-NL" noProof="0" dirty="0" smtClean="0"/>
              <a:t> </a:t>
            </a:r>
            <a:r>
              <a:rPr lang="nl-NL" noProof="0" dirty="0" err="1" smtClean="0"/>
              <a:t>niveau</a:t>
            </a:r>
            <a:endParaRPr lang="nl-NL" noProof="0" dirty="0" smtClean="0"/>
          </a:p>
          <a:p>
            <a:pPr lvl="4"/>
            <a:r>
              <a:rPr lang="nl-NL" noProof="0" dirty="0" err="1" smtClean="0"/>
              <a:t>Vijfde</a:t>
            </a:r>
            <a:r>
              <a:rPr lang="nl-NL" noProof="0" dirty="0" smtClean="0"/>
              <a:t> </a:t>
            </a:r>
            <a:r>
              <a:rPr lang="nl-NL" noProof="0" dirty="0" err="1" smtClean="0"/>
              <a:t>niveau</a:t>
            </a:r>
            <a:endParaRPr lang="nl-NL" noProof="0" dirty="0"/>
          </a:p>
        </p:txBody>
      </p:sp>
      <p:sp>
        <p:nvSpPr>
          <p:cNvPr id="6" name="Tijdelijke aanduiding voor voettekst 10"/>
          <p:cNvSpPr>
            <a:spLocks noGrp="1"/>
          </p:cNvSpPr>
          <p:nvPr>
            <p:ph type="ftr" sz="quarter" idx="3"/>
          </p:nvPr>
        </p:nvSpPr>
        <p:spPr>
          <a:xfrm>
            <a:off x="380256"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smtClean="0"/>
              <a:t>Basispresentatie Omgevingswet augustus 2018</a:t>
            </a:r>
            <a:endParaRPr lang="nl-NL" dirty="0"/>
          </a:p>
        </p:txBody>
      </p:sp>
      <p:sp>
        <p:nvSpPr>
          <p:cNvPr id="10" name="Titel 1"/>
          <p:cNvSpPr>
            <a:spLocks noGrp="1"/>
          </p:cNvSpPr>
          <p:nvPr>
            <p:ph type="title"/>
          </p:nvPr>
        </p:nvSpPr>
        <p:spPr>
          <a:xfrm>
            <a:off x="331415" y="908720"/>
            <a:ext cx="8393485" cy="792088"/>
          </a:xfrm>
          <a:noFill/>
        </p:spPr>
        <p:txBody>
          <a:bodyPr/>
          <a:lstStyle/>
          <a:p>
            <a:r>
              <a:rPr lang="nl-NL" dirty="0" smtClean="0"/>
              <a:t>Klik om de stijl te bewerken</a:t>
            </a:r>
            <a:endParaRPr lang="nl-NL" dirty="0"/>
          </a:p>
        </p:txBody>
      </p:sp>
      <p:sp>
        <p:nvSpPr>
          <p:cNvPr id="8" name="Tijdelijke aanduiding voor datum 8"/>
          <p:cNvSpPr>
            <a:spLocks noGrp="1"/>
          </p:cNvSpPr>
          <p:nvPr>
            <p:ph type="dt" sz="half" idx="2"/>
          </p:nvPr>
        </p:nvSpPr>
        <p:spPr>
          <a:xfrm>
            <a:off x="6660232"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Tree>
    <p:extLst>
      <p:ext uri="{BB962C8B-B14F-4D97-AF65-F5344CB8AC3E}">
        <p14:creationId xmlns:p14="http://schemas.microsoft.com/office/powerpoint/2010/main" val="2460220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shpTekst"/>
          <p:cNvSpPr>
            <a:spLocks noGrp="1" noChangeArrowheads="1"/>
          </p:cNvSpPr>
          <p:nvPr>
            <p:ph type="body" idx="1"/>
          </p:nvPr>
        </p:nvSpPr>
        <p:spPr bwMode="auto">
          <a:xfrm>
            <a:off x="331415" y="1628800"/>
            <a:ext cx="8201025"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smtClean="0"/>
              <a:t>Klik om de opmaakprofielen van de </a:t>
            </a:r>
            <a:r>
              <a:rPr lang="nl-NL" altLang="nl-NL" dirty="0" err="1" smtClean="0"/>
              <a:t>modeltekst</a:t>
            </a:r>
            <a:r>
              <a:rPr lang="nl-NL" altLang="nl-NL" dirty="0" smtClean="0"/>
              <a:t> te bewerken</a:t>
            </a:r>
          </a:p>
          <a:p>
            <a:pPr lvl="1"/>
            <a:r>
              <a:rPr lang="nl-NL" altLang="nl-NL" dirty="0" smtClean="0"/>
              <a:t>Tweede niveau</a:t>
            </a:r>
          </a:p>
          <a:p>
            <a:pPr lvl="2"/>
            <a:r>
              <a:rPr lang="nl-NL" altLang="nl-NL" dirty="0" smtClean="0"/>
              <a:t>Derde niveau</a:t>
            </a:r>
          </a:p>
          <a:p>
            <a:pPr lvl="3"/>
            <a:r>
              <a:rPr lang="nl-NL" altLang="nl-NL" dirty="0" smtClean="0"/>
              <a:t>Vierde niveau</a:t>
            </a:r>
          </a:p>
        </p:txBody>
      </p:sp>
      <p:sp>
        <p:nvSpPr>
          <p:cNvPr id="1026" name="shpTitel"/>
          <p:cNvSpPr>
            <a:spLocks noGrp="1" noChangeArrowheads="1"/>
          </p:cNvSpPr>
          <p:nvPr>
            <p:ph type="title"/>
          </p:nvPr>
        </p:nvSpPr>
        <p:spPr bwMode="auto">
          <a:xfrm>
            <a:off x="331415" y="908720"/>
            <a:ext cx="8201025" cy="57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pic>
        <p:nvPicPr>
          <p:cNvPr id="11" name="Afbeelding 10" descr="Omgevingswet_pos_RGB.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817" y="78679"/>
            <a:ext cx="2368731" cy="698821"/>
          </a:xfrm>
          <a:prstGeom prst="rect">
            <a:avLst/>
          </a:prstGeom>
        </p:spPr>
      </p:pic>
      <p:sp>
        <p:nvSpPr>
          <p:cNvPr id="12" name="Rechthoek 11"/>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eaLnBrk="0" fontAlgn="base" hangingPunct="0">
              <a:spcBef>
                <a:spcPct val="50000"/>
              </a:spcBef>
              <a:spcAft>
                <a:spcPct val="0"/>
              </a:spcAft>
            </a:pPr>
            <a:endParaRPr lang="nl-NL" sz="2200">
              <a:solidFill>
                <a:prstClr val="black"/>
              </a:solidFill>
            </a:endParaRPr>
          </a:p>
        </p:txBody>
      </p:sp>
      <p:sp>
        <p:nvSpPr>
          <p:cNvPr id="14"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smtClean="0"/>
              <a:t>Sheet #</a:t>
            </a:r>
            <a:endParaRPr lang="nl-NL" dirty="0" smtClean="0"/>
          </a:p>
        </p:txBody>
      </p:sp>
      <p:sp>
        <p:nvSpPr>
          <p:cNvPr id="15"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eaLnBrk="0" fontAlgn="base" hangingPunct="0">
              <a:spcBef>
                <a:spcPct val="50000"/>
              </a:spcBef>
              <a:spcAft>
                <a:spcPct val="0"/>
              </a:spcAft>
            </a:pPr>
            <a:r>
              <a:rPr lang="nl-NL" smtClean="0"/>
              <a:t>Basispresentatie Omgevingswet augustus 2018</a:t>
            </a:r>
            <a:endParaRPr lang="nl-NL" dirty="0"/>
          </a:p>
        </p:txBody>
      </p:sp>
    </p:spTree>
    <p:extLst>
      <p:ext uri="{BB962C8B-B14F-4D97-AF65-F5344CB8AC3E}">
        <p14:creationId xmlns:p14="http://schemas.microsoft.com/office/powerpoint/2010/main" val="1317566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1" r:id="rId6"/>
  </p:sldLayoutIdLst>
  <p:hf sldNum="0" hdr="0" dt="0"/>
  <p:txStyles>
    <p:titleStyle>
      <a:lvl1pPr algn="l" rtl="0" eaLnBrk="0" fontAlgn="base" hangingPunct="0">
        <a:spcBef>
          <a:spcPct val="0"/>
        </a:spcBef>
        <a:spcAft>
          <a:spcPct val="0"/>
        </a:spcAft>
        <a:defRPr sz="2500" b="1" spc="-60">
          <a:solidFill>
            <a:srgbClr val="275937"/>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39870C"/>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sz="1400"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9"/>
        </a:buBlip>
        <a:defRPr lang="nl-NL" sz="1400"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sz="1400"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sz="1400"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7984" y="620688"/>
            <a:ext cx="4407024" cy="936104"/>
          </a:xfrm>
        </p:spPr>
        <p:txBody>
          <a:bodyPr/>
          <a:lstStyle/>
          <a:p>
            <a:r>
              <a:rPr lang="nl-NL" dirty="0" smtClean="0"/>
              <a:t>Omgevingsveiligheid en de Omgevingswet</a:t>
            </a:r>
            <a:endParaRPr lang="nl-NL" dirty="0"/>
          </a:p>
        </p:txBody>
      </p:sp>
      <p:sp>
        <p:nvSpPr>
          <p:cNvPr id="3" name="Tijdelijke aanduiding voor inhoud 2"/>
          <p:cNvSpPr>
            <a:spLocks noGrp="1"/>
          </p:cNvSpPr>
          <p:nvPr>
            <p:ph idx="1"/>
          </p:nvPr>
        </p:nvSpPr>
        <p:spPr>
          <a:xfrm>
            <a:off x="4427984" y="1557079"/>
            <a:ext cx="4521300" cy="4740268"/>
          </a:xfrm>
        </p:spPr>
        <p:txBody>
          <a:bodyPr/>
          <a:lstStyle/>
          <a:p>
            <a:pPr marL="0" indent="0">
              <a:lnSpc>
                <a:spcPct val="150000"/>
              </a:lnSpc>
            </a:pPr>
            <a:r>
              <a:rPr lang="nl-NL" sz="1900" b="1" dirty="0" smtClean="0"/>
              <a:t>Milieubelastende activiteit MBA</a:t>
            </a:r>
            <a:endParaRPr lang="nl-NL" sz="1900" b="1" dirty="0"/>
          </a:p>
          <a:p>
            <a:pPr lvl="3">
              <a:lnSpc>
                <a:spcPct val="150000"/>
              </a:lnSpc>
              <a:buFont typeface="Arial" panose="020B0604020202020204" pitchFamily="34" charset="0"/>
              <a:buChar char="•"/>
            </a:pPr>
            <a:r>
              <a:rPr lang="nl-NL" sz="1800" dirty="0" smtClean="0"/>
              <a:t>Wat is een MBA?</a:t>
            </a:r>
          </a:p>
          <a:p>
            <a:pPr lvl="3">
              <a:lnSpc>
                <a:spcPct val="150000"/>
              </a:lnSpc>
              <a:buFont typeface="Arial" panose="020B0604020202020204" pitchFamily="34" charset="0"/>
              <a:buChar char="•"/>
            </a:pPr>
            <a:r>
              <a:rPr lang="nl-NL" sz="1800" dirty="0"/>
              <a:t>Zorgplicht</a:t>
            </a:r>
          </a:p>
          <a:p>
            <a:pPr lvl="3">
              <a:lnSpc>
                <a:spcPct val="150000"/>
              </a:lnSpc>
              <a:buFont typeface="Arial" panose="020B0604020202020204" pitchFamily="34" charset="0"/>
              <a:buChar char="•"/>
            </a:pPr>
            <a:r>
              <a:rPr lang="nl-NL" sz="1800" dirty="0" smtClean="0"/>
              <a:t>Algemene regels EV voor MBA</a:t>
            </a:r>
          </a:p>
          <a:p>
            <a:pPr lvl="4">
              <a:lnSpc>
                <a:spcPct val="150000"/>
              </a:lnSpc>
              <a:buFont typeface="Arial" panose="020B0604020202020204" pitchFamily="34" charset="0"/>
              <a:buChar char="•"/>
            </a:pPr>
            <a:r>
              <a:rPr lang="nl-NL" sz="1400" dirty="0" smtClean="0"/>
              <a:t>Vaste afstanden</a:t>
            </a:r>
          </a:p>
          <a:p>
            <a:pPr lvl="4">
              <a:lnSpc>
                <a:spcPct val="150000"/>
              </a:lnSpc>
              <a:buFont typeface="Arial" panose="020B0604020202020204" pitchFamily="34" charset="0"/>
              <a:buChar char="•"/>
            </a:pPr>
            <a:r>
              <a:rPr lang="nl-NL" sz="1400" dirty="0" smtClean="0"/>
              <a:t>QRA</a:t>
            </a:r>
          </a:p>
          <a:p>
            <a:pPr lvl="4">
              <a:lnSpc>
                <a:spcPct val="150000"/>
              </a:lnSpc>
              <a:buFont typeface="Arial" panose="020B0604020202020204" pitchFamily="34" charset="0"/>
              <a:buChar char="•"/>
            </a:pPr>
            <a:r>
              <a:rPr lang="nl-NL" sz="1400" dirty="0" smtClean="0"/>
              <a:t>Maatregelen en PGS-richtlijnen</a:t>
            </a:r>
          </a:p>
          <a:p>
            <a:pPr lvl="3">
              <a:lnSpc>
                <a:spcPct val="150000"/>
              </a:lnSpc>
              <a:buFont typeface="Arial" panose="020B0604020202020204" pitchFamily="34" charset="0"/>
              <a:buChar char="•"/>
            </a:pPr>
            <a:r>
              <a:rPr lang="nl-NL" sz="1800" dirty="0" smtClean="0"/>
              <a:t>Gelijkwaardigheid</a:t>
            </a:r>
          </a:p>
          <a:p>
            <a:pPr lvl="3">
              <a:lnSpc>
                <a:spcPct val="150000"/>
              </a:lnSpc>
              <a:buFont typeface="Arial" panose="020B0604020202020204" pitchFamily="34" charset="0"/>
              <a:buChar char="•"/>
            </a:pPr>
            <a:r>
              <a:rPr lang="nl-NL" sz="1800" dirty="0" smtClean="0"/>
              <a:t>Vergunningplicht voor MBA en beoordelingsregels</a:t>
            </a:r>
            <a:endParaRPr lang="nl-NL" sz="1800" dirty="0"/>
          </a:p>
        </p:txBody>
      </p:sp>
      <p:sp>
        <p:nvSpPr>
          <p:cNvPr id="7" name="Tijdelijke aanduiding voor voettekst 10"/>
          <p:cNvSpPr>
            <a:spLocks noGrp="1"/>
          </p:cNvSpPr>
          <p:nvPr>
            <p:ph type="ftr" sz="quarter" idx="3"/>
          </p:nvPr>
        </p:nvSpPr>
        <p:spPr>
          <a:xfrm>
            <a:off x="331415" y="6513084"/>
            <a:ext cx="2440385"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dirty="0">
                <a:solidFill>
                  <a:prstClr val="white"/>
                </a:solidFill>
              </a:rPr>
              <a:t>Omgevingswet en veiligheid september 2018</a:t>
            </a: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3885714" cy="5409524"/>
          </a:xfrm>
          <a:prstGeom prst="rect">
            <a:avLst/>
          </a:prstGeom>
        </p:spPr>
      </p:pic>
    </p:spTree>
    <p:extLst>
      <p:ext uri="{BB962C8B-B14F-4D97-AF65-F5344CB8AC3E}">
        <p14:creationId xmlns:p14="http://schemas.microsoft.com/office/powerpoint/2010/main" val="953604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a:buFont typeface="Arial" panose="020B0604020202020204" pitchFamily="34" charset="0"/>
              <a:buChar char="•"/>
            </a:pPr>
            <a:r>
              <a:rPr lang="nl-NL" sz="2000" dirty="0"/>
              <a:t>Het toepassen van gelijkwaardige maatregelen is geregeld in artikel 4.7 van de Omgevingswet. Het gaat dan om een </a:t>
            </a:r>
            <a:r>
              <a:rPr lang="nl-NL" sz="2000" b="1" dirty="0"/>
              <a:t>maatregel waarmee ten minste hetzelfde resultaat wordt bereikt </a:t>
            </a:r>
            <a:r>
              <a:rPr lang="nl-NL" sz="2000" dirty="0"/>
              <a:t>als met de algemene regel. Gelijkwaardige maatregelen kunnen niet alleen fysieke maatregelen zijn, maar bijvoorbeeld ook bepaalde werkwijzen en </a:t>
            </a:r>
            <a:r>
              <a:rPr lang="nl-NL" sz="2000" dirty="0" smtClean="0"/>
              <a:t>meetmethoden</a:t>
            </a:r>
          </a:p>
          <a:p>
            <a:pPr>
              <a:buFont typeface="Arial" panose="020B0604020202020204" pitchFamily="34" charset="0"/>
              <a:buChar char="•"/>
            </a:pPr>
            <a:endParaRPr lang="nl-NL" sz="2000" dirty="0" smtClean="0"/>
          </a:p>
          <a:p>
            <a:pPr>
              <a:buFont typeface="Arial" panose="020B0604020202020204" pitchFamily="34" charset="0"/>
              <a:buChar char="•"/>
            </a:pPr>
            <a:r>
              <a:rPr lang="nl-NL" sz="2000" dirty="0" smtClean="0"/>
              <a:t>Bij gelijkwaardige maatregelen bij MBA in Bal is geen voorafgaande toestemming nodig, tenzij anders aangegeven</a:t>
            </a: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Gelijkwaardigheid</a:t>
            </a:r>
            <a:endParaRPr lang="nl-NL" dirty="0"/>
          </a:p>
        </p:txBody>
      </p:sp>
    </p:spTree>
    <p:extLst>
      <p:ext uri="{BB962C8B-B14F-4D97-AF65-F5344CB8AC3E}">
        <p14:creationId xmlns:p14="http://schemas.microsoft.com/office/powerpoint/2010/main" val="4289087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b="1" dirty="0"/>
              <a:t>Artikel 4.1006 (melding: treffen gelijkwaardige maatregel</a:t>
            </a:r>
            <a:r>
              <a:rPr lang="nl-NL" b="1" dirty="0" smtClean="0"/>
              <a:t>)</a:t>
            </a:r>
          </a:p>
          <a:p>
            <a:endParaRPr lang="nl-NL" b="1" dirty="0"/>
          </a:p>
          <a:p>
            <a:r>
              <a:rPr lang="nl-NL" dirty="0"/>
              <a:t>1</a:t>
            </a:r>
            <a:r>
              <a:rPr lang="nl-NL" dirty="0" smtClean="0"/>
              <a:t>.	Als </a:t>
            </a:r>
            <a:r>
              <a:rPr lang="nl-NL" dirty="0"/>
              <a:t>een gelijkwaardige maatregel betrekking heeft op maatregelen als bedoeld in artikel 4.1012, is:</a:t>
            </a:r>
          </a:p>
          <a:p>
            <a:pPr marL="703262" lvl="3" indent="-342900">
              <a:buFont typeface="+mj-lt"/>
              <a:buAutoNum type="alphaLcPeriod"/>
            </a:pPr>
            <a:r>
              <a:rPr lang="nl-NL" dirty="0" smtClean="0"/>
              <a:t>toestemming </a:t>
            </a:r>
            <a:r>
              <a:rPr lang="nl-NL" dirty="0"/>
              <a:t>als bedoeld in artikel 4.7 van de wet niet vereist; en</a:t>
            </a:r>
          </a:p>
          <a:p>
            <a:pPr marL="703262" lvl="3" indent="-342900">
              <a:buFont typeface="+mj-lt"/>
              <a:buAutoNum type="alphaLcPeriod"/>
            </a:pPr>
            <a:r>
              <a:rPr lang="nl-NL" dirty="0" smtClean="0"/>
              <a:t>het </a:t>
            </a:r>
            <a:r>
              <a:rPr lang="nl-NL" dirty="0"/>
              <a:t>verboden de maatregel te treffen zonder dit ten minste vier weken van tevoren te melden</a:t>
            </a:r>
            <a:r>
              <a:rPr lang="nl-NL" dirty="0" smtClean="0"/>
              <a:t>.</a:t>
            </a:r>
          </a:p>
          <a:p>
            <a:pPr marL="342900" lvl="1" indent="-342900">
              <a:buFont typeface="+mj-lt"/>
              <a:buAutoNum type="alphaLcPeriod"/>
            </a:pPr>
            <a:endParaRPr lang="nl-NL" dirty="0"/>
          </a:p>
          <a:p>
            <a:r>
              <a:rPr lang="nl-NL" dirty="0"/>
              <a:t>2</a:t>
            </a:r>
            <a:r>
              <a:rPr lang="nl-NL" dirty="0" smtClean="0"/>
              <a:t>.	Een </a:t>
            </a:r>
            <a:r>
              <a:rPr lang="nl-NL" dirty="0"/>
              <a:t>melding bevat:</a:t>
            </a:r>
          </a:p>
          <a:p>
            <a:pPr marL="703262" lvl="3" indent="-342900">
              <a:buFont typeface="+mj-lt"/>
              <a:buAutoNum type="alphaLcPeriod"/>
            </a:pPr>
            <a:r>
              <a:rPr lang="nl-NL" dirty="0" smtClean="0"/>
              <a:t>een </a:t>
            </a:r>
            <a:r>
              <a:rPr lang="nl-NL" dirty="0"/>
              <a:t>beschrijving van de maatregel die zal worden getroffen; en</a:t>
            </a:r>
          </a:p>
          <a:p>
            <a:pPr marL="703262" lvl="3" indent="-342900">
              <a:buFont typeface="+mj-lt"/>
              <a:buAutoNum type="alphaLcPeriod"/>
            </a:pPr>
            <a:r>
              <a:rPr lang="nl-NL" dirty="0" smtClean="0"/>
              <a:t>gegevens </a:t>
            </a:r>
            <a:r>
              <a:rPr lang="nl-NL" dirty="0"/>
              <a:t>waaruit blijkt dat met de gelijkwaardige maatregel ten minste hetzelfde resultaat wordt bereikt als met de voorgeschreven maatregel is beoogd.</a:t>
            </a:r>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Voorbeeld gelijkwaardigheid</a:t>
            </a:r>
            <a:endParaRPr lang="nl-NL" dirty="0"/>
          </a:p>
        </p:txBody>
      </p:sp>
      <p:sp>
        <p:nvSpPr>
          <p:cNvPr id="6" name="Toelichting met afgeronde rechthoek 5"/>
          <p:cNvSpPr/>
          <p:nvPr/>
        </p:nvSpPr>
        <p:spPr>
          <a:xfrm>
            <a:off x="6660232" y="1047419"/>
            <a:ext cx="2008584" cy="625393"/>
          </a:xfrm>
          <a:prstGeom prst="wedgeRoundRectCallout">
            <a:avLst>
              <a:gd name="adj1" fmla="val -260948"/>
              <a:gd name="adj2" fmla="val 211606"/>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Opslaan volgens PGS 15</a:t>
            </a:r>
            <a:endParaRPr lang="nl-NL" sz="1400" b="1" dirty="0">
              <a:solidFill>
                <a:srgbClr val="E88407"/>
              </a:solidFill>
            </a:endParaRPr>
          </a:p>
        </p:txBody>
      </p:sp>
    </p:spTree>
    <p:extLst>
      <p:ext uri="{BB962C8B-B14F-4D97-AF65-F5344CB8AC3E}">
        <p14:creationId xmlns:p14="http://schemas.microsoft.com/office/powerpoint/2010/main" val="11661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653336"/>
          </a:xfrm>
        </p:spPr>
        <p:txBody>
          <a:bodyPr/>
          <a:lstStyle/>
          <a:p>
            <a:pPr marL="0" indent="0"/>
            <a:r>
              <a:rPr lang="nl-NL" sz="2000" b="1" dirty="0"/>
              <a:t>B</a:t>
            </a:r>
            <a:r>
              <a:rPr lang="nl-NL" sz="2000" b="1" dirty="0" smtClean="0"/>
              <a:t>al</a:t>
            </a:r>
          </a:p>
          <a:p>
            <a:pPr>
              <a:buFont typeface="Arial" panose="020B0604020202020204" pitchFamily="34" charset="0"/>
              <a:buChar char="•"/>
            </a:pPr>
            <a:r>
              <a:rPr lang="nl-NL" sz="2000" dirty="0" smtClean="0"/>
              <a:t>Vergunningplicht MBA H3 Bal</a:t>
            </a:r>
          </a:p>
          <a:p>
            <a:pPr marL="0" indent="0"/>
            <a:r>
              <a:rPr lang="nl-NL" sz="2000" b="1" dirty="0" smtClean="0"/>
              <a:t>Omgevingsbesluit</a:t>
            </a:r>
          </a:p>
          <a:p>
            <a:pPr>
              <a:buFont typeface="Arial" panose="020B0604020202020204" pitchFamily="34" charset="0"/>
              <a:buChar char="•"/>
            </a:pPr>
            <a:r>
              <a:rPr lang="nl-NL" sz="2000" dirty="0" smtClean="0"/>
              <a:t>Bevoegd gezag staat in H4 Omgevingsbesluit (Ob)</a:t>
            </a:r>
          </a:p>
          <a:p>
            <a:pPr>
              <a:buFont typeface="Arial" panose="020B0604020202020204" pitchFamily="34" charset="0"/>
              <a:buChar char="•"/>
            </a:pPr>
            <a:r>
              <a:rPr lang="nl-NL" sz="2000" dirty="0" smtClean="0"/>
              <a:t>Advies veiligheidsregio’s art 4.33 en bijlage III Ob</a:t>
            </a:r>
          </a:p>
          <a:p>
            <a:pPr>
              <a:buFont typeface="Arial" panose="020B0604020202020204" pitchFamily="34" charset="0"/>
              <a:buChar char="•"/>
            </a:pPr>
            <a:r>
              <a:rPr lang="nl-NL" sz="2000" dirty="0" smtClean="0"/>
              <a:t>Procedure enkele activiteiten volgens afd. 10.6 Ob (uitgebreide </a:t>
            </a:r>
            <a:r>
              <a:rPr lang="nl-NL" sz="2000" dirty="0" err="1" smtClean="0"/>
              <a:t>voorbereidingsprecedure</a:t>
            </a:r>
            <a:r>
              <a:rPr lang="nl-NL" sz="2000" dirty="0" smtClean="0"/>
              <a:t> afd. 3.4 </a:t>
            </a:r>
            <a:r>
              <a:rPr lang="nl-NL" sz="2000" dirty="0" err="1" smtClean="0"/>
              <a:t>Awb</a:t>
            </a:r>
            <a:r>
              <a:rPr lang="nl-NL" sz="2000" dirty="0" smtClean="0"/>
              <a:t>)</a:t>
            </a:r>
            <a:endParaRPr lang="nl-NL" sz="2000" dirty="0"/>
          </a:p>
          <a:p>
            <a:pPr marL="0" indent="0"/>
            <a:r>
              <a:rPr lang="nl-NL" sz="2000" b="1" dirty="0" err="1" smtClean="0"/>
              <a:t>Bkl</a:t>
            </a:r>
            <a:endParaRPr lang="nl-NL" sz="2000" b="1" dirty="0" smtClean="0"/>
          </a:p>
          <a:p>
            <a:pPr>
              <a:buFont typeface="Arial" panose="020B0604020202020204" pitchFamily="34" charset="0"/>
              <a:buChar char="•"/>
            </a:pPr>
            <a:r>
              <a:rPr lang="nl-NL" sz="2000" dirty="0" smtClean="0"/>
              <a:t>Beoordelingsregels MBA-vergunning H8 </a:t>
            </a:r>
            <a:r>
              <a:rPr lang="nl-NL" sz="2000" dirty="0" err="1" smtClean="0"/>
              <a:t>Bkl</a:t>
            </a:r>
            <a:endParaRPr lang="nl-NL" sz="2000" dirty="0" smtClean="0"/>
          </a:p>
          <a:p>
            <a:pPr>
              <a:buFont typeface="Arial" panose="020B0604020202020204" pitchFamily="34" charset="0"/>
              <a:buChar char="•"/>
            </a:pPr>
            <a:endParaRPr lang="nl-NL" sz="2000" dirty="0" smtClean="0"/>
          </a:p>
          <a:p>
            <a:pPr marL="0" indent="0"/>
            <a:r>
              <a:rPr lang="nl-NL" sz="2000" b="1" dirty="0" smtClean="0"/>
              <a:t>Omgevingsregeling</a:t>
            </a:r>
          </a:p>
          <a:p>
            <a:pPr>
              <a:buFont typeface="Arial" panose="020B0604020202020204" pitchFamily="34" charset="0"/>
              <a:buChar char="•"/>
            </a:pPr>
            <a:r>
              <a:rPr lang="nl-NL" sz="2000" dirty="0" smtClean="0"/>
              <a:t>Aanvraagvereisten H7 ministeriële regeling</a:t>
            </a:r>
          </a:p>
          <a:p>
            <a:pPr>
              <a:buFont typeface="Arial" panose="020B0604020202020204" pitchFamily="34" charset="0"/>
              <a:buChar char="•"/>
            </a:pPr>
            <a:endParaRPr lang="nl-NL" sz="2000" dirty="0" smtClean="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Vergunningplicht en beoordelingsregels</a:t>
            </a:r>
            <a:br>
              <a:rPr lang="nl-NL" dirty="0" smtClean="0"/>
            </a:br>
            <a:endParaRPr lang="nl-NL" dirty="0"/>
          </a:p>
        </p:txBody>
      </p:sp>
    </p:spTree>
    <p:extLst>
      <p:ext uri="{BB962C8B-B14F-4D97-AF65-F5344CB8AC3E}">
        <p14:creationId xmlns:p14="http://schemas.microsoft.com/office/powerpoint/2010/main" val="84432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sz="1800" b="1" dirty="0" smtClean="0"/>
              <a:t>Artikel </a:t>
            </a:r>
            <a:r>
              <a:rPr lang="nl-NL" sz="1800" b="1" dirty="0"/>
              <a:t>3.28 (aanwijzing vergunningplichtige gevallen)</a:t>
            </a:r>
          </a:p>
          <a:p>
            <a:pPr marL="0" indent="0"/>
            <a:r>
              <a:rPr lang="nl-NL" dirty="0"/>
              <a:t>Het verbod, bedoeld in artikel 5.1, tweede lid, van de wet, om zonder omgevingsvergunning een milieubelastende activiteit te verrichten, geldt voor de milieubelastende activiteit, bedoeld in artikel 3.27, voor zover het gaat om het opslaan in een opslagvoorziening, als daarin wordt opgeslagen:</a:t>
            </a:r>
          </a:p>
          <a:p>
            <a:pPr lvl="2">
              <a:buFont typeface="+mj-lt"/>
              <a:buAutoNum type="alphaLcPeriod"/>
            </a:pPr>
            <a:r>
              <a:rPr lang="nl-NL" b="1" dirty="0" smtClean="0"/>
              <a:t>meer </a:t>
            </a:r>
            <a:r>
              <a:rPr lang="nl-NL" b="1" dirty="0"/>
              <a:t>dan 1.500 l </a:t>
            </a:r>
            <a:r>
              <a:rPr lang="nl-NL" dirty="0"/>
              <a:t>giftige of bijtende gassen van ADR-klasse 2 in gasflessen;</a:t>
            </a:r>
          </a:p>
          <a:p>
            <a:pPr lvl="2">
              <a:buFont typeface="+mj-lt"/>
              <a:buAutoNum type="alphaLcPeriod"/>
            </a:pPr>
            <a:r>
              <a:rPr lang="nl-NL" dirty="0" smtClean="0"/>
              <a:t>gevaarlijke </a:t>
            </a:r>
            <a:r>
              <a:rPr lang="nl-NL" dirty="0"/>
              <a:t>stoffen van ADR-klasse </a:t>
            </a:r>
            <a:r>
              <a:rPr lang="nl-NL" b="1" dirty="0"/>
              <a:t>5.2, type A of B</a:t>
            </a:r>
            <a:r>
              <a:rPr lang="nl-NL" dirty="0"/>
              <a:t>;</a:t>
            </a:r>
          </a:p>
          <a:p>
            <a:pPr lvl="2">
              <a:buFont typeface="+mj-lt"/>
              <a:buAutoNum type="alphaLcPeriod"/>
            </a:pPr>
            <a:r>
              <a:rPr lang="nl-NL" dirty="0" smtClean="0"/>
              <a:t>gevaarlijke </a:t>
            </a:r>
            <a:r>
              <a:rPr lang="nl-NL" dirty="0"/>
              <a:t>stoffen van ADR-klasse 5.2, type C tot en met F, waarvoor volgens ADR temperatuurbeheersing is vereist;</a:t>
            </a:r>
          </a:p>
          <a:p>
            <a:pPr lvl="2">
              <a:buFont typeface="+mj-lt"/>
              <a:buAutoNum type="alphaLcPeriod"/>
            </a:pPr>
            <a:r>
              <a:rPr lang="nl-NL" b="1" dirty="0" smtClean="0"/>
              <a:t>meer </a:t>
            </a:r>
            <a:r>
              <a:rPr lang="nl-NL" b="1" dirty="0"/>
              <a:t>dan 1.000 kg </a:t>
            </a:r>
            <a:r>
              <a:rPr lang="nl-NL" dirty="0"/>
              <a:t>gevaarlijke stoffen van ADR-klasse 5.2, type C tot en met F, waarvoor volgens ADR geen temperatuurbeheersing is vereist;</a:t>
            </a:r>
          </a:p>
          <a:p>
            <a:pPr lvl="2">
              <a:buFont typeface="+mj-lt"/>
              <a:buAutoNum type="alphaLcPeriod"/>
            </a:pPr>
            <a:r>
              <a:rPr lang="nl-NL" dirty="0" smtClean="0"/>
              <a:t>meer </a:t>
            </a:r>
            <a:r>
              <a:rPr lang="nl-NL" dirty="0"/>
              <a:t>dan 1.000 kg gevaarlijke stoffen van ADR-klasse 6.1, verpakkingsgroep I;</a:t>
            </a:r>
          </a:p>
          <a:p>
            <a:pPr lvl="2">
              <a:buFont typeface="+mj-lt"/>
              <a:buAutoNum type="alphaLcPeriod"/>
            </a:pPr>
            <a:r>
              <a:rPr lang="nl-NL" dirty="0" smtClean="0"/>
              <a:t>meer </a:t>
            </a:r>
            <a:r>
              <a:rPr lang="nl-NL" dirty="0"/>
              <a:t>dan 1.000 kg gevaarlijke stoffen van ADR-klasse 8, verpakkingsgroep I;</a:t>
            </a:r>
          </a:p>
          <a:p>
            <a:pPr lvl="2">
              <a:buFont typeface="+mj-lt"/>
              <a:buAutoNum type="alphaLcPeriod"/>
            </a:pPr>
            <a:r>
              <a:rPr lang="nl-NL" dirty="0" smtClean="0"/>
              <a:t>meer </a:t>
            </a:r>
            <a:r>
              <a:rPr lang="nl-NL" dirty="0"/>
              <a:t>dan 1.500 l tot vloeistof verdichte gassen in de gevarenklasse acute toxiciteit, categorie 1, 2 of 3, bedoeld in bijlage I, deel 3, bij de CLP-verordening; of</a:t>
            </a:r>
          </a:p>
          <a:p>
            <a:pPr lvl="2">
              <a:buFont typeface="+mj-lt"/>
              <a:buAutoNum type="alphaLcPeriod"/>
            </a:pPr>
            <a:r>
              <a:rPr lang="nl-NL" dirty="0" smtClean="0"/>
              <a:t>10.000</a:t>
            </a:r>
            <a:r>
              <a:rPr lang="nl-NL" dirty="0"/>
              <a:t> kg of meer in totaal van de gevaarlijke stoffen, bedoeld in artikel 3.27, eerste lid</a:t>
            </a:r>
            <a:r>
              <a:rPr lang="nl-NL" dirty="0" smtClean="0"/>
              <a:t>.</a:t>
            </a:r>
            <a:endParaRPr lang="nl-NL"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Voorbeeld vergunningplicht</a:t>
            </a:r>
            <a:br>
              <a:rPr lang="nl-NL" dirty="0" smtClean="0"/>
            </a:br>
            <a:endParaRPr lang="nl-NL" dirty="0"/>
          </a:p>
        </p:txBody>
      </p:sp>
      <p:sp>
        <p:nvSpPr>
          <p:cNvPr id="6" name="Toelichting met afgeronde rechthoek 5"/>
          <p:cNvSpPr/>
          <p:nvPr/>
        </p:nvSpPr>
        <p:spPr>
          <a:xfrm>
            <a:off x="6660232" y="1074769"/>
            <a:ext cx="2008584" cy="625393"/>
          </a:xfrm>
          <a:prstGeom prst="wedgeRoundRectCallout">
            <a:avLst>
              <a:gd name="adj1" fmla="val -136101"/>
              <a:gd name="adj2" fmla="val 198315"/>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PGS 15 opslag</a:t>
            </a:r>
            <a:endParaRPr lang="nl-NL" sz="1400" b="1" dirty="0">
              <a:solidFill>
                <a:srgbClr val="E88407"/>
              </a:solidFill>
            </a:endParaRPr>
          </a:p>
        </p:txBody>
      </p:sp>
    </p:spTree>
    <p:extLst>
      <p:ext uri="{BB962C8B-B14F-4D97-AF65-F5344CB8AC3E}">
        <p14:creationId xmlns:p14="http://schemas.microsoft.com/office/powerpoint/2010/main" val="25434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b="1" dirty="0"/>
              <a:t>Artikel 3.51 (aanwijzing vergunningplichtige gevallen)</a:t>
            </a:r>
          </a:p>
          <a:p>
            <a:endParaRPr lang="nl-NL" dirty="0" smtClean="0"/>
          </a:p>
          <a:p>
            <a:r>
              <a:rPr lang="nl-NL" dirty="0" smtClean="0"/>
              <a:t>1.	Het </a:t>
            </a:r>
            <a:r>
              <a:rPr lang="nl-NL" dirty="0"/>
              <a:t>verbod, bedoeld in artikel 5.1, tweede lid, van de wet, om zonder omgevingsvergunning een milieubelastende activiteit te verrichten, geldt voor de </a:t>
            </a:r>
            <a:r>
              <a:rPr lang="nl-NL" b="1" dirty="0"/>
              <a:t>milieubelastende activiteit, bedoeld in artikel 3.50</a:t>
            </a:r>
            <a:r>
              <a:rPr lang="nl-NL" dirty="0"/>
              <a:t>.</a:t>
            </a:r>
          </a:p>
          <a:p>
            <a:endParaRPr lang="nl-NL" dirty="0" smtClean="0"/>
          </a:p>
          <a:p>
            <a:r>
              <a:rPr lang="nl-NL" dirty="0" smtClean="0"/>
              <a:t>2.	Het </a:t>
            </a:r>
            <a:r>
              <a:rPr lang="nl-NL" dirty="0"/>
              <a:t>verbod, bedoeld in artikel 5.1, tweede lid, van de wet, om zonder omgevingsvergunning een lozingsactiviteit op een oppervlaktewaterlichaam te verrichten, geldt voor het lozen op een oppervlaktewaterlichaam van afvalwater afkomstig van de milieubelastende activiteit, bedoeld in het eerste lid.</a:t>
            </a:r>
          </a:p>
          <a:p>
            <a:endParaRPr lang="nl-NL"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Voorbeeld vergunningplicht</a:t>
            </a:r>
            <a:br>
              <a:rPr lang="nl-NL" dirty="0" smtClean="0"/>
            </a:br>
            <a:endParaRPr lang="nl-NL" dirty="0"/>
          </a:p>
        </p:txBody>
      </p:sp>
      <p:sp>
        <p:nvSpPr>
          <p:cNvPr id="6" name="Toelichting met afgeronde rechthoek 5"/>
          <p:cNvSpPr/>
          <p:nvPr/>
        </p:nvSpPr>
        <p:spPr>
          <a:xfrm>
            <a:off x="6811888" y="1435455"/>
            <a:ext cx="2008584" cy="625393"/>
          </a:xfrm>
          <a:prstGeom prst="wedgeRoundRectCallout">
            <a:avLst>
              <a:gd name="adj1" fmla="val -95404"/>
              <a:gd name="adj2" fmla="val 176161"/>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Seveso-inrichting</a:t>
            </a:r>
            <a:endParaRPr lang="nl-NL" sz="1400" b="1" dirty="0">
              <a:solidFill>
                <a:srgbClr val="E88407"/>
              </a:solidFill>
            </a:endParaRPr>
          </a:p>
        </p:txBody>
      </p:sp>
    </p:spTree>
    <p:extLst>
      <p:ext uri="{BB962C8B-B14F-4D97-AF65-F5344CB8AC3E}">
        <p14:creationId xmlns:p14="http://schemas.microsoft.com/office/powerpoint/2010/main" val="38794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lvl="1">
              <a:spcBef>
                <a:spcPts val="200"/>
              </a:spcBef>
              <a:buFont typeface="Arial" panose="020B0604020202020204" pitchFamily="34" charset="0"/>
              <a:buChar char="•"/>
            </a:pPr>
            <a:r>
              <a:rPr lang="nl-NL" sz="2000" dirty="0" smtClean="0"/>
              <a:t>In acht nemen grenswaarde plaatsgebonden risico voor kwetsbaar en zeer kwetsbaar</a:t>
            </a:r>
          </a:p>
          <a:p>
            <a:pPr lvl="1">
              <a:spcBef>
                <a:spcPts val="200"/>
              </a:spcBef>
              <a:buFont typeface="Arial" panose="020B0604020202020204" pitchFamily="34" charset="0"/>
              <a:buChar char="•"/>
            </a:pPr>
            <a:endParaRPr lang="nl-NL" sz="2000" dirty="0" smtClean="0"/>
          </a:p>
          <a:p>
            <a:pPr lvl="1">
              <a:spcBef>
                <a:spcPts val="200"/>
              </a:spcBef>
              <a:buFont typeface="Arial" panose="020B0604020202020204" pitchFamily="34" charset="0"/>
              <a:buChar char="•"/>
            </a:pPr>
            <a:r>
              <a:rPr lang="nl-NL" sz="2000" dirty="0" smtClean="0"/>
              <a:t>Voor risico’s van branden, rampen en crises (art. 10 Wet veiligheidsregio’s) rekening houden met:</a:t>
            </a:r>
          </a:p>
          <a:p>
            <a:pPr lvl="3">
              <a:spcBef>
                <a:spcPts val="200"/>
              </a:spcBef>
              <a:buFont typeface="Arial" panose="020B0604020202020204" pitchFamily="34" charset="0"/>
              <a:buChar char="•"/>
            </a:pPr>
            <a:r>
              <a:rPr lang="nl-NL" sz="1800" i="1" dirty="0" smtClean="0"/>
              <a:t>voorkomen, beperken en bestrijden daarvan</a:t>
            </a:r>
          </a:p>
          <a:p>
            <a:pPr lvl="3">
              <a:spcBef>
                <a:spcPts val="200"/>
              </a:spcBef>
              <a:buFont typeface="Arial" panose="020B0604020202020204" pitchFamily="34" charset="0"/>
              <a:buChar char="•"/>
            </a:pPr>
            <a:r>
              <a:rPr lang="nl-NL" sz="1800" i="1" dirty="0" smtClean="0"/>
              <a:t>mogelijkheid voor personen om zich in veiligheid te brengen</a:t>
            </a:r>
          </a:p>
          <a:p>
            <a:pPr lvl="3">
              <a:spcBef>
                <a:spcPts val="200"/>
              </a:spcBef>
              <a:buFont typeface="Arial" panose="020B0604020202020204" pitchFamily="34" charset="0"/>
              <a:buChar char="•"/>
            </a:pPr>
            <a:r>
              <a:rPr lang="nl-NL" sz="1800" i="1" dirty="0" smtClean="0"/>
              <a:t>geneeskundige hulpverlening</a:t>
            </a:r>
          </a:p>
          <a:p>
            <a:pPr lvl="3">
              <a:spcBef>
                <a:spcPts val="200"/>
              </a:spcBef>
              <a:buFont typeface="Arial" panose="020B0604020202020204" pitchFamily="34" charset="0"/>
              <a:buChar char="•"/>
            </a:pPr>
            <a:endParaRPr lang="nl-NL" sz="1800" i="1" dirty="0" smtClean="0"/>
          </a:p>
          <a:p>
            <a:pPr lvl="1">
              <a:spcBef>
                <a:spcPts val="200"/>
              </a:spcBef>
              <a:buFont typeface="Arial" panose="020B0604020202020204" pitchFamily="34" charset="0"/>
              <a:buChar char="•"/>
            </a:pPr>
            <a:r>
              <a:rPr lang="nl-NL" sz="2000" dirty="0" smtClean="0"/>
              <a:t>Rekening houden met standaardwaarde plaatsgebonden risico voor beperkt kwetsbaar</a:t>
            </a:r>
          </a:p>
          <a:p>
            <a:pPr lvl="1">
              <a:spcBef>
                <a:spcPts val="200"/>
              </a:spcBef>
              <a:buFont typeface="Arial" panose="020B0604020202020204" pitchFamily="34" charset="0"/>
              <a:buChar char="•"/>
            </a:pPr>
            <a:endParaRPr lang="nl-NL" sz="2000" dirty="0" smtClean="0"/>
          </a:p>
          <a:p>
            <a:pPr lvl="1">
              <a:spcBef>
                <a:spcPts val="200"/>
              </a:spcBef>
              <a:buFont typeface="Arial" panose="020B0604020202020204" pitchFamily="34" charset="0"/>
              <a:buChar char="•"/>
            </a:pPr>
            <a:r>
              <a:rPr lang="nl-NL" sz="2000" dirty="0" smtClean="0"/>
              <a:t>In aandachtsgebieden rekening houden met kans op overlijden van 10 personen per jaar als gevolg van een ongewoon voorval</a:t>
            </a:r>
          </a:p>
          <a:p>
            <a:pPr lvl="1">
              <a:buFont typeface="Arial" panose="020B0604020202020204" pitchFamily="34" charset="0"/>
              <a:buChar char="•"/>
            </a:pPr>
            <a:endParaRPr lang="nl-NL" sz="2000" i="1" dirty="0" smtClean="0"/>
          </a:p>
          <a:p>
            <a:pPr lvl="1">
              <a:buFont typeface="Arial" panose="020B0604020202020204" pitchFamily="34" charset="0"/>
              <a:buChar char="•"/>
            </a:pP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Beoordelingsregels EV bij MBA-vergunning (</a:t>
            </a:r>
            <a:r>
              <a:rPr lang="nl-NL" dirty="0" err="1" smtClean="0"/>
              <a:t>Bkl</a:t>
            </a:r>
            <a:r>
              <a:rPr lang="nl-NL" dirty="0" smtClean="0"/>
              <a:t>)</a:t>
            </a:r>
            <a:br>
              <a:rPr lang="nl-NL" dirty="0" smtClean="0"/>
            </a:br>
            <a:endParaRPr lang="nl-NL" dirty="0"/>
          </a:p>
        </p:txBody>
      </p:sp>
    </p:spTree>
    <p:extLst>
      <p:ext uri="{BB962C8B-B14F-4D97-AF65-F5344CB8AC3E}">
        <p14:creationId xmlns:p14="http://schemas.microsoft.com/office/powerpoint/2010/main" val="3052608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lvl="1">
              <a:spcBef>
                <a:spcPts val="200"/>
              </a:spcBef>
              <a:buFont typeface="Arial" panose="020B0604020202020204" pitchFamily="34" charset="0"/>
              <a:buChar char="•"/>
            </a:pPr>
            <a:endParaRPr lang="nl-NL" sz="2000" dirty="0" smtClean="0"/>
          </a:p>
          <a:p>
            <a:pPr lvl="1">
              <a:spcBef>
                <a:spcPts val="200"/>
              </a:spcBef>
              <a:buFont typeface="Arial" panose="020B0604020202020204" pitchFamily="34" charset="0"/>
              <a:buChar char="•"/>
            </a:pPr>
            <a:r>
              <a:rPr lang="nl-NL" sz="2000" dirty="0" smtClean="0"/>
              <a:t>Voldoende afstand tot Natura 2000 gebied of andere passende maatregelen</a:t>
            </a:r>
          </a:p>
          <a:p>
            <a:pPr lvl="1">
              <a:spcBef>
                <a:spcPts val="200"/>
              </a:spcBef>
              <a:buFont typeface="Arial" panose="020B0604020202020204" pitchFamily="34" charset="0"/>
              <a:buChar char="•"/>
            </a:pPr>
            <a:endParaRPr lang="nl-NL" sz="2000" dirty="0"/>
          </a:p>
          <a:p>
            <a:pPr lvl="1">
              <a:spcBef>
                <a:spcPts val="200"/>
              </a:spcBef>
              <a:buFont typeface="Arial" panose="020B0604020202020204" pitchFamily="34" charset="0"/>
              <a:buChar char="•"/>
            </a:pPr>
            <a:r>
              <a:rPr lang="nl-NL" sz="2000" dirty="0" smtClean="0"/>
              <a:t>Ligging van Seveso-inrichtingen ten opzichte van elkaar (Domino-effecten)</a:t>
            </a:r>
          </a:p>
          <a:p>
            <a:pPr lvl="1">
              <a:buFont typeface="Arial" panose="020B0604020202020204" pitchFamily="34" charset="0"/>
              <a:buChar char="•"/>
            </a:pP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Beoordelingsregels Seveso-inrichting</a:t>
            </a:r>
            <a:br>
              <a:rPr lang="nl-NL" dirty="0" smtClean="0"/>
            </a:br>
            <a:endParaRPr lang="nl-NL" dirty="0"/>
          </a:p>
        </p:txBody>
      </p:sp>
      <p:pic>
        <p:nvPicPr>
          <p:cNvPr id="6" name="Afbeelding 5"/>
          <p:cNvPicPr>
            <a:picLocks noChangeAspect="1"/>
          </p:cNvPicPr>
          <p:nvPr/>
        </p:nvPicPr>
        <p:blipFill>
          <a:blip r:embed="rId3"/>
          <a:stretch>
            <a:fillRect/>
          </a:stretch>
        </p:blipFill>
        <p:spPr>
          <a:xfrm>
            <a:off x="5076056" y="3981824"/>
            <a:ext cx="3923556" cy="2423324"/>
          </a:xfrm>
          <a:prstGeom prst="rect">
            <a:avLst/>
          </a:prstGeom>
        </p:spPr>
      </p:pic>
    </p:spTree>
    <p:extLst>
      <p:ext uri="{BB962C8B-B14F-4D97-AF65-F5344CB8AC3E}">
        <p14:creationId xmlns:p14="http://schemas.microsoft.com/office/powerpoint/2010/main" val="413511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lvl="1">
              <a:spcBef>
                <a:spcPts val="200"/>
              </a:spcBef>
              <a:buFont typeface="Arial" panose="020B0604020202020204" pitchFamily="34" charset="0"/>
              <a:buChar char="•"/>
            </a:pPr>
            <a:endParaRPr lang="nl-NL" sz="2000" dirty="0" smtClean="0"/>
          </a:p>
          <a:p>
            <a:pPr lvl="1">
              <a:spcBef>
                <a:spcPts val="200"/>
              </a:spcBef>
              <a:buFont typeface="Arial" panose="020B0604020202020204" pitchFamily="34" charset="0"/>
              <a:buChar char="•"/>
            </a:pPr>
            <a:r>
              <a:rPr lang="nl-NL" sz="2000" dirty="0" smtClean="0"/>
              <a:t>Vuurwerk: </a:t>
            </a:r>
            <a:r>
              <a:rPr lang="nl-NL" sz="2000" smtClean="0"/>
              <a:t>geen zeer </a:t>
            </a:r>
            <a:r>
              <a:rPr lang="nl-NL" sz="2000" dirty="0" smtClean="0"/>
              <a:t>kwetsbaar, kwetsbaar of beperkt kwetsbaar binnen explosieaandachtsgebied vuurwerk.</a:t>
            </a:r>
          </a:p>
          <a:p>
            <a:pPr lvl="1">
              <a:spcBef>
                <a:spcPts val="200"/>
              </a:spcBef>
              <a:buFont typeface="Arial" panose="020B0604020202020204" pitchFamily="34" charset="0"/>
              <a:buChar char="•"/>
            </a:pPr>
            <a:endParaRPr lang="nl-NL" sz="2000" dirty="0"/>
          </a:p>
          <a:p>
            <a:pPr lvl="1">
              <a:spcBef>
                <a:spcPts val="200"/>
              </a:spcBef>
              <a:buFont typeface="Arial" panose="020B0604020202020204" pitchFamily="34" charset="0"/>
              <a:buChar char="•"/>
            </a:pPr>
            <a:r>
              <a:rPr lang="nl-NL" sz="2000" dirty="0" smtClean="0"/>
              <a:t>Ontplofbare stoffen voor civiel gebruik A, B en C: afhankelijk van categorie bijvoorbeeld in A: </a:t>
            </a:r>
          </a:p>
          <a:p>
            <a:pPr lvl="3">
              <a:spcBef>
                <a:spcPts val="200"/>
              </a:spcBef>
              <a:buFont typeface="Arial" panose="020B0604020202020204" pitchFamily="34" charset="0"/>
              <a:buChar char="•"/>
            </a:pPr>
            <a:r>
              <a:rPr lang="nl-NL" sz="2000" dirty="0" smtClean="0"/>
              <a:t>geen </a:t>
            </a:r>
            <a:r>
              <a:rPr lang="nl-NL" sz="2000" dirty="0"/>
              <a:t>beperkt kwetsbaar, kwetsbaar of beperkt kwetsbaar binnen </a:t>
            </a:r>
            <a:r>
              <a:rPr lang="nl-NL" sz="2000" dirty="0" smtClean="0"/>
              <a:t>explosieaandachtsgebied, </a:t>
            </a:r>
          </a:p>
          <a:p>
            <a:pPr lvl="3">
              <a:spcBef>
                <a:spcPts val="200"/>
              </a:spcBef>
              <a:buFont typeface="Arial" panose="020B0604020202020204" pitchFamily="34" charset="0"/>
              <a:buChar char="•"/>
            </a:pPr>
            <a:r>
              <a:rPr lang="nl-NL" sz="2000" dirty="0" smtClean="0"/>
              <a:t>geen snelwegen, spoorwegen, vaarwegen, </a:t>
            </a:r>
          </a:p>
          <a:p>
            <a:pPr lvl="3">
              <a:spcBef>
                <a:spcPts val="200"/>
              </a:spcBef>
              <a:buFont typeface="Arial" panose="020B0604020202020204" pitchFamily="34" charset="0"/>
              <a:buChar char="•"/>
            </a:pPr>
            <a:r>
              <a:rPr lang="nl-NL" sz="2000" dirty="0" smtClean="0"/>
              <a:t>geen agrarische activiteiten</a:t>
            </a:r>
          </a:p>
          <a:p>
            <a:pPr lvl="1">
              <a:buFont typeface="Arial" panose="020B0604020202020204" pitchFamily="34" charset="0"/>
              <a:buChar char="•"/>
            </a:pP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Beoordelingsregels vuurwerk en ontplofbare stoffen voor civiel en militair gebruik</a:t>
            </a:r>
            <a:br>
              <a:rPr lang="nl-NL" dirty="0" smtClean="0"/>
            </a:b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570696"/>
            <a:ext cx="1816589" cy="1822284"/>
          </a:xfrm>
          <a:prstGeom prst="rect">
            <a:avLst/>
          </a:prstGeom>
        </p:spPr>
      </p:pic>
    </p:spTree>
    <p:extLst>
      <p:ext uri="{BB962C8B-B14F-4D97-AF65-F5344CB8AC3E}">
        <p14:creationId xmlns:p14="http://schemas.microsoft.com/office/powerpoint/2010/main" val="34648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a:buFont typeface="Arial" panose="020B0604020202020204" pitchFamily="34" charset="0"/>
              <a:buChar char="•"/>
            </a:pPr>
            <a:endParaRPr lang="nl-NL" sz="2000" dirty="0" smtClean="0"/>
          </a:p>
          <a:p>
            <a:pPr>
              <a:buFont typeface="Arial" panose="020B0604020202020204" pitchFamily="34" charset="0"/>
              <a:buChar char="•"/>
            </a:pPr>
            <a:r>
              <a:rPr lang="nl-NL" sz="2000" dirty="0" smtClean="0"/>
              <a:t>Een </a:t>
            </a:r>
            <a:r>
              <a:rPr lang="nl-NL" sz="2000" dirty="0"/>
              <a:t>milieubelastende activiteit is een activiteit die nadelige gevolgen voor het milieu kan </a:t>
            </a:r>
            <a:r>
              <a:rPr lang="nl-NL" sz="2000" dirty="0" smtClean="0"/>
              <a:t>veroorzaken.</a:t>
            </a:r>
          </a:p>
          <a:p>
            <a:pPr>
              <a:buFont typeface="Arial" panose="020B0604020202020204" pitchFamily="34" charset="0"/>
              <a:buChar char="•"/>
            </a:pPr>
            <a:endParaRPr lang="nl-NL" sz="2000" dirty="0" smtClean="0"/>
          </a:p>
          <a:p>
            <a:pPr>
              <a:buFont typeface="Arial" panose="020B0604020202020204" pitchFamily="34" charset="0"/>
              <a:buChar char="•"/>
            </a:pPr>
            <a:r>
              <a:rPr lang="nl-NL" sz="2000" dirty="0" smtClean="0"/>
              <a:t>Het </a:t>
            </a:r>
            <a:r>
              <a:rPr lang="nl-NL" sz="2000" dirty="0"/>
              <a:t>Besluit activiteiten leefomgeving (Bal) wijst milieubelastende activiteiten aan waarvoor rijksregels gelden. </a:t>
            </a:r>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Wat is een milieubelastende activiteit?</a:t>
            </a:r>
            <a:endParaRPr lang="nl-NL" dirty="0"/>
          </a:p>
        </p:txBody>
      </p:sp>
    </p:spTree>
    <p:extLst>
      <p:ext uri="{BB962C8B-B14F-4D97-AF65-F5344CB8AC3E}">
        <p14:creationId xmlns:p14="http://schemas.microsoft.com/office/powerpoint/2010/main" val="381377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i="1" dirty="0"/>
              <a:t>§ 3.2.9 Opslaan van gevaarlijke stoffen in verpakking</a:t>
            </a:r>
            <a:endParaRPr lang="nl-NL" sz="1100" dirty="0"/>
          </a:p>
          <a:p>
            <a:r>
              <a:rPr lang="nl-NL" b="1" dirty="0"/>
              <a:t>Artikel 3.27 (aanwijzing milieubelastende activiteiten)</a:t>
            </a:r>
            <a:endParaRPr lang="nl-NL" dirty="0"/>
          </a:p>
          <a:p>
            <a:pPr lvl="0"/>
            <a:r>
              <a:rPr lang="nl-NL" dirty="0"/>
              <a:t>1</a:t>
            </a:r>
            <a:r>
              <a:rPr lang="nl-NL" dirty="0" smtClean="0"/>
              <a:t>.	Als </a:t>
            </a:r>
            <a:r>
              <a:rPr lang="nl-NL" dirty="0"/>
              <a:t>milieubelastende activiteit als bedoeld in artikel 2.1 wordt aangewezen het opslaan in verpakking van:</a:t>
            </a:r>
            <a:endParaRPr lang="nl-NL" sz="2000" dirty="0"/>
          </a:p>
          <a:p>
            <a:pPr marL="739775" lvl="3" indent="-342900">
              <a:buFont typeface="+mj-lt"/>
              <a:buAutoNum type="alphaLcPeriod"/>
            </a:pPr>
            <a:r>
              <a:rPr lang="nl-NL" dirty="0" smtClean="0"/>
              <a:t>gevaarlijke </a:t>
            </a:r>
            <a:r>
              <a:rPr lang="nl-NL" dirty="0"/>
              <a:t>stoffen van ADR-klasse 2, 3, 4, 5.1, 5.2, 6.1, 6.2 of 8;</a:t>
            </a:r>
            <a:endParaRPr lang="nl-NL" sz="2000" dirty="0"/>
          </a:p>
          <a:p>
            <a:pPr marL="739775" lvl="3" indent="-342900">
              <a:buFont typeface="+mj-lt"/>
              <a:buAutoNum type="alphaLcPeriod"/>
            </a:pPr>
            <a:r>
              <a:rPr lang="nl-NL" dirty="0" smtClean="0"/>
              <a:t>gevaarlijke </a:t>
            </a:r>
            <a:r>
              <a:rPr lang="nl-NL" dirty="0"/>
              <a:t>stoffen van ADR-klasse 9 die het aquatisch milieu verontreinigen; of</a:t>
            </a:r>
            <a:endParaRPr lang="nl-NL" sz="2000" dirty="0"/>
          </a:p>
          <a:p>
            <a:pPr marL="739775" lvl="3" indent="-342900">
              <a:buFont typeface="+mj-lt"/>
              <a:buAutoNum type="alphaLcPeriod"/>
            </a:pPr>
            <a:r>
              <a:rPr lang="nl-NL" dirty="0" smtClean="0"/>
              <a:t>gevaarlijke </a:t>
            </a:r>
            <a:r>
              <a:rPr lang="nl-NL" dirty="0"/>
              <a:t>stoffen in de gevarenklasse acute toxiciteit, categorie 1, 2 of 3, bedoeld in bijlage I, deel 3, bij de CLP-verordening.</a:t>
            </a:r>
            <a:endParaRPr lang="nl-NL" sz="2000" dirty="0"/>
          </a:p>
          <a:p>
            <a:pPr>
              <a:buFont typeface="Arial" panose="020B0604020202020204" pitchFamily="34" charset="0"/>
              <a:buChar char="•"/>
            </a:pPr>
            <a:endParaRPr lang="nl-NL" sz="2000" dirty="0" smtClean="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a:solidFill>
            <a:schemeClr val="bg1"/>
          </a:solidFill>
        </p:spPr>
        <p:txBody>
          <a:bodyPr/>
          <a:lstStyle/>
          <a:p>
            <a:r>
              <a:rPr lang="nl-NL" dirty="0" smtClean="0"/>
              <a:t>Voorbeeld milieubelastende activiteit (Bal)</a:t>
            </a:r>
            <a:endParaRPr lang="nl-NL" dirty="0"/>
          </a:p>
        </p:txBody>
      </p:sp>
      <p:pic>
        <p:nvPicPr>
          <p:cNvPr id="6" name="Picture 2" descr="https://aandeslagmetdeomgevingswet.nl/publish/pages/143701/opslagplaats_rechtho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936600"/>
            <a:ext cx="3903712" cy="2459924"/>
          </a:xfrm>
          <a:prstGeom prst="rect">
            <a:avLst/>
          </a:prstGeom>
          <a:noFill/>
          <a:extLst>
            <a:ext uri="{909E8E84-426E-40DD-AFC4-6F175D3DCCD1}">
              <a14:hiddenFill xmlns:a14="http://schemas.microsoft.com/office/drawing/2010/main">
                <a:solidFill>
                  <a:srgbClr val="FFFFFF"/>
                </a:solidFill>
              </a14:hiddenFill>
            </a:ext>
          </a:extLst>
        </p:spPr>
      </p:pic>
      <p:sp>
        <p:nvSpPr>
          <p:cNvPr id="3" name="Toelichting met afgeronde rechthoek 2"/>
          <p:cNvSpPr/>
          <p:nvPr/>
        </p:nvSpPr>
        <p:spPr>
          <a:xfrm>
            <a:off x="6811888" y="1435455"/>
            <a:ext cx="1944216" cy="625393"/>
          </a:xfrm>
          <a:prstGeom prst="wedgeRoundRectCallout">
            <a:avLst>
              <a:gd name="adj1" fmla="val -319578"/>
              <a:gd name="adj2" fmla="val 74255"/>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PGS 15 opslag</a:t>
            </a:r>
            <a:endParaRPr lang="nl-NL" sz="1400" b="1" dirty="0">
              <a:solidFill>
                <a:srgbClr val="E88407"/>
              </a:solidFill>
            </a:endParaRPr>
          </a:p>
        </p:txBody>
      </p:sp>
    </p:spTree>
    <p:extLst>
      <p:ext uri="{BB962C8B-B14F-4D97-AF65-F5344CB8AC3E}">
        <p14:creationId xmlns:p14="http://schemas.microsoft.com/office/powerpoint/2010/main" val="22956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i="1" dirty="0" smtClean="0"/>
              <a:t>§ </a:t>
            </a:r>
            <a:r>
              <a:rPr lang="nl-NL" i="1" dirty="0"/>
              <a:t>3.3.1 Seveso-inrichting</a:t>
            </a:r>
          </a:p>
          <a:p>
            <a:pPr>
              <a:spcAft>
                <a:spcPts val="0"/>
              </a:spcAft>
            </a:pPr>
            <a:r>
              <a:rPr lang="nl-NL" b="1" dirty="0">
                <a:ea typeface="Times New Roman" panose="02020603050405020304" pitchFamily="18" charset="0"/>
              </a:rPr>
              <a:t>Artikel 3.50 (aanwijzing milieubelastende activiteiten)</a:t>
            </a:r>
            <a:endParaRPr lang="nl-NL" b="1" dirty="0">
              <a:latin typeface="Times New Roman" panose="02020603050405020304" pitchFamily="18" charset="0"/>
              <a:ea typeface="Times New Roman" panose="02020603050405020304" pitchFamily="18" charset="0"/>
            </a:endParaRPr>
          </a:p>
          <a:p>
            <a:pPr marL="268288" lvl="0" indent="-268288">
              <a:spcAft>
                <a:spcPts val="0"/>
              </a:spcAft>
              <a:buSzPts val="1000"/>
              <a:tabLst>
                <a:tab pos="457200" algn="l"/>
              </a:tabLst>
            </a:pPr>
            <a:r>
              <a:rPr lang="nl-NL" dirty="0">
                <a:ea typeface="Times New Roman" panose="02020603050405020304" pitchFamily="18" charset="0"/>
              </a:rPr>
              <a:t>1</a:t>
            </a:r>
            <a:r>
              <a:rPr lang="nl-NL" dirty="0" smtClean="0">
                <a:ea typeface="Times New Roman" panose="02020603050405020304" pitchFamily="18" charset="0"/>
              </a:rPr>
              <a:t>.	Als </a:t>
            </a:r>
            <a:r>
              <a:rPr lang="nl-NL" dirty="0">
                <a:ea typeface="Times New Roman" panose="02020603050405020304" pitchFamily="18" charset="0"/>
              </a:rPr>
              <a:t>milieubelastende activiteit als bedoeld in artikel 2.1 wordt aangewezen het exploiteren van een Seveso-inrichting, als een gevaarlijke stof als bedoeld in artikel 3, tiende lid, van de Seveso-richtlijn aanwezig is of mag zijn of kan ontstaan bij verlies van controle over de processen, in een hoeveelheid van ten minste de drempelwaarde, bedoeld in bijlage I, deel 1, of deel 2, bij de Seveso-richtlijn, met inachtneming van de aantekeningen bij die bijlage.</a:t>
            </a:r>
            <a:endParaRPr lang="nl-NL" dirty="0">
              <a:latin typeface="Times New Roman" panose="02020603050405020304" pitchFamily="18" charset="0"/>
              <a:ea typeface="Times New Roman" panose="02020603050405020304" pitchFamily="18" charset="0"/>
            </a:endParaRPr>
          </a:p>
          <a:p>
            <a:pPr>
              <a:buFont typeface="Arial" panose="020B0604020202020204" pitchFamily="34" charset="0"/>
              <a:buChar char="•"/>
            </a:pP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Voorbeeld milieubelastende activiteit (Bal)</a:t>
            </a:r>
            <a:endParaRPr lang="nl-NL" dirty="0"/>
          </a:p>
        </p:txBody>
      </p:sp>
      <p:pic>
        <p:nvPicPr>
          <p:cNvPr id="7" name="Afbeelding 6"/>
          <p:cNvPicPr>
            <a:picLocks noChangeAspect="1"/>
          </p:cNvPicPr>
          <p:nvPr/>
        </p:nvPicPr>
        <p:blipFill>
          <a:blip r:embed="rId3"/>
          <a:stretch>
            <a:fillRect/>
          </a:stretch>
        </p:blipFill>
        <p:spPr>
          <a:xfrm>
            <a:off x="5076056" y="3981824"/>
            <a:ext cx="3923556" cy="2423324"/>
          </a:xfrm>
          <a:prstGeom prst="rect">
            <a:avLst/>
          </a:prstGeom>
        </p:spPr>
      </p:pic>
      <p:sp>
        <p:nvSpPr>
          <p:cNvPr id="6" name="Toelichting met afgeronde rechthoek 5"/>
          <p:cNvSpPr/>
          <p:nvPr/>
        </p:nvSpPr>
        <p:spPr>
          <a:xfrm>
            <a:off x="6811888" y="1435455"/>
            <a:ext cx="2008584" cy="625393"/>
          </a:xfrm>
          <a:prstGeom prst="wedgeRoundRectCallout">
            <a:avLst>
              <a:gd name="adj1" fmla="val -309232"/>
              <a:gd name="adj2" fmla="val 72040"/>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Seveso-inrichting</a:t>
            </a:r>
            <a:endParaRPr lang="nl-NL" sz="1400" b="1" dirty="0">
              <a:solidFill>
                <a:srgbClr val="E88407"/>
              </a:solidFill>
            </a:endParaRPr>
          </a:p>
        </p:txBody>
      </p:sp>
    </p:spTree>
    <p:extLst>
      <p:ext uri="{BB962C8B-B14F-4D97-AF65-F5344CB8AC3E}">
        <p14:creationId xmlns:p14="http://schemas.microsoft.com/office/powerpoint/2010/main" val="29464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pPr marL="0" indent="0"/>
            <a:r>
              <a:rPr lang="nl-NL" dirty="0" smtClean="0"/>
              <a:t>Algemene zorgplicht:</a:t>
            </a:r>
          </a:p>
          <a:p>
            <a:pPr marL="0" indent="0"/>
            <a:endParaRPr lang="nl-NL" dirty="0" smtClean="0"/>
          </a:p>
          <a:p>
            <a:pPr>
              <a:buFont typeface="Arial" panose="020B0604020202020204" pitchFamily="34" charset="0"/>
              <a:buChar char="•"/>
            </a:pPr>
            <a:r>
              <a:rPr lang="nl-NL" dirty="0" smtClean="0"/>
              <a:t>Zowel </a:t>
            </a:r>
            <a:r>
              <a:rPr lang="nl-NL" dirty="0"/>
              <a:t>overheden, bedrijven als </a:t>
            </a:r>
            <a:r>
              <a:rPr lang="nl-NL" dirty="0" smtClean="0"/>
              <a:t>burgers zijn </a:t>
            </a:r>
            <a:r>
              <a:rPr lang="nl-NL" b="1" dirty="0" smtClean="0"/>
              <a:t>verantwoordelijk </a:t>
            </a:r>
            <a:r>
              <a:rPr lang="nl-NL" dirty="0" smtClean="0"/>
              <a:t>voor </a:t>
            </a:r>
            <a:r>
              <a:rPr lang="nl-NL" dirty="0"/>
              <a:t>een veilige en gezonde fysieke leefomgeving</a:t>
            </a:r>
            <a:r>
              <a:rPr lang="nl-NL" dirty="0" smtClean="0"/>
              <a:t>. </a:t>
            </a:r>
          </a:p>
          <a:p>
            <a:pPr>
              <a:buFont typeface="Arial" panose="020B0604020202020204" pitchFamily="34" charset="0"/>
              <a:buChar char="•"/>
            </a:pPr>
            <a:endParaRPr lang="nl-NL" dirty="0" smtClean="0"/>
          </a:p>
          <a:p>
            <a:pPr>
              <a:buFont typeface="Arial" panose="020B0604020202020204" pitchFamily="34" charset="0"/>
              <a:buChar char="•"/>
            </a:pPr>
            <a:r>
              <a:rPr lang="nl-NL" dirty="0" smtClean="0"/>
              <a:t>De </a:t>
            </a:r>
            <a:r>
              <a:rPr lang="nl-NL" dirty="0"/>
              <a:t>algemene zorgplicht is vooral een </a:t>
            </a:r>
            <a:r>
              <a:rPr lang="nl-NL" b="1" dirty="0"/>
              <a:t>vangnet </a:t>
            </a:r>
            <a:r>
              <a:rPr lang="nl-NL" dirty="0"/>
              <a:t>als er geen specifieke decentrale regels of rijksregels van toepassing zijn. Als deze specifieke decentrale of rijksregels er wel zijn, geldt de algemene zorgplicht niet meer.</a:t>
            </a:r>
            <a:endParaRPr lang="nl-NL" dirty="0" smtClean="0"/>
          </a:p>
          <a:p>
            <a:pPr>
              <a:buFont typeface="Arial" panose="020B0604020202020204" pitchFamily="34" charset="0"/>
              <a:buChar char="•"/>
            </a:pPr>
            <a:endParaRPr lang="nl-NL" dirty="0"/>
          </a:p>
          <a:p>
            <a:pPr marL="0" indent="0"/>
            <a:r>
              <a:rPr lang="nl-NL" dirty="0" smtClean="0"/>
              <a:t>Specifieke zorgplicht:</a:t>
            </a:r>
          </a:p>
          <a:p>
            <a:pPr marL="0" indent="0"/>
            <a:endParaRPr lang="nl-NL" dirty="0" smtClean="0"/>
          </a:p>
          <a:p>
            <a:pPr>
              <a:buFont typeface="Arial" panose="020B0604020202020204" pitchFamily="34" charset="0"/>
              <a:buChar char="•"/>
            </a:pPr>
            <a:r>
              <a:rPr lang="nl-NL" dirty="0" smtClean="0"/>
              <a:t>In </a:t>
            </a:r>
            <a:r>
              <a:rPr lang="nl-NL" dirty="0"/>
              <a:t>het Besluit activiteiten leefomgeving (</a:t>
            </a:r>
            <a:r>
              <a:rPr lang="nl-NL" u="sng" dirty="0"/>
              <a:t>Bal</a:t>
            </a:r>
            <a:r>
              <a:rPr lang="nl-NL" dirty="0"/>
              <a:t>) zijn veel vanzelfsprekende regels voor milieubelastende activiteiten en lozingsactiviteiten geschrapt. In plaats daarvan is er de 'specifieke zorgplicht</a:t>
            </a:r>
            <a:r>
              <a:rPr lang="nl-NL" dirty="0" smtClean="0"/>
              <a:t>'.</a:t>
            </a:r>
          </a:p>
          <a:p>
            <a:pPr>
              <a:buFont typeface="Arial" panose="020B0604020202020204" pitchFamily="34" charset="0"/>
              <a:buChar char="•"/>
            </a:pPr>
            <a:endParaRPr lang="nl-NL" sz="20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Zorgplicht</a:t>
            </a:r>
            <a:endParaRPr lang="nl-NL" dirty="0"/>
          </a:p>
        </p:txBody>
      </p:sp>
    </p:spTree>
    <p:extLst>
      <p:ext uri="{BB962C8B-B14F-4D97-AF65-F5344CB8AC3E}">
        <p14:creationId xmlns:p14="http://schemas.microsoft.com/office/powerpoint/2010/main" val="1648913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b="1" dirty="0"/>
              <a:t>Artikel 2.11 (specifieke zorgplicht)</a:t>
            </a:r>
          </a:p>
          <a:p>
            <a:endParaRPr lang="nl-NL" dirty="0" smtClean="0"/>
          </a:p>
          <a:p>
            <a:r>
              <a:rPr lang="nl-NL" dirty="0" smtClean="0"/>
              <a:t>1.	Degene </a:t>
            </a:r>
            <a:r>
              <a:rPr lang="nl-NL" dirty="0"/>
              <a:t>die een milieubelastende activiteit of een lozingsactiviteit op een oppervlaktewaterlichaam of een </a:t>
            </a:r>
            <a:r>
              <a:rPr lang="nl-NL" dirty="0" err="1"/>
              <a:t>zuiveringtechnisch</a:t>
            </a:r>
            <a:r>
              <a:rPr lang="nl-NL" dirty="0"/>
              <a:t> werk verricht en weet of redelijkerwijs kan vermoeden dat die activiteit nadelige gevolgen kan hebben voor de belangen, bedoeld in artikel 2.2, is verplicht</a:t>
            </a:r>
            <a:r>
              <a:rPr lang="nl-NL" dirty="0" smtClean="0"/>
              <a:t>:</a:t>
            </a:r>
          </a:p>
          <a:p>
            <a:endParaRPr lang="nl-NL" dirty="0"/>
          </a:p>
          <a:p>
            <a:pPr marL="703262" lvl="3" indent="-342900">
              <a:buFont typeface="+mj-lt"/>
              <a:buAutoNum type="alphaLcPeriod"/>
            </a:pPr>
            <a:r>
              <a:rPr lang="nl-NL" dirty="0" smtClean="0"/>
              <a:t>alle </a:t>
            </a:r>
            <a:r>
              <a:rPr lang="nl-NL" dirty="0"/>
              <a:t>maatregelen te nemen die redelijkerwijs van diegene kunnen worden gevraagd om die gevolgen te voorkomen</a:t>
            </a:r>
            <a:r>
              <a:rPr lang="nl-NL" dirty="0" smtClean="0"/>
              <a:t>;</a:t>
            </a:r>
          </a:p>
          <a:p>
            <a:pPr marL="703262" lvl="3" indent="-342900">
              <a:buFont typeface="+mj-lt"/>
              <a:buAutoNum type="alphaLcPeriod"/>
            </a:pPr>
            <a:endParaRPr lang="nl-NL" dirty="0"/>
          </a:p>
          <a:p>
            <a:pPr marL="703262" lvl="3" indent="-342900">
              <a:buFont typeface="+mj-lt"/>
              <a:buAutoNum type="alphaLcPeriod"/>
            </a:pPr>
            <a:r>
              <a:rPr lang="nl-NL" dirty="0" smtClean="0"/>
              <a:t>voor </a:t>
            </a:r>
            <a:r>
              <a:rPr lang="nl-NL" dirty="0"/>
              <a:t>zover deze niet kunnen worden voorkomen: die gevolgen zoveel mogelijk te beperken of ongedaan te maken; </a:t>
            </a:r>
            <a:r>
              <a:rPr lang="nl-NL" dirty="0" smtClean="0"/>
              <a:t>en</a:t>
            </a:r>
          </a:p>
          <a:p>
            <a:pPr marL="703262" lvl="3" indent="-342900">
              <a:buFont typeface="+mj-lt"/>
              <a:buAutoNum type="alphaLcPeriod"/>
            </a:pPr>
            <a:endParaRPr lang="nl-NL" dirty="0"/>
          </a:p>
          <a:p>
            <a:pPr marL="703262" lvl="3" indent="-342900">
              <a:buFont typeface="+mj-lt"/>
              <a:buAutoNum type="alphaLcPeriod"/>
            </a:pPr>
            <a:r>
              <a:rPr lang="nl-NL" dirty="0" smtClean="0"/>
              <a:t>als </a:t>
            </a:r>
            <a:r>
              <a:rPr lang="nl-NL" dirty="0"/>
              <a:t>die gevolgen onvoldoende kunnen worden beperkt: die activiteit achterwege te laten voor zover dat redelijkerwijs van diegene kan worden gevraagd</a:t>
            </a:r>
            <a:r>
              <a:rPr lang="nl-NL" dirty="0" smtClean="0"/>
              <a:t>.</a:t>
            </a:r>
          </a:p>
          <a:p>
            <a:pPr marL="0" lvl="1" indent="0">
              <a:buNone/>
            </a:pPr>
            <a:endParaRPr lang="nl-NL" dirty="0"/>
          </a:p>
          <a:p>
            <a:endParaRPr lang="nl-NL" dirty="0"/>
          </a:p>
        </p:txBody>
      </p:sp>
      <p:sp>
        <p:nvSpPr>
          <p:cNvPr id="4" name="Tijdelijke aanduiding voor voettekst 3"/>
          <p:cNvSpPr>
            <a:spLocks noGrp="1"/>
          </p:cNvSpPr>
          <p:nvPr>
            <p:ph type="ftr" sz="quarter" idx="3"/>
          </p:nvPr>
        </p:nvSpPr>
        <p:spPr/>
        <p:txBody>
          <a:bodyPr/>
          <a:lstStyle/>
          <a:p>
            <a:r>
              <a:rPr lang="nl-NL" smtClean="0"/>
              <a:t>Basispresentatie Omgevingswet augustus 2018</a:t>
            </a:r>
            <a:endParaRPr lang="nl-NL" dirty="0"/>
          </a:p>
        </p:txBody>
      </p:sp>
      <p:sp>
        <p:nvSpPr>
          <p:cNvPr id="5" name="Titel 4"/>
          <p:cNvSpPr>
            <a:spLocks noGrp="1"/>
          </p:cNvSpPr>
          <p:nvPr>
            <p:ph type="title"/>
          </p:nvPr>
        </p:nvSpPr>
        <p:spPr/>
        <p:txBody>
          <a:bodyPr/>
          <a:lstStyle/>
          <a:p>
            <a:r>
              <a:rPr lang="nl-NL" dirty="0" smtClean="0"/>
              <a:t>Specifieke zorgplicht milieubelastende activiteit</a:t>
            </a:r>
            <a:endParaRPr lang="nl-NL" dirty="0"/>
          </a:p>
        </p:txBody>
      </p:sp>
    </p:spTree>
    <p:extLst>
      <p:ext uri="{BB962C8B-B14F-4D97-AF65-F5344CB8AC3E}">
        <p14:creationId xmlns:p14="http://schemas.microsoft.com/office/powerpoint/2010/main" val="157884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323528" y="1800000"/>
            <a:ext cx="8208912" cy="4273200"/>
          </a:xfrm>
        </p:spPr>
        <p:txBody>
          <a:bodyPr/>
          <a:lstStyle/>
          <a:p>
            <a:r>
              <a:rPr lang="nl-NL" b="1" dirty="0"/>
              <a:t>Artikel 2.11 (specifieke zorgplicht)</a:t>
            </a:r>
          </a:p>
          <a:p>
            <a:pPr marL="0" lvl="1" indent="0">
              <a:buNone/>
            </a:pPr>
            <a:endParaRPr lang="nl-NL" dirty="0" smtClean="0"/>
          </a:p>
          <a:p>
            <a:pPr marL="0" lvl="1" indent="0">
              <a:buNone/>
            </a:pPr>
            <a:r>
              <a:rPr lang="nl-NL" dirty="0" smtClean="0"/>
              <a:t>Lid 2.</a:t>
            </a:r>
          </a:p>
          <a:p>
            <a:pPr marL="0" lvl="1" indent="0">
              <a:buNone/>
            </a:pPr>
            <a:endParaRPr lang="nl-NL" dirty="0"/>
          </a:p>
          <a:p>
            <a:pPr marL="0" lvl="1" indent="0">
              <a:buNone/>
            </a:pPr>
            <a:r>
              <a:rPr lang="nl-NL" dirty="0" smtClean="0"/>
              <a:t>Voor </a:t>
            </a:r>
            <a:r>
              <a:rPr lang="nl-NL" dirty="0"/>
              <a:t>milieubelastende activiteiten houdt deze plicht in ieder geval in dat:</a:t>
            </a:r>
          </a:p>
          <a:p>
            <a:pPr lvl="1"/>
            <a:endParaRPr lang="nl-NL" dirty="0" smtClean="0"/>
          </a:p>
          <a:p>
            <a:pPr marL="342900" lvl="1" indent="-342900">
              <a:buFont typeface="+mj-lt"/>
              <a:buAutoNum type="alphaLcPeriod" startAt="5"/>
            </a:pPr>
            <a:r>
              <a:rPr lang="nl-NL" dirty="0" smtClean="0"/>
              <a:t>alle </a:t>
            </a:r>
            <a:r>
              <a:rPr lang="nl-NL" dirty="0"/>
              <a:t>passende maatregelen worden getroffen voor het </a:t>
            </a:r>
            <a:r>
              <a:rPr lang="nl-NL" b="1" dirty="0"/>
              <a:t>voorkomen</a:t>
            </a:r>
            <a:r>
              <a:rPr lang="nl-NL" dirty="0"/>
              <a:t> van </a:t>
            </a:r>
            <a:r>
              <a:rPr lang="nl-NL" b="1" dirty="0"/>
              <a:t>ongewone voorvallen </a:t>
            </a:r>
            <a:r>
              <a:rPr lang="nl-NL" dirty="0"/>
              <a:t>en de </a:t>
            </a:r>
            <a:r>
              <a:rPr lang="nl-NL" b="1" dirty="0"/>
              <a:t>nadelige gevolgen daarvan</a:t>
            </a:r>
            <a:r>
              <a:rPr lang="nl-NL" dirty="0"/>
              <a:t>, bedoeld in artikel 19.1, eerste lid, van de wet;</a:t>
            </a:r>
          </a:p>
          <a:p>
            <a:endParaRPr lang="nl-NL" dirty="0"/>
          </a:p>
        </p:txBody>
      </p:sp>
      <p:sp>
        <p:nvSpPr>
          <p:cNvPr id="4" name="Tijdelijke aanduiding voor voettekst 3"/>
          <p:cNvSpPr>
            <a:spLocks noGrp="1"/>
          </p:cNvSpPr>
          <p:nvPr>
            <p:ph type="ftr" sz="quarter" idx="3"/>
          </p:nvPr>
        </p:nvSpPr>
        <p:spPr/>
        <p:txBody>
          <a:bodyPr/>
          <a:lstStyle/>
          <a:p>
            <a:r>
              <a:rPr lang="nl-NL" smtClean="0"/>
              <a:t>Basispresentatie Omgevingswet augustus 2018</a:t>
            </a:r>
            <a:endParaRPr lang="nl-NL" dirty="0"/>
          </a:p>
        </p:txBody>
      </p:sp>
      <p:sp>
        <p:nvSpPr>
          <p:cNvPr id="5" name="Titel 4"/>
          <p:cNvSpPr>
            <a:spLocks noGrp="1"/>
          </p:cNvSpPr>
          <p:nvPr>
            <p:ph type="title"/>
          </p:nvPr>
        </p:nvSpPr>
        <p:spPr/>
        <p:txBody>
          <a:bodyPr/>
          <a:lstStyle/>
          <a:p>
            <a:r>
              <a:rPr lang="nl-NL" dirty="0" smtClean="0"/>
              <a:t>Specifieke zorgplicht voorbeeld</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528" y="4149080"/>
            <a:ext cx="3375078" cy="2243900"/>
          </a:xfrm>
          <a:prstGeom prst="rect">
            <a:avLst/>
          </a:prstGeom>
        </p:spPr>
      </p:pic>
    </p:spTree>
    <p:extLst>
      <p:ext uri="{BB962C8B-B14F-4D97-AF65-F5344CB8AC3E}">
        <p14:creationId xmlns:p14="http://schemas.microsoft.com/office/powerpoint/2010/main" val="1964217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nda\AppData\Local\Temp\SNAGHTML103f00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91388"/>
            <a:ext cx="3585592" cy="181147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sz="half" idx="1"/>
          </p:nvPr>
        </p:nvSpPr>
        <p:spPr>
          <a:xfrm>
            <a:off x="323528" y="1800000"/>
            <a:ext cx="8208912" cy="4273200"/>
          </a:xfrm>
        </p:spPr>
        <p:txBody>
          <a:bodyPr/>
          <a:lstStyle/>
          <a:p>
            <a:pPr>
              <a:buFont typeface="Arial" panose="020B0604020202020204" pitchFamily="34" charset="0"/>
              <a:buChar char="•"/>
            </a:pPr>
            <a:r>
              <a:rPr lang="nl-NL" sz="2000" dirty="0" smtClean="0"/>
              <a:t>Vaste afstanden</a:t>
            </a:r>
          </a:p>
          <a:p>
            <a:pPr>
              <a:buFont typeface="Arial" panose="020B0604020202020204" pitchFamily="34" charset="0"/>
              <a:buChar char="•"/>
            </a:pPr>
            <a:endParaRPr lang="nl-NL" sz="2000" dirty="0" smtClean="0"/>
          </a:p>
          <a:p>
            <a:pPr>
              <a:buFont typeface="Arial" panose="020B0604020202020204" pitchFamily="34" charset="0"/>
              <a:buChar char="•"/>
            </a:pPr>
            <a:r>
              <a:rPr lang="nl-NL" sz="2000" dirty="0" smtClean="0"/>
              <a:t>Maatregelen </a:t>
            </a:r>
            <a:r>
              <a:rPr lang="nl-NL" sz="2000" dirty="0"/>
              <a:t>en PGS-richtlijnen</a:t>
            </a:r>
          </a:p>
          <a:p>
            <a:pPr>
              <a:buFont typeface="Arial" panose="020B0604020202020204" pitchFamily="34" charset="0"/>
              <a:buChar char="•"/>
            </a:pPr>
            <a:endParaRPr lang="nl-NL" sz="2000" dirty="0" smtClean="0"/>
          </a:p>
          <a:p>
            <a:pPr>
              <a:buFont typeface="Arial" panose="020B0604020202020204" pitchFamily="34" charset="0"/>
              <a:buChar char="•"/>
            </a:pPr>
            <a:r>
              <a:rPr lang="nl-NL" sz="2000" dirty="0" smtClean="0"/>
              <a:t>Berekenen afstand plaatsgebonden risico</a:t>
            </a:r>
          </a:p>
          <a:p>
            <a:pPr lvl="3">
              <a:buFont typeface="Arial" panose="020B0604020202020204" pitchFamily="34" charset="0"/>
              <a:buChar char="•"/>
            </a:pPr>
            <a:r>
              <a:rPr lang="nl-NL" sz="1800" dirty="0" smtClean="0"/>
              <a:t>Seveso-inrichting</a:t>
            </a:r>
          </a:p>
          <a:p>
            <a:pPr lvl="3">
              <a:buFont typeface="Arial" panose="020B0604020202020204" pitchFamily="34" charset="0"/>
              <a:buChar char="•"/>
            </a:pPr>
            <a:r>
              <a:rPr lang="nl-NL" sz="1800" dirty="0" smtClean="0"/>
              <a:t>Windturbine</a:t>
            </a:r>
          </a:p>
          <a:p>
            <a:pPr lvl="3">
              <a:buFont typeface="Arial" panose="020B0604020202020204" pitchFamily="34" charset="0"/>
              <a:buChar char="•"/>
            </a:pPr>
            <a:r>
              <a:rPr lang="nl-NL" sz="1800" dirty="0" smtClean="0"/>
              <a:t>Buisleidingen</a:t>
            </a:r>
          </a:p>
          <a:p>
            <a:pPr lvl="3">
              <a:buFont typeface="Arial" panose="020B0604020202020204" pitchFamily="34" charset="0"/>
              <a:buChar char="•"/>
            </a:pPr>
            <a:endParaRPr lang="nl-NL" sz="1800" dirty="0"/>
          </a:p>
          <a:p>
            <a:pPr>
              <a:buFont typeface="Arial" panose="020B0604020202020204" pitchFamily="34" charset="0"/>
              <a:buChar char="•"/>
            </a:pPr>
            <a:r>
              <a:rPr lang="nl-NL" sz="2000" dirty="0" smtClean="0"/>
              <a:t>Berekenen </a:t>
            </a:r>
            <a:r>
              <a:rPr lang="nl-NL" sz="2000" dirty="0"/>
              <a:t>afstand </a:t>
            </a:r>
            <a:r>
              <a:rPr lang="nl-NL" sz="2000" dirty="0" smtClean="0"/>
              <a:t>aandachtsgebieden</a:t>
            </a:r>
            <a:endParaRPr lang="nl-NL" sz="2000" dirty="0"/>
          </a:p>
          <a:p>
            <a:pPr lvl="3">
              <a:buFont typeface="Arial" panose="020B0604020202020204" pitchFamily="34" charset="0"/>
              <a:buChar char="•"/>
            </a:pPr>
            <a:r>
              <a:rPr lang="nl-NL" sz="1800" dirty="0"/>
              <a:t>Seveso-inrichting</a:t>
            </a:r>
          </a:p>
          <a:p>
            <a:pPr lvl="3">
              <a:buFont typeface="Arial" panose="020B0604020202020204" pitchFamily="34" charset="0"/>
              <a:buChar char="•"/>
            </a:pPr>
            <a:r>
              <a:rPr lang="nl-NL" sz="1800" dirty="0" smtClean="0"/>
              <a:t>Opslagtank propaan en propeen</a:t>
            </a:r>
            <a:endParaRPr lang="nl-NL" sz="1800" dirty="0"/>
          </a:p>
          <a:p>
            <a:pPr lvl="3">
              <a:buFont typeface="Arial" panose="020B0604020202020204" pitchFamily="34" charset="0"/>
              <a:buChar char="•"/>
            </a:pPr>
            <a:r>
              <a:rPr lang="nl-NL" sz="1800" dirty="0" smtClean="0"/>
              <a:t>Buisleidingen</a:t>
            </a:r>
          </a:p>
          <a:p>
            <a:pPr lvl="3">
              <a:buFont typeface="Arial" panose="020B0604020202020204" pitchFamily="34" charset="0"/>
              <a:buChar char="•"/>
            </a:pPr>
            <a:endParaRPr lang="nl-NL" sz="18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Algemene regels over Externe Veiligheid (Bal)</a:t>
            </a:r>
            <a:endParaRPr lang="nl-NL" dirty="0"/>
          </a:p>
        </p:txBody>
      </p:sp>
    </p:spTree>
    <p:extLst>
      <p:ext uri="{BB962C8B-B14F-4D97-AF65-F5344CB8AC3E}">
        <p14:creationId xmlns:p14="http://schemas.microsoft.com/office/powerpoint/2010/main" val="359682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DR sticker klasse 4.2 &amp;#39;Zelfontbrandende stoffen&amp;#39; op ro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3640703"/>
            <a:ext cx="1336420" cy="1427956"/>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inhoud 1"/>
          <p:cNvSpPr>
            <a:spLocks noGrp="1"/>
          </p:cNvSpPr>
          <p:nvPr>
            <p:ph sz="half" idx="1"/>
          </p:nvPr>
        </p:nvSpPr>
        <p:spPr>
          <a:xfrm>
            <a:off x="323528" y="1800000"/>
            <a:ext cx="8208912" cy="4273200"/>
          </a:xfrm>
        </p:spPr>
        <p:txBody>
          <a:bodyPr/>
          <a:lstStyle/>
          <a:p>
            <a:r>
              <a:rPr lang="nl-NL" i="1" dirty="0"/>
              <a:t>§ 4.98 Opslaan van gevaarlijke stoffen in verpakking</a:t>
            </a:r>
          </a:p>
          <a:p>
            <a:r>
              <a:rPr lang="nl-NL" b="1" dirty="0"/>
              <a:t>Artikel 4.1004 (toepassingsbereik)</a:t>
            </a:r>
          </a:p>
          <a:p>
            <a:pPr marL="0" indent="0"/>
            <a:r>
              <a:rPr lang="nl-NL" dirty="0"/>
              <a:t>Deze paragraaf is van toepassing op het opslaan van gevaarlijke stoffen in verpakking, met uitzondering van gevaarlijke stoffen van ADR-klasse 5.2.</a:t>
            </a:r>
          </a:p>
          <a:p>
            <a:endParaRPr lang="nl-NL" b="1" dirty="0" smtClean="0"/>
          </a:p>
          <a:p>
            <a:endParaRPr lang="nl-NL" b="1" dirty="0"/>
          </a:p>
          <a:p>
            <a:r>
              <a:rPr lang="nl-NL" b="1" dirty="0" smtClean="0"/>
              <a:t>Artikel </a:t>
            </a:r>
            <a:r>
              <a:rPr lang="nl-NL" b="1" dirty="0"/>
              <a:t>4.1011 (externe veiligheid: brandwerende voorziening)</a:t>
            </a:r>
          </a:p>
          <a:p>
            <a:pPr marL="0" indent="0"/>
            <a:r>
              <a:rPr lang="nl-NL" dirty="0" smtClean="0"/>
              <a:t>De </a:t>
            </a:r>
            <a:r>
              <a:rPr lang="nl-NL" b="1" dirty="0"/>
              <a:t>brandwerende voorziening</a:t>
            </a:r>
            <a:r>
              <a:rPr lang="nl-NL" dirty="0"/>
              <a:t>, bedoeld in artikel 4.1008, eerste en tweede lid, is ten minste 2 m hoog, strekt zich aan weerszijden van de opslagvoorziening ten minste 2 m uit en </a:t>
            </a:r>
            <a:r>
              <a:rPr lang="nl-NL" b="1" dirty="0"/>
              <a:t>bezwijkt bij brand niet binnen 60 minuten</a:t>
            </a:r>
            <a:r>
              <a:rPr lang="nl-NL" dirty="0" smtClean="0"/>
              <a:t>.</a:t>
            </a:r>
          </a:p>
          <a:p>
            <a:pPr marL="0" indent="0"/>
            <a:endParaRPr lang="nl-NL" dirty="0"/>
          </a:p>
          <a:p>
            <a:pPr marL="0" indent="0"/>
            <a:endParaRPr lang="nl-NL" dirty="0"/>
          </a:p>
          <a:p>
            <a:pPr marL="0" indent="0"/>
            <a:r>
              <a:rPr lang="nl-NL" b="1" dirty="0"/>
              <a:t>Artikel 4.1012 (externe veiligheid: PGS 15)</a:t>
            </a:r>
          </a:p>
          <a:p>
            <a:pPr marL="0" indent="0"/>
            <a:r>
              <a:rPr lang="nl-NL" dirty="0" smtClean="0"/>
              <a:t>Lid 1</a:t>
            </a:r>
          </a:p>
          <a:p>
            <a:pPr marL="0" indent="0"/>
            <a:r>
              <a:rPr lang="nl-NL" dirty="0" smtClean="0"/>
              <a:t>Met </a:t>
            </a:r>
            <a:r>
              <a:rPr lang="nl-NL" dirty="0"/>
              <a:t>het oog op het waarborgen van de veiligheid wordt bij het verrichten van de activiteit, bedoeld in artikel 4.1004, </a:t>
            </a:r>
            <a:r>
              <a:rPr lang="nl-NL" b="1" dirty="0"/>
              <a:t>voldaan aan PGS 15</a:t>
            </a:r>
            <a:r>
              <a:rPr lang="nl-NL" dirty="0"/>
              <a:t>.</a:t>
            </a:r>
          </a:p>
          <a:p>
            <a:pPr marL="396875" lvl="3" indent="0">
              <a:buNone/>
            </a:pPr>
            <a:endParaRPr lang="nl-NL" sz="1800" dirty="0"/>
          </a:p>
        </p:txBody>
      </p:sp>
      <p:sp>
        <p:nvSpPr>
          <p:cNvPr id="4" name="Tijdelijke aanduiding voor voettekst 3"/>
          <p:cNvSpPr>
            <a:spLocks noGrp="1"/>
          </p:cNvSpPr>
          <p:nvPr>
            <p:ph type="ftr" sz="quarter" idx="3"/>
          </p:nvPr>
        </p:nvSpPr>
        <p:spPr/>
        <p:txBody>
          <a:bodyPr/>
          <a:lstStyle/>
          <a:p>
            <a:r>
              <a:rPr lang="nl-NL" dirty="0" smtClean="0"/>
              <a:t>Omgevingsveiligheid en Omgevingswet </a:t>
            </a:r>
            <a:endParaRPr lang="nl-NL" dirty="0"/>
          </a:p>
        </p:txBody>
      </p:sp>
      <p:sp>
        <p:nvSpPr>
          <p:cNvPr id="5" name="Titel 4"/>
          <p:cNvSpPr>
            <a:spLocks noGrp="1"/>
          </p:cNvSpPr>
          <p:nvPr>
            <p:ph type="title"/>
          </p:nvPr>
        </p:nvSpPr>
        <p:spPr/>
        <p:txBody>
          <a:bodyPr/>
          <a:lstStyle/>
          <a:p>
            <a:r>
              <a:rPr lang="nl-NL" dirty="0" smtClean="0"/>
              <a:t>Voorbeeld algemene regels</a:t>
            </a:r>
            <a:endParaRPr lang="nl-NL" dirty="0"/>
          </a:p>
        </p:txBody>
      </p:sp>
      <p:pic>
        <p:nvPicPr>
          <p:cNvPr id="4098" name="Picture 2" descr="https://www.tiemex.nl/wp-content/uploads/2013/10/ADR-klasse-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843" y="5068659"/>
            <a:ext cx="1308385" cy="1308385"/>
          </a:xfrm>
          <a:prstGeom prst="rect">
            <a:avLst/>
          </a:prstGeom>
          <a:noFill/>
          <a:extLst>
            <a:ext uri="{909E8E84-426E-40DD-AFC4-6F175D3DCCD1}">
              <a14:hiddenFill xmlns:a14="http://schemas.microsoft.com/office/drawing/2010/main">
                <a:solidFill>
                  <a:srgbClr val="FFFFFF"/>
                </a:solidFill>
              </a14:hiddenFill>
            </a:ext>
          </a:extLst>
        </p:spPr>
      </p:pic>
      <p:sp>
        <p:nvSpPr>
          <p:cNvPr id="7" name="Toelichting met afgeronde rechthoek 6"/>
          <p:cNvSpPr/>
          <p:nvPr/>
        </p:nvSpPr>
        <p:spPr>
          <a:xfrm>
            <a:off x="6811888" y="1435455"/>
            <a:ext cx="2008584" cy="625393"/>
          </a:xfrm>
          <a:prstGeom prst="wedgeRoundRectCallout">
            <a:avLst>
              <a:gd name="adj1" fmla="val -129893"/>
              <a:gd name="adj2" fmla="val 36595"/>
              <a:gd name="adj3" fmla="val 16667"/>
            </a:avLst>
          </a:prstGeom>
          <a:noFill/>
          <a:ln>
            <a:solidFill>
              <a:srgbClr val="E88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solidFill>
                  <a:srgbClr val="E88407"/>
                </a:solidFill>
              </a:rPr>
              <a:t>PGS 15 opslag</a:t>
            </a:r>
            <a:endParaRPr lang="nl-NL" sz="1400" b="1" dirty="0">
              <a:solidFill>
                <a:srgbClr val="E88407"/>
              </a:solidFill>
            </a:endParaRPr>
          </a:p>
        </p:txBody>
      </p:sp>
    </p:spTree>
    <p:extLst>
      <p:ext uri="{BB962C8B-B14F-4D97-AF65-F5344CB8AC3E}">
        <p14:creationId xmlns:p14="http://schemas.microsoft.com/office/powerpoint/2010/main" val="27402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Volgdia">
  <a:themeElements>
    <a:clrScheme name="Aangepast 3">
      <a:dk1>
        <a:sysClr val="windowText" lastClr="000000"/>
      </a:dk1>
      <a:lt1>
        <a:sysClr val="window" lastClr="FFFFFF"/>
      </a:lt1>
      <a:dk2>
        <a:srgbClr val="F4BBD6"/>
      </a:dk2>
      <a:lt2>
        <a:srgbClr val="EEECE1"/>
      </a:lt2>
      <a:accent1>
        <a:srgbClr val="39870C"/>
      </a:accent1>
      <a:accent2>
        <a:srgbClr val="6ED9AD"/>
      </a:accent2>
      <a:accent3>
        <a:srgbClr val="046F96"/>
      </a:accent3>
      <a:accent4>
        <a:srgbClr val="9ACCD4"/>
      </a:accent4>
      <a:accent5>
        <a:srgbClr val="ED8FBB"/>
      </a:accent5>
      <a:accent6>
        <a:srgbClr val="900079"/>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5056</TotalTime>
  <Words>1134</Words>
  <Application>Microsoft Office PowerPoint</Application>
  <PresentationFormat>Diavoorstelling (4:3)</PresentationFormat>
  <Paragraphs>217</Paragraphs>
  <Slides>17</Slides>
  <Notes>17</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Volgdia</vt:lpstr>
      <vt:lpstr>Omgevingsveiligheid en de Omgevingswet</vt:lpstr>
      <vt:lpstr>Wat is een milieubelastende activiteit?</vt:lpstr>
      <vt:lpstr>Voorbeeld milieubelastende activiteit (Bal)</vt:lpstr>
      <vt:lpstr>Voorbeeld milieubelastende activiteit (Bal)</vt:lpstr>
      <vt:lpstr>Zorgplicht</vt:lpstr>
      <vt:lpstr>Specifieke zorgplicht milieubelastende activiteit</vt:lpstr>
      <vt:lpstr>Specifieke zorgplicht voorbeeld</vt:lpstr>
      <vt:lpstr>Algemene regels over Externe Veiligheid (Bal)</vt:lpstr>
      <vt:lpstr>Voorbeeld algemene regels</vt:lpstr>
      <vt:lpstr>Gelijkwaardigheid</vt:lpstr>
      <vt:lpstr>Voorbeeld gelijkwaardigheid</vt:lpstr>
      <vt:lpstr>Vergunningplicht en beoordelingsregels </vt:lpstr>
      <vt:lpstr>Voorbeeld vergunningplicht </vt:lpstr>
      <vt:lpstr>Voorbeeld vergunningplicht </vt:lpstr>
      <vt:lpstr>Beoordelingsregels EV bij MBA-vergunning (Bkl) </vt:lpstr>
      <vt:lpstr>Beoordelingsregels Seveso-inrichting </vt:lpstr>
      <vt:lpstr>Beoordelingsregels vuurwerk en ontplofbare stoffen voor civiel en militair gebruik </vt:lpstr>
    </vt:vector>
  </TitlesOfParts>
  <Company>Rijkswaterstaat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Deel 1: Aanleiding en doelstellingen</dc:title>
  <dc:creator>Berkel, Linda van (WVL)</dc:creator>
  <cp:lastModifiedBy>Berkel, Linda van (WVL)</cp:lastModifiedBy>
  <cp:revision>214</cp:revision>
  <cp:lastPrinted>2018-10-10T20:46:18Z</cp:lastPrinted>
  <dcterms:created xsi:type="dcterms:W3CDTF">2018-08-17T12:35:39Z</dcterms:created>
  <dcterms:modified xsi:type="dcterms:W3CDTF">2018-11-09T14:40:21Z</dcterms:modified>
</cp:coreProperties>
</file>