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handoutMasterIdLst>
    <p:handoutMasterId r:id="rId17"/>
  </p:handoutMasterIdLst>
  <p:sldIdLst>
    <p:sldId id="286" r:id="rId2"/>
    <p:sldId id="311" r:id="rId3"/>
    <p:sldId id="375" r:id="rId4"/>
    <p:sldId id="381" r:id="rId5"/>
    <p:sldId id="312" r:id="rId6"/>
    <p:sldId id="376" r:id="rId7"/>
    <p:sldId id="380" r:id="rId8"/>
    <p:sldId id="378" r:id="rId9"/>
    <p:sldId id="379" r:id="rId10"/>
    <p:sldId id="377" r:id="rId11"/>
    <p:sldId id="313" r:id="rId12"/>
    <p:sldId id="276" r:id="rId13"/>
    <p:sldId id="315" r:id="rId14"/>
    <p:sldId id="314" r:id="rId15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840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582" autoAdjust="0"/>
  </p:normalViewPr>
  <p:slideViewPr>
    <p:cSldViewPr>
      <p:cViewPr varScale="1">
        <p:scale>
          <a:sx n="50" d="100"/>
          <a:sy n="50" d="100"/>
        </p:scale>
        <p:origin x="-16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903F8-2CD2-4125-8012-BD4936DDC793}" type="datetimeFigureOut">
              <a:rPr lang="nl-NL" smtClean="0"/>
              <a:t>9-11-2018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648C0-72BD-4668-9B3B-B2FCACE3FB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639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A82C5-7B09-45AB-B8C6-873816CD9726}" type="datetimeFigureOut">
              <a:rPr lang="nl-NL" smtClean="0"/>
              <a:t>9-11-2018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87AFE-F7B8-43CC-A546-A37C0E75A3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9994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Eventuele voettekst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0D88E8-1530-474F-A7AB-EB6DE1C99DC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05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87AFE-F7B8-43CC-A546-A37C0E75A37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9340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Berekeningsmethoden vergelijkbaar met huidige regelgeving: </a:t>
            </a:r>
            <a:r>
              <a:rPr lang="nl-NL" dirty="0" err="1" smtClean="0"/>
              <a:t>safeti</a:t>
            </a:r>
            <a:r>
              <a:rPr lang="nl-NL" dirty="0" smtClean="0"/>
              <a:t>-Nl, Carola, Handleiding Bevi en handleiding </a:t>
            </a:r>
            <a:r>
              <a:rPr lang="nl-NL" dirty="0" err="1" smtClean="0"/>
              <a:t>Bevb</a:t>
            </a:r>
            <a:r>
              <a:rPr lang="nl-NL" dirty="0" smtClean="0"/>
              <a:t>, maar dan opgenomen en aangepast in handboek Omgevingsveiligheid.</a:t>
            </a:r>
          </a:p>
          <a:p>
            <a:r>
              <a:rPr lang="nl-NL" dirty="0" smtClean="0"/>
              <a:t>Wordt stappenplan bepalen plaatsgebonden</a:t>
            </a:r>
            <a:r>
              <a:rPr lang="nl-NL" baseline="0" dirty="0" smtClean="0"/>
              <a:t> risico.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87AFE-F7B8-43CC-A546-A37C0E75A373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7662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87AFE-F7B8-43CC-A546-A37C0E75A373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1345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8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0232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Sheet #</a:t>
            </a:r>
            <a:endParaRPr lang="nl-NL" dirty="0" smtClean="0"/>
          </a:p>
        </p:txBody>
      </p:sp>
      <p:sp>
        <p:nvSpPr>
          <p:cNvPr id="9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80256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Basispresentatie Omgevingswet augustus 2018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0099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23528" y="1800000"/>
            <a:ext cx="4129200" cy="4273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83600" y="1800000"/>
            <a:ext cx="4129200" cy="4273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7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6660232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Sheet #</a:t>
            </a:r>
            <a:endParaRPr lang="nl-NL" dirty="0" smtClean="0"/>
          </a:p>
        </p:txBody>
      </p:sp>
      <p:sp>
        <p:nvSpPr>
          <p:cNvPr id="8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80256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Basispresentatie Omgevingswet augustus 2018</a:t>
            </a:r>
            <a:endParaRPr lang="nl-NL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31415" y="908720"/>
            <a:ext cx="8201025" cy="5715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762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alk hoog, tekst, afbeelding, grafiek en over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23528" y="2178000"/>
            <a:ext cx="4129200" cy="403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5600" y="1066800"/>
            <a:ext cx="4572000" cy="5260744"/>
          </a:xfrm>
        </p:spPr>
        <p:txBody>
          <a:bodyPr/>
          <a:lstStyle>
            <a:lvl1pPr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nl-NL" dirty="0" smtClean="0"/>
          </a:p>
        </p:txBody>
      </p:sp>
      <p:sp>
        <p:nvSpPr>
          <p:cNvPr id="8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80256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Basispresentatie Omgevingswet augustus 2018</a:t>
            </a:r>
            <a:endParaRPr lang="nl-NL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43982" y="980728"/>
            <a:ext cx="4168577" cy="1008112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0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6660232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Sheet #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646055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alk laag, tekst, afbeelding, grafiek en over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23528" y="1814400"/>
            <a:ext cx="4129200" cy="4399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0" y="1066800"/>
            <a:ext cx="4572000" cy="524827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nl-NL" dirty="0" smtClean="0"/>
          </a:p>
        </p:txBody>
      </p:sp>
      <p:sp>
        <p:nvSpPr>
          <p:cNvPr id="8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80256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Basispresentatie Omgevingswet augustus 2018</a:t>
            </a:r>
            <a:endParaRPr lang="nl-NL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31415" y="908720"/>
            <a:ext cx="4168577" cy="1008112"/>
          </a:xfrm>
          <a:noFill/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6660232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Sheet #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50933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pagin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Tekst"/>
          <p:cNvSpPr>
            <a:spLocks noGrp="1"/>
          </p:cNvSpPr>
          <p:nvPr>
            <p:ph idx="1"/>
          </p:nvPr>
        </p:nvSpPr>
        <p:spPr bwMode="auto">
          <a:xfrm>
            <a:off x="4910138" y="1493838"/>
            <a:ext cx="3600450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7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80256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Basispresentatie Omgevingswet augustus 2018</a:t>
            </a:r>
            <a:endParaRPr lang="nl-NL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31415" y="908720"/>
            <a:ext cx="4168577" cy="1008112"/>
          </a:xfrm>
          <a:noFill/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0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0232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Sheet #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824623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olg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68313" y="2070000"/>
            <a:ext cx="8402400" cy="4140000"/>
          </a:xfrm>
        </p:spPr>
        <p:txBody>
          <a:bodyPr/>
          <a:lstStyle>
            <a:lvl4pPr marL="1274763" indent="-285750">
              <a:buFont typeface="Verdana" pitchFamily="34" charset="0"/>
              <a:buChar char="–"/>
              <a:defRPr sz="1800"/>
            </a:lvl4pPr>
            <a:lvl5pPr marL="1631950" indent="-285750">
              <a:buFont typeface="Verdana" pitchFamily="34" charset="0"/>
              <a:buChar char="»"/>
              <a:defRPr/>
            </a:lvl5pPr>
          </a:lstStyle>
          <a:p>
            <a:pPr lvl="0"/>
            <a:r>
              <a:rPr lang="nl-NL" noProof="0" dirty="0" err="1" smtClean="0"/>
              <a:t>Klik</a:t>
            </a:r>
            <a:r>
              <a:rPr lang="nl-NL" noProof="0" dirty="0" smtClean="0"/>
              <a:t> </a:t>
            </a:r>
            <a:r>
              <a:rPr lang="nl-NL" noProof="0" dirty="0" err="1" smtClean="0"/>
              <a:t>om</a:t>
            </a:r>
            <a:r>
              <a:rPr lang="nl-NL" noProof="0" dirty="0" smtClean="0"/>
              <a:t> de </a:t>
            </a:r>
            <a:r>
              <a:rPr lang="nl-NL" noProof="0" dirty="0" err="1" smtClean="0"/>
              <a:t>modelstijlen</a:t>
            </a:r>
            <a:r>
              <a:rPr lang="nl-NL" noProof="0" dirty="0" smtClean="0"/>
              <a:t> </a:t>
            </a:r>
            <a:r>
              <a:rPr lang="nl-NL" noProof="0" dirty="0" err="1" smtClean="0"/>
              <a:t>te</a:t>
            </a:r>
            <a:r>
              <a:rPr lang="nl-NL" noProof="0" dirty="0" smtClean="0"/>
              <a:t> </a:t>
            </a:r>
            <a:r>
              <a:rPr lang="nl-NL" noProof="0" dirty="0" err="1" smtClean="0"/>
              <a:t>bewerken</a:t>
            </a:r>
            <a:endParaRPr lang="nl-NL" noProof="0" dirty="0" smtClean="0"/>
          </a:p>
          <a:p>
            <a:pPr lvl="1"/>
            <a:r>
              <a:rPr lang="nl-NL" noProof="0" dirty="0" err="1" smtClean="0"/>
              <a:t>Tweede</a:t>
            </a:r>
            <a:r>
              <a:rPr lang="nl-NL" noProof="0" dirty="0" smtClean="0"/>
              <a:t> </a:t>
            </a:r>
            <a:r>
              <a:rPr lang="nl-NL" noProof="0" dirty="0" err="1" smtClean="0"/>
              <a:t>niveau</a:t>
            </a:r>
            <a:endParaRPr lang="nl-NL" noProof="0" dirty="0" smtClean="0"/>
          </a:p>
          <a:p>
            <a:pPr lvl="2"/>
            <a:r>
              <a:rPr lang="nl-NL" noProof="0" dirty="0" err="1" smtClean="0"/>
              <a:t>Derde</a:t>
            </a:r>
            <a:r>
              <a:rPr lang="nl-NL" noProof="0" dirty="0" smtClean="0"/>
              <a:t> </a:t>
            </a:r>
            <a:r>
              <a:rPr lang="nl-NL" noProof="0" dirty="0" err="1" smtClean="0"/>
              <a:t>niveau</a:t>
            </a:r>
            <a:endParaRPr lang="nl-NL" noProof="0" dirty="0" smtClean="0"/>
          </a:p>
          <a:p>
            <a:pPr lvl="3"/>
            <a:r>
              <a:rPr lang="nl-NL" noProof="0" dirty="0" err="1" smtClean="0"/>
              <a:t>Vierde</a:t>
            </a:r>
            <a:r>
              <a:rPr lang="nl-NL" noProof="0" dirty="0" smtClean="0"/>
              <a:t> </a:t>
            </a:r>
            <a:r>
              <a:rPr lang="nl-NL" noProof="0" dirty="0" err="1" smtClean="0"/>
              <a:t>niveau</a:t>
            </a:r>
            <a:endParaRPr lang="nl-NL" noProof="0" dirty="0" smtClean="0"/>
          </a:p>
          <a:p>
            <a:pPr lvl="4"/>
            <a:r>
              <a:rPr lang="nl-NL" noProof="0" dirty="0" err="1" smtClean="0"/>
              <a:t>Vijfde</a:t>
            </a:r>
            <a:r>
              <a:rPr lang="nl-NL" noProof="0" dirty="0" smtClean="0"/>
              <a:t> </a:t>
            </a:r>
            <a:r>
              <a:rPr lang="nl-NL" noProof="0" dirty="0" err="1" smtClean="0"/>
              <a:t>niveau</a:t>
            </a:r>
            <a:endParaRPr lang="nl-NL" noProof="0" dirty="0"/>
          </a:p>
        </p:txBody>
      </p:sp>
      <p:sp>
        <p:nvSpPr>
          <p:cNvPr id="6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80256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Basispresentatie Omgevingswet augustus 2018</a:t>
            </a:r>
            <a:endParaRPr lang="nl-NL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31415" y="908720"/>
            <a:ext cx="8393485" cy="792088"/>
          </a:xfrm>
          <a:noFill/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0232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Sheet #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460220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1415" y="1628800"/>
            <a:ext cx="8201025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 smtClean="0"/>
              <a:t>Klik om de opmaakprofielen van de </a:t>
            </a:r>
            <a:r>
              <a:rPr lang="nl-NL" altLang="nl-NL" dirty="0" err="1" smtClean="0"/>
              <a:t>modeltekst</a:t>
            </a:r>
            <a:r>
              <a:rPr lang="nl-NL" altLang="nl-NL" dirty="0" smtClean="0"/>
              <a:t> te bewerken</a:t>
            </a:r>
          </a:p>
          <a:p>
            <a:pPr lvl="1"/>
            <a:r>
              <a:rPr lang="nl-NL" altLang="nl-NL" dirty="0" smtClean="0"/>
              <a:t>Tweede niveau</a:t>
            </a:r>
          </a:p>
          <a:p>
            <a:pPr lvl="2"/>
            <a:r>
              <a:rPr lang="nl-NL" altLang="nl-NL" dirty="0" smtClean="0"/>
              <a:t>Derde niveau</a:t>
            </a:r>
          </a:p>
          <a:p>
            <a:pPr lvl="3"/>
            <a:r>
              <a:rPr lang="nl-NL" altLang="nl-NL" dirty="0" smtClean="0"/>
              <a:t>Vierde niveau</a:t>
            </a:r>
          </a:p>
        </p:txBody>
      </p:sp>
      <p:sp>
        <p:nvSpPr>
          <p:cNvPr id="1026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331415" y="908720"/>
            <a:ext cx="82010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het opmaakprofiel te bewerken</a:t>
            </a:r>
          </a:p>
        </p:txBody>
      </p:sp>
      <p:pic>
        <p:nvPicPr>
          <p:cNvPr id="11" name="Afbeelding 10" descr="Omgevingswet_pos_RGB.ep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17" y="78679"/>
            <a:ext cx="2368731" cy="698821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nl-NL" sz="2200">
              <a:solidFill>
                <a:prstClr val="black"/>
              </a:solidFill>
            </a:endParaRPr>
          </a:p>
        </p:txBody>
      </p:sp>
      <p:sp>
        <p:nvSpPr>
          <p:cNvPr id="14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8655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Sheet #</a:t>
            </a:r>
            <a:endParaRPr lang="nl-NL" dirty="0" smtClean="0"/>
          </a:p>
        </p:txBody>
      </p:sp>
      <p:sp>
        <p:nvSpPr>
          <p:cNvPr id="15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457200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nl-NL" smtClean="0"/>
              <a:t>Basispresentatie Omgevingswet augustus 2018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756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1" r:id="rId6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 spc="-60">
          <a:solidFill>
            <a:srgbClr val="275937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lang="nl-NL" sz="1400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179388" indent="-179388" algn="l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lang="nl-NL" sz="1400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377825" indent="-250825" algn="l" rtl="0" eaLnBrk="0" fontAlgn="base" hangingPunct="0">
        <a:spcBef>
          <a:spcPct val="20000"/>
        </a:spcBef>
        <a:spcAft>
          <a:spcPct val="0"/>
        </a:spcAft>
        <a:buBlip>
          <a:blip r:embed="rId10"/>
        </a:buBlip>
        <a:defRPr lang="nl-NL" sz="1400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539750" indent="-142875" algn="l" rtl="0" eaLnBrk="0" fontAlgn="base" hangingPunct="0">
        <a:spcBef>
          <a:spcPct val="20000"/>
        </a:spcBef>
        <a:spcAft>
          <a:spcPct val="0"/>
        </a:spcAft>
        <a:buBlip>
          <a:blip r:embed="rId11"/>
        </a:buBlip>
        <a:defRPr lang="nl-NL" sz="1400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711200" indent="-176213" algn="l" rtl="0" eaLnBrk="0" fontAlgn="base" hangingPunct="0">
        <a:spcBef>
          <a:spcPct val="20000"/>
        </a:spcBef>
        <a:spcAft>
          <a:spcPct val="0"/>
        </a:spcAft>
        <a:defRPr lang="nl-NL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omgevingsveiligheid.rivm.nl/stappenplan-bepalen-aandachtsgebieden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27984" y="620688"/>
            <a:ext cx="4407024" cy="936104"/>
          </a:xfrm>
        </p:spPr>
        <p:txBody>
          <a:bodyPr/>
          <a:lstStyle/>
          <a:p>
            <a:r>
              <a:rPr lang="nl-NL" dirty="0" smtClean="0"/>
              <a:t>Omgevingsveiligheid en de Omgevingswet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27984" y="1700808"/>
            <a:ext cx="4521300" cy="4126806"/>
          </a:xfrm>
        </p:spPr>
        <p:txBody>
          <a:bodyPr/>
          <a:lstStyle/>
          <a:p>
            <a:pPr marL="0" indent="0">
              <a:lnSpc>
                <a:spcPct val="150000"/>
              </a:lnSpc>
            </a:pPr>
            <a:r>
              <a:rPr lang="nl-NL" sz="2000" b="1" dirty="0" smtClean="0"/>
              <a:t>Het omgevingsplan</a:t>
            </a:r>
            <a:endParaRPr lang="nl-NL" sz="2000" b="1" dirty="0"/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 smtClean="0"/>
              <a:t>Wat is een omgevingsplan?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 smtClean="0"/>
              <a:t>Welke activiteiten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 smtClean="0"/>
              <a:t>Plaatsgebonden risico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 smtClean="0"/>
              <a:t>Aandachtsgebieden</a:t>
            </a:r>
            <a:endParaRPr lang="nl-NL" sz="1800" dirty="0"/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 smtClean="0"/>
              <a:t>Vuurwerk en civiele en militaire explosieaandachtsgebieden</a:t>
            </a:r>
          </a:p>
        </p:txBody>
      </p:sp>
      <p:sp>
        <p:nvSpPr>
          <p:cNvPr id="7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31415" y="6513084"/>
            <a:ext cx="24403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dirty="0">
                <a:solidFill>
                  <a:prstClr val="white"/>
                </a:solidFill>
              </a:rPr>
              <a:t>Omgevingswet en veiligheid september 2018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3885714" cy="5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5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>
          <a:xfrm>
            <a:off x="323528" y="1800000"/>
            <a:ext cx="8208912" cy="4273200"/>
          </a:xfrm>
        </p:spPr>
        <p:txBody>
          <a:bodyPr/>
          <a:lstStyle/>
          <a:p>
            <a:pPr marL="0" indent="0"/>
            <a:r>
              <a:rPr lang="nl-NL" sz="2000" b="1" dirty="0"/>
              <a:t>A</a:t>
            </a:r>
            <a:r>
              <a:rPr lang="nl-NL" sz="2000" b="1" dirty="0" smtClean="0"/>
              <a:t>fstand te berekenen met vergunningplicht</a:t>
            </a:r>
          </a:p>
          <a:p>
            <a:pPr marL="0" indent="0"/>
            <a:endParaRPr lang="nl-NL" sz="2000" dirty="0" smtClean="0"/>
          </a:p>
          <a:p>
            <a:pPr marL="0" indent="0"/>
            <a:r>
              <a:rPr lang="nl-NL" sz="2000" dirty="0" smtClean="0"/>
              <a:t>Bijvoorbeeld: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 smtClean="0"/>
              <a:t>Windturbines (3 of meer)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 smtClean="0"/>
              <a:t>Koelinstallatie ammoniak 10.000 kg of meer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 smtClean="0"/>
              <a:t>Opslagtank gassen &gt; 1500 kg ammoniak of &gt; 1 m</a:t>
            </a:r>
            <a:r>
              <a:rPr lang="nl-NL" sz="2000" baseline="30000" dirty="0" smtClean="0"/>
              <a:t>3 </a:t>
            </a:r>
            <a:r>
              <a:rPr lang="nl-NL" sz="2000" dirty="0" smtClean="0"/>
              <a:t> andere giftige of bijtende gassen ADR 2, of &gt;13 </a:t>
            </a:r>
            <a:r>
              <a:rPr lang="nl-NL" sz="2000" dirty="0"/>
              <a:t>m</a:t>
            </a:r>
            <a:r>
              <a:rPr lang="nl-NL" sz="2000" baseline="30000" dirty="0"/>
              <a:t>3 </a:t>
            </a:r>
            <a:r>
              <a:rPr lang="nl-NL" sz="2000" dirty="0"/>
              <a:t> </a:t>
            </a:r>
            <a:r>
              <a:rPr lang="nl-NL" sz="2000" dirty="0" smtClean="0"/>
              <a:t>propaan…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 smtClean="0"/>
              <a:t>Seveso-inrichting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 smtClean="0"/>
              <a:t>Mijnbouwwerk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 smtClean="0"/>
              <a:t>LNG-opslag en transport</a:t>
            </a:r>
            <a:endParaRPr lang="nl-NL" sz="2000" dirty="0"/>
          </a:p>
          <a:p>
            <a:pPr>
              <a:buFont typeface="Arial" panose="020B0604020202020204" pitchFamily="34" charset="0"/>
              <a:buChar char="•"/>
            </a:pPr>
            <a:endParaRPr lang="nl-NL" sz="2000" dirty="0" smtClean="0"/>
          </a:p>
          <a:p>
            <a:pPr marL="0" indent="0"/>
            <a:r>
              <a:rPr lang="nl-NL" sz="2000" dirty="0" smtClean="0"/>
              <a:t>Komt grotendeels overeen met huidige Bevi-inrichtingen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000" dirty="0" smtClean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 smtClean="0"/>
              <a:t>Omgevingsveiligheid en Omgevingswet 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Bijlage VII onderdeel 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806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>
          <a:xfrm>
            <a:off x="323528" y="1800000"/>
            <a:ext cx="8208912" cy="4273200"/>
          </a:xfrm>
        </p:spPr>
        <p:txBody>
          <a:bodyPr/>
          <a:lstStyle/>
          <a:p>
            <a:pPr marL="0" indent="0"/>
            <a:endParaRPr lang="nl-NL" sz="2000" b="1" dirty="0" smtClean="0"/>
          </a:p>
          <a:p>
            <a:pPr marL="0" indent="0"/>
            <a:r>
              <a:rPr lang="nl-NL" sz="2000" b="1" dirty="0" smtClean="0"/>
              <a:t>Vaste afstand: </a:t>
            </a:r>
          </a:p>
          <a:p>
            <a:pPr marL="0" indent="0"/>
            <a:r>
              <a:rPr lang="nl-NL" sz="2000" dirty="0"/>
              <a:t>B</a:t>
            </a:r>
            <a:r>
              <a:rPr lang="nl-NL" sz="2000" dirty="0" smtClean="0"/>
              <a:t>ijlage VII </a:t>
            </a:r>
            <a:r>
              <a:rPr lang="nl-NL" sz="2000" dirty="0" err="1" smtClean="0"/>
              <a:t>Bkl</a:t>
            </a:r>
            <a:r>
              <a:rPr lang="nl-NL" sz="2000" dirty="0" smtClean="0"/>
              <a:t> of </a:t>
            </a:r>
          </a:p>
          <a:p>
            <a:pPr marL="0" indent="0"/>
            <a:r>
              <a:rPr lang="nl-NL" sz="2000" dirty="0" smtClean="0"/>
              <a:t>voor activiteiten zonder vergunningplicht hoofdstuk 4 Bal. </a:t>
            </a:r>
          </a:p>
          <a:p>
            <a:pPr marL="0" indent="0"/>
            <a:endParaRPr lang="nl-NL" sz="2000" dirty="0"/>
          </a:p>
          <a:p>
            <a:pPr marL="0" indent="0"/>
            <a:r>
              <a:rPr lang="nl-NL" sz="2000" b="1" dirty="0" smtClean="0"/>
              <a:t>Berekenen:</a:t>
            </a:r>
          </a:p>
          <a:p>
            <a:pPr marL="0" indent="0"/>
            <a:r>
              <a:rPr lang="nl-NL" sz="2000" dirty="0" smtClean="0"/>
              <a:t>Berekeningsmethode komt in regeling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000" dirty="0" smtClean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 smtClean="0"/>
              <a:t>Omgevingsveiligheid en Omgevingswet 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Plaatsgebonden risico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191024"/>
            <a:ext cx="3325376" cy="221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>
          <a:xfrm>
            <a:off x="323528" y="1800000"/>
            <a:ext cx="4032448" cy="4273200"/>
          </a:xfrm>
        </p:spPr>
        <p:txBody>
          <a:bodyPr/>
          <a:lstStyle/>
          <a:p>
            <a:pPr marL="0" indent="0"/>
            <a:r>
              <a:rPr lang="nl-NL" sz="2000" b="1" dirty="0" smtClean="0"/>
              <a:t>Vaste </a:t>
            </a:r>
            <a:r>
              <a:rPr lang="nl-NL" sz="2000" b="1" dirty="0"/>
              <a:t>afstand: </a:t>
            </a:r>
          </a:p>
          <a:p>
            <a:pPr marL="0" indent="0"/>
            <a:r>
              <a:rPr lang="nl-NL" sz="2000" dirty="0"/>
              <a:t>Bijlage VII </a:t>
            </a:r>
            <a:r>
              <a:rPr lang="nl-NL" sz="2000" dirty="0" err="1" smtClean="0"/>
              <a:t>Bkl</a:t>
            </a:r>
            <a:r>
              <a:rPr lang="nl-NL" sz="2000" dirty="0" smtClean="0"/>
              <a:t> </a:t>
            </a:r>
            <a:endParaRPr lang="nl-NL" sz="2000" dirty="0"/>
          </a:p>
          <a:p>
            <a:pPr marL="0" indent="0"/>
            <a:endParaRPr lang="nl-NL" sz="2000" dirty="0"/>
          </a:p>
          <a:p>
            <a:pPr marL="0" indent="0"/>
            <a:r>
              <a:rPr lang="nl-NL" sz="2000" b="1" dirty="0"/>
              <a:t>Berekenen:</a:t>
            </a:r>
          </a:p>
          <a:p>
            <a:pPr marL="0" indent="0"/>
            <a:r>
              <a:rPr lang="nl-NL" sz="2000" dirty="0"/>
              <a:t>Berekeningsmethode komt in </a:t>
            </a:r>
            <a:r>
              <a:rPr lang="nl-NL" sz="2000" dirty="0" smtClean="0"/>
              <a:t>omgevingsregeling.</a:t>
            </a:r>
          </a:p>
          <a:p>
            <a:pPr marL="0" indent="0"/>
            <a:r>
              <a:rPr lang="nl-NL" sz="2000" dirty="0" smtClean="0"/>
              <a:t>Wordt verwijzing naar Handboek Omgevings-veiligheid (RIVM): stappenplannen bepalen aandachtsgebieden</a:t>
            </a:r>
            <a:endParaRPr lang="nl-NL" sz="2000" dirty="0"/>
          </a:p>
          <a:p>
            <a:pPr marL="0" indent="0"/>
            <a:endParaRPr lang="nl-NL" sz="2000" dirty="0" smtClean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 smtClean="0"/>
              <a:t>Omgevingsveiligheid en Omgevingswet 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Aandachtsgebieden</a:t>
            </a:r>
            <a:endParaRPr lang="nl-NL" dirty="0"/>
          </a:p>
        </p:txBody>
      </p:sp>
      <p:pic>
        <p:nvPicPr>
          <p:cNvPr id="3" name="Afbeelding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487" y="2470220"/>
            <a:ext cx="4841745" cy="391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7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andeslagmetdeomgevingswet.nl/publish/pages/130088/ig_aandachtsgebieden_7_juni_-_kopi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92" y="0"/>
            <a:ext cx="9212862" cy="651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 smtClean="0"/>
              <a:t>Omgevingsveiligheid en Omgevingswet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800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>
          <a:xfrm>
            <a:off x="323528" y="1800000"/>
            <a:ext cx="8208912" cy="4273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nl-NL" sz="2000" dirty="0" smtClean="0"/>
          </a:p>
          <a:p>
            <a:pPr marL="0" indent="0"/>
            <a:r>
              <a:rPr lang="nl-NL" sz="2000" dirty="0" smtClean="0"/>
              <a:t>In </a:t>
            </a:r>
            <a:r>
              <a:rPr lang="nl-NL" sz="2000" dirty="0" err="1" smtClean="0"/>
              <a:t>Bkl</a:t>
            </a:r>
            <a:r>
              <a:rPr lang="nl-NL" sz="2000" dirty="0" smtClean="0"/>
              <a:t> staan ook instructieregels voor:</a:t>
            </a:r>
          </a:p>
          <a:p>
            <a:pPr marL="0" indent="0"/>
            <a:endParaRPr lang="nl-NL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 smtClean="0"/>
              <a:t>Vuurwerk</a:t>
            </a:r>
          </a:p>
          <a:p>
            <a:pPr marL="0" indent="0"/>
            <a:r>
              <a:rPr lang="nl-NL" sz="2000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 smtClean="0"/>
              <a:t>Civiele </a:t>
            </a:r>
            <a:r>
              <a:rPr lang="nl-NL" sz="2000" dirty="0"/>
              <a:t>en militaire explosieaandachtsgebieden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000" dirty="0" smtClean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 smtClean="0"/>
              <a:t>Omgevingsveiligheid en Omgevingswet 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 smtClean="0"/>
              <a:t>Vuurwerk </a:t>
            </a:r>
            <a:r>
              <a:rPr lang="nl-NL" sz="2800" dirty="0"/>
              <a:t>en civiele en militaire explosieaandachtsgebieden</a:t>
            </a:r>
            <a:br>
              <a:rPr lang="nl-NL" sz="2800" dirty="0"/>
            </a:b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904" y="4509120"/>
            <a:ext cx="1879089" cy="188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0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310" y="3501008"/>
            <a:ext cx="2756834" cy="2891972"/>
          </a:xfrm>
          <a:prstGeom prst="rect">
            <a:avLst/>
          </a:prstGeom>
        </p:spPr>
      </p:pic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>
          <a:xfrm>
            <a:off x="323528" y="1800000"/>
            <a:ext cx="8208912" cy="4273200"/>
          </a:xfrm>
        </p:spPr>
        <p:txBody>
          <a:bodyPr/>
          <a:lstStyle/>
          <a:p>
            <a:r>
              <a:rPr lang="nl-NL" sz="2000" dirty="0"/>
              <a:t>Het omgevingsplan bevat alle regels over de fysieke leefomgeving die de gemeente stelt binnen haar grondgebied. Per gemeente is er één omgevingsplan.</a:t>
            </a:r>
          </a:p>
          <a:p>
            <a:endParaRPr lang="nl-NL" sz="2000" dirty="0" smtClean="0"/>
          </a:p>
          <a:p>
            <a:r>
              <a:rPr lang="nl-NL" sz="2000" dirty="0" smtClean="0"/>
              <a:t>Het </a:t>
            </a:r>
            <a:r>
              <a:rPr lang="nl-NL" sz="2000" dirty="0"/>
              <a:t>omgevingsplan geeft invulling aan de maatschappelijke opgaven uit de gemeentelijke omgevingsvisie</a:t>
            </a:r>
            <a:r>
              <a:rPr lang="nl-NL" sz="2000" dirty="0" smtClean="0"/>
              <a:t>.</a:t>
            </a:r>
          </a:p>
          <a:p>
            <a:endParaRPr lang="nl-NL" sz="2000" dirty="0"/>
          </a:p>
          <a:p>
            <a:r>
              <a:rPr lang="nl-NL" sz="2000" dirty="0" smtClean="0"/>
              <a:t>Meer afwegingsruimte voor gemeente en </a:t>
            </a:r>
            <a:br>
              <a:rPr lang="nl-NL" sz="2000" dirty="0" smtClean="0"/>
            </a:br>
            <a:r>
              <a:rPr lang="nl-NL" sz="2000" dirty="0" smtClean="0"/>
              <a:t>provincie behalve voor omgevingsveiligheid</a:t>
            </a:r>
            <a:endParaRPr lang="nl-NL" sz="2000" dirty="0"/>
          </a:p>
          <a:p>
            <a:pPr>
              <a:buFont typeface="Arial" panose="020B0604020202020204" pitchFamily="34" charset="0"/>
              <a:buChar char="•"/>
            </a:pPr>
            <a:endParaRPr lang="nl-NL" sz="2000" dirty="0" smtClean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 smtClean="0"/>
              <a:t>Omgevingsveiligheid en Omgevingswet 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een omgevingsplan?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937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310" y="3501008"/>
            <a:ext cx="2756834" cy="2891972"/>
          </a:xfrm>
          <a:prstGeom prst="rect">
            <a:avLst/>
          </a:prstGeom>
        </p:spPr>
      </p:pic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>
          <a:xfrm>
            <a:off x="323528" y="1800000"/>
            <a:ext cx="8208912" cy="4273200"/>
          </a:xfrm>
        </p:spPr>
        <p:txBody>
          <a:bodyPr/>
          <a:lstStyle/>
          <a:p>
            <a:pPr marL="0" indent="0"/>
            <a:r>
              <a:rPr lang="nl-NL" sz="2000" dirty="0" smtClean="0"/>
              <a:t>In </a:t>
            </a:r>
            <a:r>
              <a:rPr lang="nl-NL" sz="2000" b="1" dirty="0" smtClean="0"/>
              <a:t>kennisgeving</a:t>
            </a:r>
            <a:r>
              <a:rPr lang="nl-NL" sz="2000" dirty="0" smtClean="0"/>
              <a:t> bij start Omgevingsplan aangeven hoe participatie vorm krijgt</a:t>
            </a:r>
            <a:endParaRPr lang="nl-NL" sz="2000" dirty="0"/>
          </a:p>
          <a:p>
            <a:endParaRPr lang="nl-NL" sz="2000" dirty="0" smtClean="0"/>
          </a:p>
          <a:p>
            <a:pPr marL="0" indent="0"/>
            <a:r>
              <a:rPr lang="nl-NL" sz="2000" dirty="0" smtClean="0"/>
              <a:t>Bij </a:t>
            </a:r>
            <a:r>
              <a:rPr lang="nl-NL" sz="2000" b="1" dirty="0" smtClean="0"/>
              <a:t>vaststellen Omgevingsplan </a:t>
            </a:r>
            <a:r>
              <a:rPr lang="nl-NL" sz="2000" dirty="0" smtClean="0"/>
              <a:t>aangeven </a:t>
            </a:r>
            <a:r>
              <a:rPr lang="nl-NL" sz="2000" dirty="0"/>
              <a:t>hoe </a:t>
            </a:r>
            <a:endParaRPr lang="nl-NL" sz="2000" dirty="0" smtClean="0"/>
          </a:p>
          <a:p>
            <a:pPr marL="0" indent="0"/>
            <a:r>
              <a:rPr lang="nl-NL" sz="2000" dirty="0" smtClean="0"/>
              <a:t>burgers</a:t>
            </a:r>
            <a:r>
              <a:rPr lang="nl-NL" sz="2000" dirty="0"/>
              <a:t>, bedrijven, maatschappelijke </a:t>
            </a:r>
            <a:r>
              <a:rPr lang="nl-NL" sz="2000" dirty="0" smtClean="0"/>
              <a:t>organisaties</a:t>
            </a:r>
            <a:br>
              <a:rPr lang="nl-NL" sz="2000" dirty="0" smtClean="0"/>
            </a:br>
            <a:r>
              <a:rPr lang="nl-NL" sz="2000" dirty="0" smtClean="0"/>
              <a:t>en </a:t>
            </a:r>
            <a:r>
              <a:rPr lang="nl-NL" sz="2000" dirty="0"/>
              <a:t>andere bestuursorganen </a:t>
            </a: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bij </a:t>
            </a:r>
            <a:r>
              <a:rPr lang="nl-NL" sz="2000" dirty="0"/>
              <a:t>de </a:t>
            </a:r>
            <a:r>
              <a:rPr lang="nl-NL" sz="2000" dirty="0" smtClean="0"/>
              <a:t>voorbereiding zijn betrokken.</a:t>
            </a:r>
          </a:p>
          <a:p>
            <a:pPr marL="0" indent="0"/>
            <a:r>
              <a:rPr lang="nl-NL" sz="2000" dirty="0" smtClean="0"/>
              <a:t>En</a:t>
            </a:r>
            <a:r>
              <a:rPr lang="nl-NL" sz="2000" dirty="0"/>
              <a:t> wat de gemeenten met de resultaten </a:t>
            </a:r>
            <a:endParaRPr lang="nl-NL" sz="2000" dirty="0" smtClean="0"/>
          </a:p>
          <a:p>
            <a:pPr marL="0" indent="0"/>
            <a:r>
              <a:rPr lang="nl-NL" sz="2000" dirty="0" smtClean="0"/>
              <a:t>heeft </a:t>
            </a:r>
            <a:r>
              <a:rPr lang="nl-NL" sz="2000" dirty="0"/>
              <a:t>gedaan.</a:t>
            </a:r>
            <a:endParaRPr lang="nl-NL" sz="2000" dirty="0" smtClean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 smtClean="0"/>
              <a:t>Omgevingsveiligheid en Omgevingswet 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Participatie bij omgevingsplan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159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310" y="3501008"/>
            <a:ext cx="2756834" cy="2891972"/>
          </a:xfrm>
          <a:prstGeom prst="rect">
            <a:avLst/>
          </a:prstGeom>
        </p:spPr>
      </p:pic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>
          <a:xfrm>
            <a:off x="323528" y="1800000"/>
            <a:ext cx="8208912" cy="4273200"/>
          </a:xfrm>
        </p:spPr>
        <p:txBody>
          <a:bodyPr/>
          <a:lstStyle/>
          <a:p>
            <a:pPr marL="0" indent="0"/>
            <a:r>
              <a:rPr lang="nl-NL" sz="2000" dirty="0" smtClean="0"/>
              <a:t>Gedecentraliseerde onderwerpen en activiteiten,</a:t>
            </a:r>
          </a:p>
          <a:p>
            <a:pPr marL="0" indent="0"/>
            <a:r>
              <a:rPr lang="nl-NL" sz="2000" dirty="0" smtClean="0"/>
              <a:t>Hiervoor gelden straks geen algemene rijksregels voor bedrijven meer, maar soms nog wel instructieregels voor het omgevingsplan, met beleidsvrijheid.</a:t>
            </a:r>
          </a:p>
          <a:p>
            <a:pPr marL="0" indent="0"/>
            <a:endParaRPr lang="nl-NL" sz="2000" dirty="0" smtClean="0"/>
          </a:p>
          <a:p>
            <a:pPr marL="0" indent="0"/>
            <a:r>
              <a:rPr lang="nl-NL" sz="2000" dirty="0" smtClean="0"/>
              <a:t>Bijvoorbeeld: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 smtClean="0"/>
              <a:t>Horeca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 smtClean="0"/>
              <a:t>Detailhandel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 smtClean="0"/>
              <a:t>Geluid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 smtClean="0"/>
              <a:t>Geur</a:t>
            </a:r>
          </a:p>
          <a:p>
            <a:pPr marL="0" indent="0"/>
            <a:r>
              <a:rPr lang="nl-NL" sz="2000" dirty="0" smtClean="0"/>
              <a:t>Invoeringsbesluit geeft hiervoor regels mee</a:t>
            </a:r>
            <a:br>
              <a:rPr lang="nl-NL" sz="2000" dirty="0" smtClean="0"/>
            </a:br>
            <a:r>
              <a:rPr lang="nl-NL" sz="2000" dirty="0" smtClean="0"/>
              <a:t>die vanaf 1-1-2021 onderdeel zijn van het </a:t>
            </a:r>
            <a:br>
              <a:rPr lang="nl-NL" sz="2000" dirty="0" smtClean="0"/>
            </a:br>
            <a:r>
              <a:rPr lang="nl-NL" sz="2000" dirty="0" smtClean="0"/>
              <a:t>omgevingsplan totdat de gemeente het verandert.</a:t>
            </a:r>
          </a:p>
          <a:p>
            <a:pPr marL="0" indent="0"/>
            <a:endParaRPr lang="nl-NL" sz="2000" dirty="0" smtClean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 smtClean="0"/>
              <a:t>Omgevingsveiligheid en Omgevingswet 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bruidsschat voor het omgevingsplan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005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>
          <a:xfrm>
            <a:off x="323528" y="1800000"/>
            <a:ext cx="8208912" cy="4273200"/>
          </a:xfrm>
        </p:spPr>
        <p:txBody>
          <a:bodyPr/>
          <a:lstStyle/>
          <a:p>
            <a:pPr marL="0" indent="0"/>
            <a:r>
              <a:rPr lang="nl-NL" sz="2000" b="1" dirty="0" smtClean="0"/>
              <a:t>Activiteiten bijlage VII van het </a:t>
            </a:r>
            <a:r>
              <a:rPr lang="nl-NL" sz="2000" b="1" dirty="0" err="1" smtClean="0"/>
              <a:t>Bkl</a:t>
            </a:r>
            <a:endParaRPr lang="nl-NL" sz="2000" b="1" dirty="0" smtClean="0"/>
          </a:p>
          <a:p>
            <a:pPr marL="0" indent="0"/>
            <a:endParaRPr lang="nl-NL" sz="2000" dirty="0"/>
          </a:p>
          <a:p>
            <a:pPr marL="0" indent="0"/>
            <a:r>
              <a:rPr lang="nl-NL" sz="2000" dirty="0" smtClean="0"/>
              <a:t>A: vaste afstanden zonder vergunningplicht</a:t>
            </a:r>
          </a:p>
          <a:p>
            <a:pPr marL="0" indent="0"/>
            <a:endParaRPr lang="nl-NL" sz="2000" dirty="0" smtClean="0"/>
          </a:p>
          <a:p>
            <a:pPr marL="0" indent="0"/>
            <a:r>
              <a:rPr lang="nl-NL" sz="2000" dirty="0" smtClean="0"/>
              <a:t>B: vaste afstanden met vergunningplicht</a:t>
            </a:r>
          </a:p>
          <a:p>
            <a:pPr marL="0" indent="0"/>
            <a:endParaRPr lang="nl-NL" sz="2000" dirty="0" smtClean="0"/>
          </a:p>
          <a:p>
            <a:pPr marL="0" indent="0"/>
            <a:r>
              <a:rPr lang="nl-NL" sz="2000" dirty="0" smtClean="0"/>
              <a:t>C: bij regeling vastgestelde afstanden</a:t>
            </a:r>
          </a:p>
          <a:p>
            <a:pPr marL="0" indent="0"/>
            <a:endParaRPr lang="nl-NL" sz="2000" dirty="0" smtClean="0"/>
          </a:p>
          <a:p>
            <a:pPr marL="354013" indent="-354013"/>
            <a:r>
              <a:rPr lang="nl-NL" sz="2000" dirty="0" smtClean="0"/>
              <a:t>D: te berekenen afstanden zonder vergunningplicht </a:t>
            </a:r>
            <a:br>
              <a:rPr lang="nl-NL" sz="2000" dirty="0" smtClean="0"/>
            </a:br>
            <a:endParaRPr lang="nl-NL" sz="2000" dirty="0" smtClean="0"/>
          </a:p>
          <a:p>
            <a:pPr marL="354013" indent="-354013"/>
            <a:r>
              <a:rPr lang="nl-NL" sz="2000" dirty="0" smtClean="0"/>
              <a:t>E: te berekenen afstanden met vergunningplicht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 smtClean="0"/>
              <a:t>Omgevingsveiligheid en Omgevingswet 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Welke activiteiten zijn belangrijk voor Externe veiligheid in het Omgevingsplan?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479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>
          <a:xfrm>
            <a:off x="323528" y="1800000"/>
            <a:ext cx="8208912" cy="4273200"/>
          </a:xfrm>
        </p:spPr>
        <p:txBody>
          <a:bodyPr/>
          <a:lstStyle/>
          <a:p>
            <a:pPr marL="0" indent="0"/>
            <a:r>
              <a:rPr lang="nl-NL" sz="2000" b="1" dirty="0"/>
              <a:t>V</a:t>
            </a:r>
            <a:r>
              <a:rPr lang="nl-NL" sz="2000" b="1" dirty="0" smtClean="0"/>
              <a:t>aste afstanden zonder vergunningplicht</a:t>
            </a:r>
          </a:p>
          <a:p>
            <a:pPr marL="0" indent="0"/>
            <a:endParaRPr lang="nl-NL" sz="2000" dirty="0" smtClean="0"/>
          </a:p>
          <a:p>
            <a:pPr marL="0" indent="0"/>
            <a:r>
              <a:rPr lang="nl-NL" sz="2000" dirty="0" smtClean="0"/>
              <a:t>Bijvoorbeeld: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 smtClean="0"/>
              <a:t>Gasdruk meet- en regelstation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 smtClean="0"/>
              <a:t>Tanken CNG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 smtClean="0"/>
              <a:t>Tanken LPG (nieuw in invoeringsbesluit)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 smtClean="0"/>
              <a:t>Tanken brandstoffen aan vaartuigen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 smtClean="0"/>
              <a:t>Mestvergisting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 smtClean="0"/>
              <a:t>Opslag propaan/propeen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 smtClean="0"/>
              <a:t>Opslaan gevaarlijke stoffen in verpakking</a:t>
            </a:r>
            <a:endParaRPr lang="nl-NL" sz="20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 smtClean="0"/>
              <a:t>Omgevingsveiligheid en Omgevingswet 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Bijlage VII onderdeel 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047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>
          <a:xfrm>
            <a:off x="323528" y="1800000"/>
            <a:ext cx="8208912" cy="4273200"/>
          </a:xfrm>
        </p:spPr>
        <p:txBody>
          <a:bodyPr/>
          <a:lstStyle/>
          <a:p>
            <a:pPr marL="0" indent="0"/>
            <a:r>
              <a:rPr lang="nl-NL" sz="2000" b="1" dirty="0" smtClean="0"/>
              <a:t>Vaste afstand met vergunningplicht</a:t>
            </a:r>
          </a:p>
          <a:p>
            <a:pPr marL="0" indent="0"/>
            <a:endParaRPr lang="nl-NL" sz="2000" dirty="0" smtClean="0"/>
          </a:p>
          <a:p>
            <a:pPr marL="0" indent="0"/>
            <a:r>
              <a:rPr lang="nl-NL" sz="2000" dirty="0" smtClean="0"/>
              <a:t>Bijvoorbeeld: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 smtClean="0"/>
              <a:t>Koelinstallatie ammoniak &gt; 1500 kg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 smtClean="0"/>
              <a:t>Opslagtank </a:t>
            </a:r>
            <a:r>
              <a:rPr lang="nl-NL" sz="2000" smtClean="0"/>
              <a:t>gassen &lt; </a:t>
            </a:r>
            <a:r>
              <a:rPr lang="nl-NL" sz="2000" dirty="0" smtClean="0"/>
              <a:t>13 m</a:t>
            </a:r>
            <a:r>
              <a:rPr lang="nl-NL" sz="2000" baseline="30000" dirty="0" smtClean="0"/>
              <a:t>3 </a:t>
            </a:r>
            <a:r>
              <a:rPr lang="nl-NL" sz="2000" dirty="0" smtClean="0"/>
              <a:t>propaan/propeen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 smtClean="0"/>
              <a:t>Opslaan gevaarlijke stoffen in verpakking 10.000 kg of meer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 smtClean="0"/>
              <a:t>Waterstof opslag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000" dirty="0" smtClean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 smtClean="0"/>
              <a:t>Omgevingsveiligheid en Omgevingswet 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Bijlage VII onderdeel B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400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>
          <a:xfrm>
            <a:off x="323528" y="1800000"/>
            <a:ext cx="8208912" cy="4273200"/>
          </a:xfrm>
        </p:spPr>
        <p:txBody>
          <a:bodyPr/>
          <a:lstStyle/>
          <a:p>
            <a:pPr marL="0" indent="0"/>
            <a:r>
              <a:rPr lang="nl-NL" sz="2000" b="1" dirty="0" smtClean="0"/>
              <a:t>Bij regeling vastgestelde afstanden</a:t>
            </a:r>
          </a:p>
          <a:p>
            <a:pPr marL="0" indent="0"/>
            <a:endParaRPr lang="nl-NL" sz="2000" dirty="0" smtClean="0"/>
          </a:p>
          <a:p>
            <a:pPr marL="0" indent="0"/>
            <a:r>
              <a:rPr lang="nl-NL" sz="2000" dirty="0" smtClean="0"/>
              <a:t>Basisnet:</a:t>
            </a:r>
          </a:p>
          <a:p>
            <a:pPr marL="0" indent="0"/>
            <a:endParaRPr lang="nl-NL" sz="2000" dirty="0"/>
          </a:p>
          <a:p>
            <a:pPr marL="0" indent="0"/>
            <a:r>
              <a:rPr lang="nl-NL" sz="2000" dirty="0" smtClean="0"/>
              <a:t>Afstanden (geometrische begrenzingen) worden vastgelegd op kaart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000" dirty="0" smtClean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 smtClean="0"/>
              <a:t>Omgevingsveiligheid en Omgevingswet 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Bijlage VII onderdeel C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689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>
          <a:xfrm>
            <a:off x="323528" y="1800000"/>
            <a:ext cx="8208912" cy="4273200"/>
          </a:xfrm>
        </p:spPr>
        <p:txBody>
          <a:bodyPr/>
          <a:lstStyle/>
          <a:p>
            <a:pPr marL="0" indent="0"/>
            <a:r>
              <a:rPr lang="nl-NL" sz="2000" b="1" dirty="0" smtClean="0"/>
              <a:t>Afstand te berekenen zonder vergunningplicht</a:t>
            </a:r>
          </a:p>
          <a:p>
            <a:pPr marL="0" indent="0"/>
            <a:endParaRPr lang="nl-NL" sz="2000" dirty="0" smtClean="0"/>
          </a:p>
          <a:p>
            <a:pPr marL="0" indent="0"/>
            <a:r>
              <a:rPr lang="nl-NL" sz="2000" dirty="0" smtClean="0"/>
              <a:t>Dat zijn:</a:t>
            </a:r>
          </a:p>
          <a:p>
            <a:pPr marL="0" indent="0"/>
            <a:endParaRPr lang="nl-NL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 smtClean="0"/>
              <a:t>Windturbines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 smtClean="0"/>
              <a:t>Buisleidingen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nl-NL" sz="2000" dirty="0" smtClean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 smtClean="0"/>
              <a:t>Omgevingsveiligheid en Omgevingswet 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Bijlage VII onderdeel 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320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lgdia">
  <a:themeElements>
    <a:clrScheme name="Aangepast 3">
      <a:dk1>
        <a:sysClr val="windowText" lastClr="000000"/>
      </a:dk1>
      <a:lt1>
        <a:sysClr val="window" lastClr="FFFFFF"/>
      </a:lt1>
      <a:dk2>
        <a:srgbClr val="F4BBD6"/>
      </a:dk2>
      <a:lt2>
        <a:srgbClr val="EEECE1"/>
      </a:lt2>
      <a:accent1>
        <a:srgbClr val="39870C"/>
      </a:accent1>
      <a:accent2>
        <a:srgbClr val="6ED9AD"/>
      </a:accent2>
      <a:accent3>
        <a:srgbClr val="046F96"/>
      </a:accent3>
      <a:accent4>
        <a:srgbClr val="9ACCD4"/>
      </a:accent4>
      <a:accent5>
        <a:srgbClr val="ED8FBB"/>
      </a:accent5>
      <a:accent6>
        <a:srgbClr val="900079"/>
      </a:accent6>
      <a:hlink>
        <a:srgbClr val="0000FF"/>
      </a:hlink>
      <a:folHlink>
        <a:srgbClr val="800080"/>
      </a:folHlink>
    </a:clrScheme>
    <a:fontScheme name="Standaardontwerp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6926</TotalTime>
  <Words>447</Words>
  <Application>Microsoft Office PowerPoint</Application>
  <PresentationFormat>Diavoorstelling (4:3)</PresentationFormat>
  <Paragraphs>129</Paragraphs>
  <Slides>14</Slides>
  <Notes>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Volgdia</vt:lpstr>
      <vt:lpstr>Omgevingsveiligheid en de Omgevingswet</vt:lpstr>
      <vt:lpstr>Wat is een omgevingsplan?</vt:lpstr>
      <vt:lpstr>Participatie bij omgevingsplan</vt:lpstr>
      <vt:lpstr>De bruidsschat voor het omgevingsplan</vt:lpstr>
      <vt:lpstr>Welke activiteiten zijn belangrijk voor Externe veiligheid in het Omgevingsplan?</vt:lpstr>
      <vt:lpstr>Bijlage VII onderdeel A</vt:lpstr>
      <vt:lpstr>Bijlage VII onderdeel B</vt:lpstr>
      <vt:lpstr>Bijlage VII onderdeel C</vt:lpstr>
      <vt:lpstr>Bijlage VII onderdeel D</vt:lpstr>
      <vt:lpstr>Bijlage VII onderdeel E</vt:lpstr>
      <vt:lpstr>Plaatsgebonden risico</vt:lpstr>
      <vt:lpstr>Aandachtsgebieden</vt:lpstr>
      <vt:lpstr>PowerPoint-presentatie</vt:lpstr>
      <vt:lpstr>Vuurwerk en civiele en militaire explosieaandachtsgebieden </vt:lpstr>
    </vt:vector>
  </TitlesOfParts>
  <Company>Rijkswaterstaat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Deel 1: Aanleiding en doelstellingen</dc:title>
  <dc:creator>Berkel, Linda van (WVL)</dc:creator>
  <cp:lastModifiedBy>Berkel, Linda van (WVL)</cp:lastModifiedBy>
  <cp:revision>223</cp:revision>
  <cp:lastPrinted>2018-10-10T20:46:18Z</cp:lastPrinted>
  <dcterms:created xsi:type="dcterms:W3CDTF">2018-08-17T12:35:39Z</dcterms:created>
  <dcterms:modified xsi:type="dcterms:W3CDTF">2018-11-09T14:46:35Z</dcterms:modified>
</cp:coreProperties>
</file>