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83" r:id="rId2"/>
    <p:sldId id="310" r:id="rId3"/>
    <p:sldId id="275" r:id="rId4"/>
    <p:sldId id="324" r:id="rId5"/>
    <p:sldId id="323" r:id="rId6"/>
    <p:sldId id="373" r:id="rId7"/>
    <p:sldId id="284" r:id="rId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40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82" autoAdjust="0"/>
  </p:normalViewPr>
  <p:slideViewPr>
    <p:cSldViewPr>
      <p:cViewPr varScale="1">
        <p:scale>
          <a:sx n="50" d="100"/>
          <a:sy n="50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03F8-2CD2-4125-8012-BD4936DDC793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648C0-72BD-4668-9B3B-B2FCACE3F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3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82C5-7B09-45AB-B8C6-873816CD9726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87AFE-F7B8-43CC-A546-A37C0E75A3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99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Eventuele voettekst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4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Er zijn al wel voorbeelden te vinden van bouwstenen</a:t>
            </a:r>
            <a:r>
              <a:rPr lang="nl-NL" baseline="0" dirty="0" smtClean="0"/>
              <a:t> voor de omgevingsvisie van gemeenten en provincies, bijvoorbeeld Harlingen en Noord-Brabant</a:t>
            </a:r>
          </a:p>
          <a:p>
            <a:endParaRPr lang="nl-NL" baseline="0" dirty="0" smtClean="0"/>
          </a:p>
          <a:p>
            <a:pPr marL="0" indent="0"/>
            <a:r>
              <a:rPr lang="nl-NL" sz="2000" dirty="0" smtClean="0"/>
              <a:t>Provincie Noord Brabant: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Eén basisopgave en vier hoofdopgaven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Basisopgave: werken aan veiligheid, gezondheid en omgevingskwaliteit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Hoofdopgaven: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aan de Brabantse energietransitie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aan een </a:t>
            </a:r>
            <a:r>
              <a:rPr lang="nl-NL" sz="2000" dirty="0" err="1" smtClean="0"/>
              <a:t>klimaatproof</a:t>
            </a:r>
            <a:r>
              <a:rPr lang="nl-NL" sz="2000" dirty="0" smtClean="0"/>
              <a:t> Brabant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aan de slimme netwerkstad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aan een concurrerende, </a:t>
            </a:r>
            <a:br>
              <a:rPr lang="nl-NL" sz="2000" dirty="0" smtClean="0"/>
            </a:br>
            <a:r>
              <a:rPr lang="nl-NL" sz="2000" dirty="0" smtClean="0"/>
              <a:t>duurzame economie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87AFE-F7B8-43CC-A546-A37C0E75A3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9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009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6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460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093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246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393485" cy="792088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6022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solidFill>
                <a:prstClr val="black"/>
              </a:solidFill>
            </a:endParaRPr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Sheet #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nl-NL" smtClean="0"/>
              <a:t>Basispresentatie Omgevingswet augustus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5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407024" cy="936104"/>
          </a:xfrm>
        </p:spPr>
        <p:txBody>
          <a:bodyPr/>
          <a:lstStyle/>
          <a:p>
            <a:r>
              <a:rPr lang="nl-NL" dirty="0" smtClean="0"/>
              <a:t>Omgevingsveiligheid en de Omgevingswet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27984" y="1844824"/>
            <a:ext cx="4521300" cy="4126806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nl-NL" sz="2000" b="1" dirty="0"/>
              <a:t>D</a:t>
            </a:r>
            <a:r>
              <a:rPr lang="nl-NL" sz="2000" b="1" dirty="0" smtClean="0"/>
              <a:t>e omgevingsvisie</a:t>
            </a:r>
            <a:endParaRPr lang="nl-NL" sz="2000" b="1" dirty="0"/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Wat is een omgevingsvisie?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Omgevingsvisie en externe veiligheid</a:t>
            </a:r>
            <a:endParaRPr lang="nl-NL" sz="1800" dirty="0"/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800" dirty="0" smtClean="0"/>
              <a:t>Voorbeelden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440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Omgevingswet en veiligheid september 2018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885714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O</a:t>
            </a:r>
            <a:r>
              <a:rPr lang="nl-NL" sz="2000" dirty="0" smtClean="0"/>
              <a:t>mgevingsvisie </a:t>
            </a:r>
            <a:r>
              <a:rPr lang="nl-NL" sz="2000" dirty="0"/>
              <a:t>is een strategische visie voor de lange termijn voor de gehele fysieke leefomgeving</a:t>
            </a:r>
            <a:r>
              <a:rPr lang="nl-NL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NOVI, provinciale en gemeentelijke omgevingsvisie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De </a:t>
            </a:r>
            <a:r>
              <a:rPr lang="nl-NL" sz="2000" dirty="0"/>
              <a:t>omgevingsvisie heeft betrekking op alle terreinen van de fysieke leefomgeving. Een omgevingsvisie gaat onder andere in op de samenhang tussen ruimte,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water</a:t>
            </a:r>
            <a:r>
              <a:rPr lang="nl-NL" sz="2000" dirty="0"/>
              <a:t>, milieu, natuur, landschap,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verkeer </a:t>
            </a:r>
            <a:r>
              <a:rPr lang="nl-NL" sz="2000" dirty="0"/>
              <a:t>en vervoer,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infrastructuur </a:t>
            </a:r>
            <a:r>
              <a:rPr lang="nl-NL" sz="2000" dirty="0"/>
              <a:t>en cultureel erfgoed.</a:t>
            </a: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omgevingsvisie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77294"/>
            <a:ext cx="2226499" cy="21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653336"/>
          </a:xfrm>
        </p:spPr>
        <p:txBody>
          <a:bodyPr/>
          <a:lstStyle/>
          <a:p>
            <a:pPr marL="0" indent="0"/>
            <a:endParaRPr lang="nl-NL" sz="2000" dirty="0" smtClean="0"/>
          </a:p>
          <a:p>
            <a:pPr marL="0" indent="0"/>
            <a:endParaRPr lang="nl-NL" sz="2000" dirty="0"/>
          </a:p>
          <a:p>
            <a:pPr marL="0" indent="0"/>
            <a:endParaRPr lang="nl-NL" sz="2000" dirty="0" smtClean="0"/>
          </a:p>
          <a:p>
            <a:pPr marL="0" indent="0"/>
            <a:endParaRPr lang="nl-NL" sz="2000" dirty="0"/>
          </a:p>
          <a:p>
            <a:pPr marL="0" indent="0"/>
            <a:endParaRPr lang="nl-NL" sz="2000" dirty="0" smtClean="0"/>
          </a:p>
          <a:p>
            <a:pPr marL="0" indent="0"/>
            <a:endParaRPr lang="nl-NL" sz="2000" dirty="0"/>
          </a:p>
          <a:p>
            <a:pPr marL="0" indent="0"/>
            <a:endParaRPr lang="nl-NL" sz="2000" dirty="0" smtClean="0"/>
          </a:p>
          <a:p>
            <a:pPr marL="0" indent="0"/>
            <a:endParaRPr lang="nl-NL" sz="2000" dirty="0"/>
          </a:p>
          <a:p>
            <a:pPr marL="0" indent="0"/>
            <a:endParaRPr lang="nl-NL" sz="2000" dirty="0" smtClean="0"/>
          </a:p>
          <a:p>
            <a:pPr marL="0" indent="0"/>
            <a:endParaRPr lang="nl-NL" sz="2000" dirty="0" smtClean="0"/>
          </a:p>
          <a:p>
            <a:pPr marL="0" indent="0"/>
            <a:endParaRPr lang="nl-NL" sz="2000" dirty="0"/>
          </a:p>
          <a:p>
            <a:pPr marL="0" indent="0"/>
            <a:endParaRPr lang="nl-NL" sz="2000" dirty="0" smtClean="0"/>
          </a:p>
          <a:p>
            <a:pPr marL="0" indent="0" algn="r"/>
            <a:r>
              <a:rPr lang="nl-NL" sz="2000" dirty="0"/>
              <a:t>t</a:t>
            </a:r>
            <a:r>
              <a:rPr lang="nl-NL" sz="2000" dirty="0" smtClean="0"/>
              <a:t>e vinden via relevant.nl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Omgevingsvisie en externe veiligheid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6" y="1340768"/>
            <a:ext cx="8407108" cy="43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1415" y="1827434"/>
            <a:ext cx="7768345" cy="400004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Basispresentatie Omgevingswet augustus 2018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3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dirty="0"/>
              <a:t>Industriegebied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specifiek </a:t>
            </a:r>
            <a:r>
              <a:rPr lang="nl-NL" sz="2000" dirty="0"/>
              <a:t>geschikt voor bedrijvigheid;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bestaande </a:t>
            </a:r>
            <a:r>
              <a:rPr lang="nl-NL" sz="2000" dirty="0"/>
              <a:t>activiteiten met (complexe) externe veiligheidsrisico’s worden gerespecteerd;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nieuwe </a:t>
            </a:r>
            <a:r>
              <a:rPr lang="nl-NL" sz="2000" dirty="0"/>
              <a:t>activiteiten met (complexe) externe veiligheidsrisico’s toestaan, mits;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geen </a:t>
            </a:r>
            <a:r>
              <a:rPr lang="nl-NL" sz="2000" dirty="0"/>
              <a:t>explosieve scenario’s toestaan in het havengebied</a:t>
            </a:r>
            <a:r>
              <a:rPr lang="nl-NL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Bijvoorbeeld bouwsteen omgevingsveiligheid voor omgevingsvisie Harlingen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9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dirty="0" smtClean="0"/>
              <a:t>Binnen </a:t>
            </a:r>
            <a:r>
              <a:rPr lang="nl-NL" sz="2000" dirty="0"/>
              <a:t>aandachtsgebieden in industrie gebied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bestaande </a:t>
            </a:r>
            <a:r>
              <a:rPr lang="nl-NL" sz="2000" dirty="0"/>
              <a:t>activiteiten met (complexe) externe veiligheidsrisico’s toestaan, mits dit geen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problemen oplevert óf maatregelen worden toegestaan;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nieuwe </a:t>
            </a:r>
            <a:r>
              <a:rPr lang="nl-NL" sz="2000" dirty="0"/>
              <a:t>activiteiten met (complexe) externe veiligheidsrisico’s toestaan, mits;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geen </a:t>
            </a:r>
            <a:r>
              <a:rPr lang="nl-NL" sz="2000" dirty="0"/>
              <a:t>domino-effect voor bestaande gebouwen.</a:t>
            </a: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Bijvoorbeeld bouwsteen omgevingsveiligheid voor omgevingsvisie Harlingen  (2)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3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8208912" cy="4273200"/>
          </a:xfrm>
        </p:spPr>
        <p:txBody>
          <a:bodyPr/>
          <a:lstStyle/>
          <a:p>
            <a:pPr marL="0" indent="0"/>
            <a:r>
              <a:rPr lang="nl-NL" sz="2000" dirty="0" smtClean="0"/>
              <a:t>Provincie Noord Brabant: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Eén basisopgave en vier hoofdopgaven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Basisopgave</a:t>
            </a:r>
            <a:r>
              <a:rPr lang="nl-NL" sz="2000" dirty="0"/>
              <a:t>: werken aan veiligheid, gezondheid en </a:t>
            </a:r>
            <a:r>
              <a:rPr lang="nl-NL" sz="2000" dirty="0" smtClean="0"/>
              <a:t>omgevingskwaliteit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Hoofdopgaven: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</a:t>
            </a:r>
            <a:r>
              <a:rPr lang="nl-NL" sz="2000" dirty="0"/>
              <a:t>aan de Brabantse </a:t>
            </a:r>
            <a:r>
              <a:rPr lang="nl-NL" sz="2000" dirty="0" smtClean="0"/>
              <a:t>energietransitie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</a:t>
            </a:r>
            <a:r>
              <a:rPr lang="nl-NL" sz="2000" dirty="0"/>
              <a:t>aan een </a:t>
            </a:r>
            <a:r>
              <a:rPr lang="nl-NL" sz="2000" dirty="0" err="1"/>
              <a:t>klimaatproof</a:t>
            </a:r>
            <a:r>
              <a:rPr lang="nl-NL" sz="2000" dirty="0"/>
              <a:t> </a:t>
            </a:r>
            <a:r>
              <a:rPr lang="nl-NL" sz="2000" dirty="0" smtClean="0"/>
              <a:t>Brabant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</a:t>
            </a:r>
            <a:r>
              <a:rPr lang="nl-NL" sz="2000" dirty="0"/>
              <a:t>aan de slimme </a:t>
            </a:r>
            <a:r>
              <a:rPr lang="nl-NL" sz="2000" dirty="0" smtClean="0"/>
              <a:t>netwerkstad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000" dirty="0" smtClean="0"/>
              <a:t>Werken </a:t>
            </a:r>
            <a:r>
              <a:rPr lang="nl-NL" sz="2000" dirty="0"/>
              <a:t>aan een concurrerende,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duurzame economie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nl-NL" sz="20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Omgevingsveiligheid en Omgevingswet 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Omgevingsvisie: voorbeeld Noord-Brabant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367861"/>
            <a:ext cx="3305468" cy="20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6923</TotalTime>
  <Words>260</Words>
  <Application>Microsoft Office PowerPoint</Application>
  <PresentationFormat>Diavoorstelling (4:3)</PresentationFormat>
  <Paragraphs>67</Paragraphs>
  <Slides>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Volgdia</vt:lpstr>
      <vt:lpstr>Omgevingsveiligheid en de Omgevingswet</vt:lpstr>
      <vt:lpstr>Wat is een omgevingsvisie</vt:lpstr>
      <vt:lpstr>Omgevingsvisie en externe veiligheid</vt:lpstr>
      <vt:lpstr>Voorbeeld</vt:lpstr>
      <vt:lpstr>Bijvoorbeeld bouwsteen omgevingsveiligheid voor omgevingsvisie Harlingen</vt:lpstr>
      <vt:lpstr>Bijvoorbeeld bouwsteen omgevingsveiligheid voor omgevingsvisie Harlingen  (2)</vt:lpstr>
      <vt:lpstr>Omgevingsvisie: voorbeeld Noord-Brabant</vt:lpstr>
    </vt:vector>
  </TitlesOfParts>
  <Company>Rijkswaterstaat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1: Aanleiding en doelstellingen</dc:title>
  <dc:creator>Berkel, Linda van (WVL)</dc:creator>
  <cp:lastModifiedBy>Berkel, Linda van (WVL)</cp:lastModifiedBy>
  <cp:revision>222</cp:revision>
  <cp:lastPrinted>2018-10-10T20:46:18Z</cp:lastPrinted>
  <dcterms:created xsi:type="dcterms:W3CDTF">2018-08-17T12:35:39Z</dcterms:created>
  <dcterms:modified xsi:type="dcterms:W3CDTF">2018-11-09T14:47:59Z</dcterms:modified>
</cp:coreProperties>
</file>