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5"/>
    <p:sldMasterId id="2147483804" r:id="rId6"/>
    <p:sldMasterId id="2147483648" r:id="rId7"/>
    <p:sldMasterId id="2147483830" r:id="rId8"/>
    <p:sldMasterId id="2147483870" r:id="rId9"/>
  </p:sldMasterIdLst>
  <p:notesMasterIdLst>
    <p:notesMasterId r:id="rId83"/>
  </p:notesMasterIdLst>
  <p:handoutMasterIdLst>
    <p:handoutMasterId r:id="rId84"/>
  </p:handoutMasterIdLst>
  <p:sldIdLst>
    <p:sldId id="263" r:id="rId10"/>
    <p:sldId id="495" r:id="rId11"/>
    <p:sldId id="476" r:id="rId12"/>
    <p:sldId id="496" r:id="rId13"/>
    <p:sldId id="501" r:id="rId14"/>
    <p:sldId id="565" r:id="rId15"/>
    <p:sldId id="498" r:id="rId16"/>
    <p:sldId id="500" r:id="rId17"/>
    <p:sldId id="544" r:id="rId18"/>
    <p:sldId id="545" r:id="rId19"/>
    <p:sldId id="546" r:id="rId20"/>
    <p:sldId id="547" r:id="rId21"/>
    <p:sldId id="548" r:id="rId22"/>
    <p:sldId id="549" r:id="rId23"/>
    <p:sldId id="550" r:id="rId24"/>
    <p:sldId id="551" r:id="rId25"/>
    <p:sldId id="531" r:id="rId26"/>
    <p:sldId id="532" r:id="rId27"/>
    <p:sldId id="533" r:id="rId28"/>
    <p:sldId id="534" r:id="rId29"/>
    <p:sldId id="535" r:id="rId30"/>
    <p:sldId id="536" r:id="rId31"/>
    <p:sldId id="537" r:id="rId32"/>
    <p:sldId id="538" r:id="rId33"/>
    <p:sldId id="539" r:id="rId34"/>
    <p:sldId id="540" r:id="rId35"/>
    <p:sldId id="541" r:id="rId36"/>
    <p:sldId id="542" r:id="rId37"/>
    <p:sldId id="543" r:id="rId38"/>
    <p:sldId id="497" r:id="rId39"/>
    <p:sldId id="502"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517" r:id="rId55"/>
    <p:sldId id="518" r:id="rId56"/>
    <p:sldId id="519" r:id="rId57"/>
    <p:sldId id="520" r:id="rId58"/>
    <p:sldId id="521" r:id="rId59"/>
    <p:sldId id="522" r:id="rId60"/>
    <p:sldId id="523" r:id="rId61"/>
    <p:sldId id="524" r:id="rId62"/>
    <p:sldId id="525" r:id="rId63"/>
    <p:sldId id="526" r:id="rId64"/>
    <p:sldId id="527" r:id="rId65"/>
    <p:sldId id="528" r:id="rId66"/>
    <p:sldId id="529" r:id="rId67"/>
    <p:sldId id="530" r:id="rId68"/>
    <p:sldId id="499" r:id="rId69"/>
    <p:sldId id="552" r:id="rId70"/>
    <p:sldId id="553" r:id="rId71"/>
    <p:sldId id="554" r:id="rId72"/>
    <p:sldId id="555" r:id="rId73"/>
    <p:sldId id="556" r:id="rId74"/>
    <p:sldId id="557" r:id="rId75"/>
    <p:sldId id="558" r:id="rId76"/>
    <p:sldId id="559" r:id="rId77"/>
    <p:sldId id="560" r:id="rId78"/>
    <p:sldId id="561" r:id="rId79"/>
    <p:sldId id="562" r:id="rId80"/>
    <p:sldId id="563" r:id="rId81"/>
    <p:sldId id="564" r:id="rId82"/>
  </p:sldIdLst>
  <p:sldSz cx="9144000" cy="6858000" type="screen4x3"/>
  <p:notesSz cx="6805613" cy="9944100"/>
  <p:defaultTextStyle>
    <a:defPPr>
      <a:defRPr lang="nl-NL"/>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9870C"/>
    <a:srgbClr val="FF6600"/>
    <a:srgbClr val="D27110"/>
    <a:srgbClr val="4E9625"/>
    <a:srgbClr val="8FB73C"/>
    <a:srgbClr val="046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3899" autoAdjust="0"/>
  </p:normalViewPr>
  <p:slideViewPr>
    <p:cSldViewPr>
      <p:cViewPr varScale="1">
        <p:scale>
          <a:sx n="87" d="100"/>
          <a:sy n="87" d="100"/>
        </p:scale>
        <p:origin x="-132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handoutMaster" Target="handoutMasters/handoutMaster1.xml"/><Relationship Id="rId89" Type="http://schemas.microsoft.com/office/2015/10/relationships/revisionInfo" Target="revisionInfo.xml"/><Relationship Id="rId7" Type="http://schemas.openxmlformats.org/officeDocument/2006/relationships/slideMaster" Target="slideMasters/slideMaster3.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cs typeface="Geneva" charset="-128"/>
              </a:defRPr>
            </a:lvl1pPr>
          </a:lstStyle>
          <a:p>
            <a:pPr>
              <a:defRPr/>
            </a:pPr>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E91B6F3-CFB3-4D49-96AD-77DCFD4FE18E}" type="datetime1">
              <a:rPr lang="nl-NL" altLang="nl-NL"/>
              <a:pPr/>
              <a:t>3-7-2017</a:t>
            </a:fld>
            <a:endParaRPr lang="nl-NL" alt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cs typeface="Geneva" charset="-128"/>
              </a:defRPr>
            </a:lvl1pPr>
          </a:lstStyle>
          <a:p>
            <a:pPr>
              <a:defRPr/>
            </a:pPr>
            <a:endParaRPr lang="nl-NL"/>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2CE106B-EA20-404A-870E-597BB764BCEB}" type="slidenum">
              <a:rPr lang="nl-NL" altLang="nl-NL"/>
              <a:pPr/>
              <a:t>‹nr.›</a:t>
            </a:fld>
            <a:endParaRPr lang="nl-NL" altLang="nl-NL"/>
          </a:p>
        </p:txBody>
      </p:sp>
    </p:spTree>
    <p:extLst>
      <p:ext uri="{BB962C8B-B14F-4D97-AF65-F5344CB8AC3E}">
        <p14:creationId xmlns:p14="http://schemas.microsoft.com/office/powerpoint/2010/main" val="2839965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ea typeface="+mn-ea"/>
                <a:cs typeface="Arial" charset="0"/>
              </a:defRPr>
            </a:lvl1pPr>
          </a:lstStyle>
          <a:p>
            <a:pPr>
              <a:defRPr/>
            </a:pPr>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6613750B-EFFA-4E2D-A381-E5749A0A6B87}" type="datetime1">
              <a:rPr lang="nl-NL" altLang="nl-NL"/>
              <a:pPr/>
              <a:t>3-7-2017</a:t>
            </a:fld>
            <a:endParaRPr lang="nl-NL" altLang="nl-NL"/>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ea typeface="+mn-ea"/>
                <a:cs typeface="Arial" charset="0"/>
              </a:defRPr>
            </a:lvl1pPr>
          </a:lstStyle>
          <a:p>
            <a:pPr>
              <a:defRPr/>
            </a:pPr>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32C0B003-40C8-452D-B615-5037B8EE7BF8}" type="slidenum">
              <a:rPr lang="nl-NL" altLang="nl-NL"/>
              <a:pPr/>
              <a:t>‹nr.›</a:t>
            </a:fld>
            <a:endParaRPr lang="nl-NL" altLang="nl-NL"/>
          </a:p>
        </p:txBody>
      </p:sp>
    </p:spTree>
    <p:extLst>
      <p:ext uri="{BB962C8B-B14F-4D97-AF65-F5344CB8AC3E}">
        <p14:creationId xmlns:p14="http://schemas.microsoft.com/office/powerpoint/2010/main" val="2024536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mn-lt"/>
        <a:ea typeface="Geneva" charset="-128"/>
        <a:cs typeface="+mn-cs"/>
      </a:defRPr>
    </a:lvl2pPr>
    <a:lvl3pPr marL="914400" algn="l" rtl="0" eaLnBrk="0" fontAlgn="base" hangingPunct="0">
      <a:spcBef>
        <a:spcPct val="30000"/>
      </a:spcBef>
      <a:spcAft>
        <a:spcPct val="0"/>
      </a:spcAft>
      <a:defRPr sz="1200" kern="1200">
        <a:solidFill>
          <a:schemeClr val="tx1"/>
        </a:solidFill>
        <a:latin typeface="+mn-lt"/>
        <a:ea typeface="Geneva" charset="-128"/>
        <a:cs typeface="+mn-cs"/>
      </a:defRPr>
    </a:lvl3pPr>
    <a:lvl4pPr marL="1371600" algn="l" rtl="0" eaLnBrk="0" fontAlgn="base" hangingPunct="0">
      <a:spcBef>
        <a:spcPct val="30000"/>
      </a:spcBef>
      <a:spcAft>
        <a:spcPct val="0"/>
      </a:spcAft>
      <a:defRPr sz="1200" kern="1200">
        <a:solidFill>
          <a:schemeClr val="tx1"/>
        </a:solidFill>
        <a:latin typeface="+mn-lt"/>
        <a:ea typeface="Geneva" charset="-128"/>
        <a:cs typeface="+mn-cs"/>
      </a:defRPr>
    </a:lvl4pPr>
    <a:lvl5pPr marL="1828800" algn="l"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r>
              <a:rPr lang="en-US" baseline="0" dirty="0"/>
              <a:t> </a:t>
            </a:r>
            <a:r>
              <a:rPr lang="en-US" baseline="0" dirty="0" err="1"/>
              <a:t>maken</a:t>
            </a:r>
            <a:r>
              <a:rPr lang="en-US" baseline="0" dirty="0"/>
              <a:t>  20 </a:t>
            </a:r>
            <a:r>
              <a:rPr lang="en-US" baseline="0" dirty="0" err="1"/>
              <a:t>stuks</a:t>
            </a:r>
            <a:r>
              <a:rPr lang="en-US" baseline="0" dirty="0"/>
              <a:t> </a:t>
            </a:r>
            <a:r>
              <a:rPr lang="en-US" baseline="0" dirty="0" err="1"/>
              <a:t>printen</a:t>
            </a:r>
            <a:r>
              <a:rPr lang="en-US" baseline="0" dirty="0"/>
              <a:t>.</a:t>
            </a:r>
            <a:endParaRPr lang="nl-NL" dirty="0"/>
          </a:p>
        </p:txBody>
      </p:sp>
      <p:sp>
        <p:nvSpPr>
          <p:cNvPr id="4" name="Slide Number Placeholder 3"/>
          <p:cNvSpPr>
            <a:spLocks noGrp="1"/>
          </p:cNvSpPr>
          <p:nvPr>
            <p:ph type="sldNum" sz="quarter" idx="10"/>
          </p:nvPr>
        </p:nvSpPr>
        <p:spPr/>
        <p:txBody>
          <a:bodyPr/>
          <a:lstStyle/>
          <a:p>
            <a:fld id="{8B95EDDD-BB13-4025-A1E0-CF567E48D98E}" type="slidenum">
              <a:rPr lang="nl-NL" altLang="nl-NL" smtClean="0"/>
              <a:pPr/>
              <a:t>18</a:t>
            </a:fld>
            <a:endParaRPr lang="nl-NL" altLang="nl-NL"/>
          </a:p>
        </p:txBody>
      </p:sp>
    </p:spTree>
    <p:extLst>
      <p:ext uri="{BB962C8B-B14F-4D97-AF65-F5344CB8AC3E}">
        <p14:creationId xmlns:p14="http://schemas.microsoft.com/office/powerpoint/2010/main" val="50709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Zoeken en filteren is nodig</a:t>
            </a:r>
            <a:r>
              <a:rPr lang="nl-NL" baseline="0" dirty="0"/>
              <a:t> om de viewer te kunnen laten werken. Hier is een begin mee gemaakt.</a:t>
            </a:r>
          </a:p>
          <a:p>
            <a:r>
              <a:rPr lang="nl-NL" baseline="0" dirty="0"/>
              <a:t>Hierbij is ook gekeken naar het UX design, om de viewer intuïtief te laten zijn.</a:t>
            </a: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68</a:t>
            </a:fld>
            <a:endParaRPr lang="nl-NL" altLang="nl-NL"/>
          </a:p>
        </p:txBody>
      </p:sp>
    </p:spTree>
    <p:extLst>
      <p:ext uri="{BB962C8B-B14F-4D97-AF65-F5344CB8AC3E}">
        <p14:creationId xmlns:p14="http://schemas.microsoft.com/office/powerpoint/2010/main" val="106468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bevoegd</a:t>
            </a:r>
            <a:r>
              <a:rPr lang="nl-NL" baseline="0" dirty="0"/>
              <a:t> gezag wil natuurlijk niet overal in de gemeenten in de kaart hoeven prikken, maar wil graag een overzicht van alle gegevens van een bepaald gebied.</a:t>
            </a:r>
          </a:p>
          <a:p>
            <a:r>
              <a:rPr lang="nl-NL" baseline="0" dirty="0"/>
              <a:t>Omdat er nog geen werkende informatiehuizen zijn, kwam de vraag om een aantal kaartlagen te kunnen tonen van PDOK of van de Atlas van de Leefomgeving.</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69</a:t>
            </a:fld>
            <a:endParaRPr lang="nl-NL" altLang="nl-NL"/>
          </a:p>
        </p:txBody>
      </p:sp>
    </p:spTree>
    <p:extLst>
      <p:ext uri="{BB962C8B-B14F-4D97-AF65-F5344CB8AC3E}">
        <p14:creationId xmlns:p14="http://schemas.microsoft.com/office/powerpoint/2010/main" val="363346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In PI-2 zijn de volgende zaken nu werkend gemaakt.</a:t>
            </a:r>
            <a:endParaRPr lang="nl-NL" baseline="0" dirty="0">
              <a:sym typeface="Wingdings" panose="05000000000000000000" pitchFamily="2" charset="2"/>
            </a:endParaRPr>
          </a:p>
          <a:p>
            <a:pPr marL="228600" indent="-228600">
              <a:buAutoNum type="arabicPeriod"/>
            </a:pPr>
            <a:r>
              <a:rPr lang="nl-NL" baseline="0" dirty="0">
                <a:sym typeface="Wingdings" panose="05000000000000000000" pitchFamily="2" charset="2"/>
              </a:rPr>
              <a:t>Het knooppunt ontsluit de achtergrond kaarten voor de viewer.</a:t>
            </a:r>
          </a:p>
          <a:p>
            <a:pPr marL="228600" indent="-228600">
              <a:buAutoNum type="arabicPeriod"/>
            </a:pPr>
            <a:r>
              <a:rPr lang="nl-NL" baseline="0" dirty="0">
                <a:sym typeface="Wingdings" panose="05000000000000000000" pitchFamily="2" charset="2"/>
              </a:rPr>
              <a:t>Daarnaast zijn de achtergrond kaarten ook direct op te vragen door de viewer.</a:t>
            </a:r>
          </a:p>
          <a:p>
            <a:pPr marL="228600" indent="-228600">
              <a:buAutoNum type="arabicPeriod"/>
            </a:pPr>
            <a:r>
              <a:rPr lang="nl-NL" baseline="0" dirty="0">
                <a:sym typeface="Wingdings" panose="05000000000000000000" pitchFamily="2" charset="2"/>
              </a:rPr>
              <a:t>De LVBB ontsluiting is uitgebreid met iets tekstopmaak en met de werkingsgebieden</a:t>
            </a:r>
          </a:p>
          <a:p>
            <a:pPr marL="228600" lvl="0" indent="-228600">
              <a:buAutoNum type="arabicPeriod"/>
            </a:pPr>
            <a:r>
              <a:rPr lang="nl-NL" baseline="0" dirty="0">
                <a:sym typeface="Wingdings" panose="05000000000000000000" pitchFamily="2" charset="2"/>
              </a:rPr>
              <a:t>Het is informatiehuis Ruimte (IHR) niet gelukt om de Ruimtelijke plannen tijdig te ontsluiten.</a:t>
            </a:r>
          </a:p>
          <a:p>
            <a:pPr marL="685800" lvl="1" indent="-228600">
              <a:buAutoNum type="arabicPeriod"/>
            </a:pPr>
            <a:r>
              <a:rPr lang="nl-NL" baseline="0" dirty="0">
                <a:sym typeface="Wingdings" panose="05000000000000000000" pitchFamily="2" charset="2"/>
              </a:rPr>
              <a:t>Wel metadata van Ruimtelijke Plannen, maar nog geen </a:t>
            </a:r>
            <a:r>
              <a:rPr lang="nl-NL" baseline="0" dirty="0" err="1">
                <a:sym typeface="Wingdings" panose="05000000000000000000" pitchFamily="2" charset="2"/>
              </a:rPr>
              <a:t>geometrieen</a:t>
            </a:r>
            <a:r>
              <a:rPr lang="nl-NL" baseline="0" dirty="0">
                <a:sym typeface="Wingdings" panose="05000000000000000000" pitchFamily="2" charset="2"/>
              </a:rPr>
              <a:t>.</a:t>
            </a:r>
          </a:p>
          <a:p>
            <a:pPr marL="228600" lvl="0" indent="-228600">
              <a:buAutoNum type="arabicPeriod"/>
            </a:pPr>
            <a:r>
              <a:rPr lang="nl-NL" baseline="0" dirty="0">
                <a:sym typeface="Wingdings" panose="05000000000000000000" pitchFamily="2" charset="2"/>
              </a:rPr>
              <a:t>De extra kaartlagen (bij gebrek aan informatiehuizen) zijn wel toegevoegd. </a:t>
            </a:r>
          </a:p>
          <a:p>
            <a:pPr marL="685800" lvl="1" indent="-228600">
              <a:buAutoNum type="arabicPeriod"/>
            </a:pPr>
            <a:r>
              <a:rPr lang="nl-NL" baseline="0" dirty="0">
                <a:sym typeface="Wingdings" panose="05000000000000000000" pitchFamily="2" charset="2"/>
              </a:rPr>
              <a:t>4 stuks: fijnstof (RIVM) en Verkeersgeluid (RIVM), en Nationale parken (PDOK) en Natura2000 (PDOK).</a:t>
            </a:r>
          </a:p>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70</a:t>
            </a:fld>
            <a:endParaRPr lang="nl-NL" altLang="nl-NL"/>
          </a:p>
        </p:txBody>
      </p:sp>
    </p:spTree>
    <p:extLst>
      <p:ext uri="{BB962C8B-B14F-4D97-AF65-F5344CB8AC3E}">
        <p14:creationId xmlns:p14="http://schemas.microsoft.com/office/powerpoint/2010/main" val="255134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baseline="0"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71</a:t>
            </a:fld>
            <a:endParaRPr lang="nl-NL" altLang="nl-NL"/>
          </a:p>
        </p:txBody>
      </p:sp>
    </p:spTree>
    <p:extLst>
      <p:ext uri="{BB962C8B-B14F-4D97-AF65-F5344CB8AC3E}">
        <p14:creationId xmlns:p14="http://schemas.microsoft.com/office/powerpoint/2010/main" val="2552206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72</a:t>
            </a:fld>
            <a:endParaRPr lang="nl-NL" altLang="nl-NL"/>
          </a:p>
        </p:txBody>
      </p:sp>
    </p:spTree>
    <p:extLst>
      <p:ext uri="{BB962C8B-B14F-4D97-AF65-F5344CB8AC3E}">
        <p14:creationId xmlns:p14="http://schemas.microsoft.com/office/powerpoint/2010/main" val="405934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baseline="0"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73</a:t>
            </a:fld>
            <a:endParaRPr lang="nl-NL" altLang="nl-NL"/>
          </a:p>
        </p:txBody>
      </p:sp>
    </p:spTree>
    <p:extLst>
      <p:ext uri="{BB962C8B-B14F-4D97-AF65-F5344CB8AC3E}">
        <p14:creationId xmlns:p14="http://schemas.microsoft.com/office/powerpoint/2010/main" val="178988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Op de flipover</a:t>
            </a:r>
          </a:p>
        </p:txBody>
      </p:sp>
      <p:sp>
        <p:nvSpPr>
          <p:cNvPr id="4" name="Slide Number Placeholder 3"/>
          <p:cNvSpPr>
            <a:spLocks noGrp="1"/>
          </p:cNvSpPr>
          <p:nvPr>
            <p:ph type="sldNum" sz="quarter" idx="10"/>
          </p:nvPr>
        </p:nvSpPr>
        <p:spPr/>
        <p:txBody>
          <a:bodyPr/>
          <a:lstStyle/>
          <a:p>
            <a:fld id="{8B95EDDD-BB13-4025-A1E0-CF567E48D98E}" type="slidenum">
              <a:rPr lang="nl-NL" altLang="nl-NL" smtClean="0"/>
              <a:pPr/>
              <a:t>19</a:t>
            </a:fld>
            <a:endParaRPr lang="nl-NL" altLang="nl-NL"/>
          </a:p>
        </p:txBody>
      </p:sp>
    </p:spTree>
    <p:extLst>
      <p:ext uri="{BB962C8B-B14F-4D97-AF65-F5344CB8AC3E}">
        <p14:creationId xmlns:p14="http://schemas.microsoft.com/office/powerpoint/2010/main" val="376118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61</a:t>
            </a:fld>
            <a:endParaRPr lang="nl-NL" altLang="nl-NL"/>
          </a:p>
        </p:txBody>
      </p:sp>
    </p:spTree>
    <p:extLst>
      <p:ext uri="{BB962C8B-B14F-4D97-AF65-F5344CB8AC3E}">
        <p14:creationId xmlns:p14="http://schemas.microsoft.com/office/powerpoint/2010/main" val="71006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baseline="0"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62</a:t>
            </a:fld>
            <a:endParaRPr lang="nl-NL" altLang="nl-NL"/>
          </a:p>
        </p:txBody>
      </p:sp>
    </p:spTree>
    <p:extLst>
      <p:ext uri="{BB962C8B-B14F-4D97-AF65-F5344CB8AC3E}">
        <p14:creationId xmlns:p14="http://schemas.microsoft.com/office/powerpoint/2010/main" val="413886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baseline="0"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63</a:t>
            </a:fld>
            <a:endParaRPr lang="nl-NL" altLang="nl-NL"/>
          </a:p>
        </p:txBody>
      </p:sp>
    </p:spTree>
    <p:extLst>
      <p:ext uri="{BB962C8B-B14F-4D97-AF65-F5344CB8AC3E}">
        <p14:creationId xmlns:p14="http://schemas.microsoft.com/office/powerpoint/2010/main" val="2060029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Waar kan de viewer zijn gegevens vandaan halen?	</a:t>
            </a:r>
            <a:r>
              <a:rPr lang="nl-NL" baseline="0" dirty="0">
                <a:sym typeface="Wingdings" panose="05000000000000000000" pitchFamily="2" charset="2"/>
              </a:rPr>
              <a:t> Uit het </a:t>
            </a:r>
            <a:r>
              <a:rPr lang="nl-NL" baseline="0" dirty="0" err="1">
                <a:sym typeface="Wingdings" panose="05000000000000000000" pitchFamily="2" charset="2"/>
              </a:rPr>
              <a:t>Knoopunt</a:t>
            </a:r>
            <a:r>
              <a:rPr lang="nl-NL" baseline="0" dirty="0">
                <a:sym typeface="Wingdings" panose="05000000000000000000" pitchFamily="2" charset="2"/>
              </a:rPr>
              <a:t> (PR05)</a:t>
            </a:r>
          </a:p>
          <a:p>
            <a:r>
              <a:rPr lang="nl-NL" baseline="0" dirty="0">
                <a:sym typeface="Wingdings" panose="05000000000000000000" pitchFamily="2" charset="2"/>
              </a:rPr>
              <a:t>Het knooppunt ontsluit drie soorten gegevens voor de viewer:</a:t>
            </a:r>
          </a:p>
          <a:p>
            <a:pPr marL="228600" indent="-228600">
              <a:buAutoNum type="arabicPeriod"/>
            </a:pPr>
            <a:r>
              <a:rPr lang="nl-NL" baseline="0" dirty="0">
                <a:sym typeface="Wingdings" panose="05000000000000000000" pitchFamily="2" charset="2"/>
              </a:rPr>
              <a:t>Achtergrondkaarten (BRT, BGT, Kadastrale kaart, BAG)</a:t>
            </a:r>
          </a:p>
          <a:p>
            <a:pPr marL="228600" indent="-228600">
              <a:buAutoNum type="arabicPeriod"/>
            </a:pPr>
            <a:r>
              <a:rPr lang="nl-NL" baseline="0" dirty="0">
                <a:sym typeface="Wingdings" panose="05000000000000000000" pitchFamily="2" charset="2"/>
              </a:rPr>
              <a:t>LVBB : De nieuwe omgevingsdocumenten van het DSO</a:t>
            </a:r>
          </a:p>
          <a:p>
            <a:pPr marL="228600" indent="-228600">
              <a:buAutoNum type="arabicPeriod"/>
            </a:pPr>
            <a:r>
              <a:rPr lang="nl-NL" baseline="0" dirty="0">
                <a:sym typeface="Wingdings" panose="05000000000000000000" pitchFamily="2" charset="2"/>
              </a:rPr>
              <a:t>Informatiehuizen met niet-DSO data die van belang kan zijn.</a:t>
            </a:r>
          </a:p>
          <a:p>
            <a:pPr marL="685800" lvl="1" indent="-228600">
              <a:buAutoNum type="arabicPeriod"/>
            </a:pPr>
            <a:r>
              <a:rPr lang="nl-NL" baseline="0" dirty="0">
                <a:sym typeface="Wingdings" panose="05000000000000000000" pitchFamily="2" charset="2"/>
              </a:rPr>
              <a:t>Het informatiehuis </a:t>
            </a:r>
            <a:r>
              <a:rPr lang="nl-NL" baseline="0" dirty="0" err="1">
                <a:sym typeface="Wingdings" panose="05000000000000000000" pitchFamily="2" charset="2"/>
              </a:rPr>
              <a:t>Ruimter</a:t>
            </a:r>
            <a:r>
              <a:rPr lang="nl-NL" baseline="0" dirty="0">
                <a:sym typeface="Wingdings" panose="05000000000000000000" pitchFamily="2" charset="2"/>
              </a:rPr>
              <a:t> (IHR) is het eerste informatiehuis dat gebouwd/ontsloten wordt.</a:t>
            </a:r>
          </a:p>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64</a:t>
            </a:fld>
            <a:endParaRPr lang="nl-NL" altLang="nl-NL"/>
          </a:p>
        </p:txBody>
      </p:sp>
    </p:spTree>
    <p:extLst>
      <p:ext uri="{BB962C8B-B14F-4D97-AF65-F5344CB8AC3E}">
        <p14:creationId xmlns:p14="http://schemas.microsoft.com/office/powerpoint/2010/main" val="256308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In PI-1</a:t>
            </a:r>
            <a:r>
              <a:rPr lang="nl-NL" baseline="0" dirty="0"/>
              <a:t> werden de achtergronden rechtstreeks betrokken vanaf PDOK.</a:t>
            </a:r>
          </a:p>
          <a:p>
            <a:r>
              <a:rPr lang="nl-NL" baseline="0" dirty="0"/>
              <a:t>Omdat alles via het DSO Stelsel Knooppunt moet worden ontsloten, zijn de PDOK services via het Knooppunt ontsloten, en de viewer gebruikt nu deze achtergrondlagen.</a:t>
            </a:r>
          </a:p>
          <a:p>
            <a:r>
              <a:rPr lang="nl-NL" baseline="0" dirty="0"/>
              <a:t>Er is echter later twijfel gerezen of het nut heeft om deze niet-DSO lagen via het Knooppunt te laten lopen (het is een extra belasting voor het DSO knooppunt, en niet sneller wanneer het een omweg moet maken.</a:t>
            </a:r>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65</a:t>
            </a:fld>
            <a:endParaRPr lang="nl-NL" altLang="nl-NL"/>
          </a:p>
        </p:txBody>
      </p:sp>
    </p:spTree>
    <p:extLst>
      <p:ext uri="{BB962C8B-B14F-4D97-AF65-F5344CB8AC3E}">
        <p14:creationId xmlns:p14="http://schemas.microsoft.com/office/powerpoint/2010/main" val="115436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66</a:t>
            </a:fld>
            <a:endParaRPr lang="nl-NL" altLang="nl-NL"/>
          </a:p>
        </p:txBody>
      </p:sp>
    </p:spTree>
    <p:extLst>
      <p:ext uri="{BB962C8B-B14F-4D97-AF65-F5344CB8AC3E}">
        <p14:creationId xmlns:p14="http://schemas.microsoft.com/office/powerpoint/2010/main" val="262416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IHR maakt een API</a:t>
            </a:r>
            <a:r>
              <a:rPr lang="nl-NL" baseline="0" dirty="0"/>
              <a:t> om de </a:t>
            </a:r>
            <a:r>
              <a:rPr lang="nl-NL" baseline="0" dirty="0" err="1"/>
              <a:t>ruimtelijkeplannen</a:t>
            </a:r>
            <a:r>
              <a:rPr lang="nl-NL" baseline="0" dirty="0"/>
              <a:t> van ruimtelijkeplannen.nl te ontsluiten.</a:t>
            </a:r>
          </a:p>
          <a:p>
            <a:r>
              <a:rPr lang="nl-NL" baseline="0" dirty="0"/>
              <a:t>De data wordt er later onder geplaatst, wanneer IHR de interface tussen RP.nl en IHR werkend krijgt.</a:t>
            </a:r>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67</a:t>
            </a:fld>
            <a:endParaRPr lang="nl-NL" altLang="nl-NL"/>
          </a:p>
        </p:txBody>
      </p:sp>
    </p:spTree>
    <p:extLst>
      <p:ext uri="{BB962C8B-B14F-4D97-AF65-F5344CB8AC3E}">
        <p14:creationId xmlns:p14="http://schemas.microsoft.com/office/powerpoint/2010/main" val="110110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houdsopgave met bullet">
    <p:spTree>
      <p:nvGrpSpPr>
        <p:cNvPr id="1" name=""/>
        <p:cNvGrpSpPr/>
        <p:nvPr/>
      </p:nvGrpSpPr>
      <p:grpSpPr>
        <a:xfrm>
          <a:off x="0" y="0"/>
          <a:ext cx="0" cy="0"/>
          <a:chOff x="0" y="0"/>
          <a:chExt cx="0" cy="0"/>
        </a:xfrm>
      </p:grpSpPr>
      <p:sp>
        <p:nvSpPr>
          <p:cNvPr id="3" name="shpTitel"/>
          <p:cNvSpPr>
            <a:spLocks noGrp="1" noChangeArrowheads="1"/>
          </p:cNvSpPr>
          <p:nvPr>
            <p:ph type="title"/>
          </p:nvPr>
        </p:nvSpPr>
        <p:spPr bwMode="auto">
          <a:xfrm>
            <a:off x="5004000" y="2057400"/>
            <a:ext cx="3938388" cy="3352800"/>
          </a:xfrm>
          <a:prstGeom prst="rect">
            <a:avLst/>
          </a:prstGeom>
          <a:noFill/>
          <a:ln w="9525">
            <a:noFill/>
            <a:miter lim="800000"/>
            <a:headEnd/>
            <a:tailEnd/>
          </a:ln>
          <a:effectLst/>
        </p:spPr>
        <p:txBody>
          <a:bodyPr/>
          <a:lstStyle/>
          <a:p>
            <a:pPr lvl="0"/>
            <a:r>
              <a:rPr lang="nl-NL"/>
              <a:t>Klik om de stijl te bewerken</a:t>
            </a:r>
            <a:endParaRPr lang="nl-NL" dirty="0"/>
          </a:p>
        </p:txBody>
      </p:sp>
    </p:spTree>
    <p:extLst>
      <p:ext uri="{BB962C8B-B14F-4D97-AF65-F5344CB8AC3E}">
        <p14:creationId xmlns:p14="http://schemas.microsoft.com/office/powerpoint/2010/main" val="68722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D362154-D971-401D-96C5-EF25A5BEA00D}" type="datetimeFigureOut">
              <a:rPr lang="nl-NL" smtClean="0"/>
              <a:t>3-7-2017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37635F-B3AB-40E4-BF08-3AD26DEC4D8F}" type="slidenum">
              <a:rPr lang="nl-NL" smtClean="0"/>
              <a:t>‹nr.›</a:t>
            </a:fld>
            <a:endParaRPr lang="nl-NL"/>
          </a:p>
        </p:txBody>
      </p:sp>
    </p:spTree>
    <p:extLst>
      <p:ext uri="{BB962C8B-B14F-4D97-AF65-F5344CB8AC3E}">
        <p14:creationId xmlns:p14="http://schemas.microsoft.com/office/powerpoint/2010/main" val="347932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a:xfrm>
            <a:off x="381000" y="1245756"/>
            <a:ext cx="8367464" cy="4946303"/>
          </a:xfrm>
        </p:spPr>
        <p:txBody>
          <a:bodyPr/>
          <a:lstStyle>
            <a:lvl1pPr>
              <a:defRPr sz="1600"/>
            </a:lvl1pPr>
            <a:lvl2pPr>
              <a:defRPr sz="1600"/>
            </a:lvl2pPr>
            <a:lvl3pPr>
              <a:defRPr sz="1600"/>
            </a:lvl3pPr>
            <a:lvl4pPr>
              <a:defRPr sz="1600"/>
            </a:lvl4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213112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15" name="Tijdelijke aanduiding voor tekst 14"/>
          <p:cNvSpPr>
            <a:spLocks noGrp="1"/>
          </p:cNvSpPr>
          <p:nvPr>
            <p:ph type="body" sz="quarter" idx="12"/>
          </p:nvPr>
        </p:nvSpPr>
        <p:spPr>
          <a:xfrm>
            <a:off x="0" y="0"/>
            <a:ext cx="5688632" cy="1061242"/>
          </a:xfrm>
        </p:spPr>
        <p:txBody>
          <a:bodyPr anchor="b"/>
          <a:lstStyle>
            <a:lvl1pPr marL="0" indent="0">
              <a:defRPr>
                <a:solidFill>
                  <a:schemeClr val="bg1"/>
                </a:solidFill>
              </a:defRPr>
            </a:lvl1pPr>
          </a:lstStyle>
          <a:p>
            <a:pPr lvl="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6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8406464" cy="3868336"/>
          </a:xfrm>
        </p:spPr>
        <p:txBody>
          <a:bodyPr/>
          <a:lstStyle>
            <a:lvl1pPr>
              <a:defRPr sz="1600"/>
            </a:lvl1pPr>
            <a:lvl2pPr>
              <a:defRPr sz="1600"/>
            </a:lvl2pPr>
            <a:lvl3pPr>
              <a:defRPr sz="1600"/>
            </a:lvl3pPr>
            <a:lvl4pPr>
              <a:defRPr sz="16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3"/>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111355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42000" y="1263600"/>
            <a:ext cx="8460000" cy="797248"/>
          </a:xfrm>
          <a:noFill/>
        </p:spPr>
        <p:txBody>
          <a:bodyPr anchor="t"/>
          <a:lstStyle>
            <a:lvl1pPr>
              <a:defRPr sz="16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4129200" cy="3868336"/>
          </a:xfrm>
        </p:spPr>
        <p:txBody>
          <a:bodyPr/>
          <a:lstStyle>
            <a:lvl1pPr>
              <a:defRPr sz="1600"/>
            </a:lvl1pPr>
            <a:lvl2pPr>
              <a:defRPr sz="1600"/>
            </a:lvl2pPr>
            <a:lvl3pPr>
              <a:defRPr sz="1600"/>
            </a:lvl3pPr>
            <a:lvl4pPr>
              <a:defRPr sz="16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75155" y="2204864"/>
            <a:ext cx="4129200" cy="3868336"/>
          </a:xfrm>
        </p:spPr>
        <p:txBody>
          <a:bodyPr/>
          <a:lstStyle>
            <a:lvl1pPr>
              <a:defRPr sz="1600"/>
            </a:lvl1pPr>
            <a:lvl2pPr>
              <a:defRPr sz="1600"/>
            </a:lvl2pPr>
            <a:lvl3pPr>
              <a:defRPr sz="1600"/>
            </a:lvl3pPr>
            <a:lvl4pPr>
              <a:defRPr sz="16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3"/>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
        <p:nvSpPr>
          <p:cNvPr id="9" name="Titel 1"/>
          <p:cNvSpPr txBox="1">
            <a:spLocks/>
          </p:cNvSpPr>
          <p:nvPr userDrawn="1"/>
        </p:nvSpPr>
        <p:spPr bwMode="auto">
          <a:xfrm>
            <a:off x="0" y="0"/>
            <a:ext cx="5688632" cy="10612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18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kern="0" dirty="0">
                <a:solidFill>
                  <a:prstClr val="white"/>
                </a:solidFill>
              </a:rPr>
              <a:t>Klik om de stijl te bewerken</a:t>
            </a:r>
          </a:p>
        </p:txBody>
      </p:sp>
    </p:spTree>
    <p:extLst>
      <p:ext uri="{BB962C8B-B14F-4D97-AF65-F5344CB8AC3E}">
        <p14:creationId xmlns:p14="http://schemas.microsoft.com/office/powerpoint/2010/main" val="340725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nhoud van twee">
    <p:spTree>
      <p:nvGrpSpPr>
        <p:cNvPr id="1" name=""/>
        <p:cNvGrpSpPr/>
        <p:nvPr/>
      </p:nvGrpSpPr>
      <p:grpSpPr>
        <a:xfrm>
          <a:off x="0" y="0"/>
          <a:ext cx="0" cy="0"/>
          <a:chOff x="0" y="0"/>
          <a:chExt cx="0" cy="0"/>
        </a:xfrm>
      </p:grpSpPr>
      <p:sp>
        <p:nvSpPr>
          <p:cNvPr id="15" name="Tijdelijke aanduiding voor tekst 14"/>
          <p:cNvSpPr>
            <a:spLocks noGrp="1"/>
          </p:cNvSpPr>
          <p:nvPr>
            <p:ph type="body" sz="quarter" idx="12"/>
          </p:nvPr>
        </p:nvSpPr>
        <p:spPr>
          <a:xfrm>
            <a:off x="0" y="0"/>
            <a:ext cx="5688632" cy="1061242"/>
          </a:xfrm>
        </p:spPr>
        <p:txBody>
          <a:bodyPr anchor="b"/>
          <a:lstStyle>
            <a:lvl1pPr marL="0" indent="0">
              <a:defRPr>
                <a:solidFill>
                  <a:schemeClr val="bg1"/>
                </a:solidFill>
              </a:defRPr>
            </a:lvl1pPr>
          </a:lstStyle>
          <a:p>
            <a:pPr lvl="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6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8406464" cy="3868336"/>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3"/>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4056554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8" name="Tijdelijke aanduiding voor inhoud 7"/>
          <p:cNvSpPr>
            <a:spLocks noGrp="1"/>
          </p:cNvSpPr>
          <p:nvPr>
            <p:ph sz="quarter" idx="12"/>
          </p:nvPr>
        </p:nvSpPr>
        <p:spPr>
          <a:xfrm>
            <a:off x="0" y="0"/>
            <a:ext cx="5688632" cy="10612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nl-NL" dirty="0" smtClean="0">
                <a:solidFill>
                  <a:schemeClr val="bg1"/>
                </a:solidFill>
              </a:defRPr>
            </a:lvl1pPr>
          </a:lstStyle>
          <a:p>
            <a:pPr marL="0" lvl="0" indent="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6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4129200" cy="3868336"/>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75155" y="2204864"/>
            <a:ext cx="4129200" cy="3868336"/>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3"/>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2755580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42000" y="1263600"/>
            <a:ext cx="8460000" cy="797248"/>
          </a:xfrm>
          <a:noFill/>
        </p:spPr>
        <p:txBody>
          <a:bodyPr anchor="t"/>
          <a:lstStyle>
            <a:lvl1pPr>
              <a:defRPr sz="16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2700000" cy="3868336"/>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101407" y="2204864"/>
            <a:ext cx="2700000" cy="3868336"/>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3"/>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
        <p:nvSpPr>
          <p:cNvPr id="9" name="Titel 1"/>
          <p:cNvSpPr txBox="1">
            <a:spLocks/>
          </p:cNvSpPr>
          <p:nvPr userDrawn="1"/>
        </p:nvSpPr>
        <p:spPr bwMode="auto">
          <a:xfrm>
            <a:off x="0" y="0"/>
            <a:ext cx="5688632" cy="10612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18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kern="0" dirty="0">
                <a:solidFill>
                  <a:prstClr val="white"/>
                </a:solidFill>
              </a:rPr>
              <a:t>Klik om de stijl te bewerken</a:t>
            </a:r>
          </a:p>
        </p:txBody>
      </p:sp>
      <p:sp>
        <p:nvSpPr>
          <p:cNvPr id="8" name="Tijdelijke aanduiding voor inhoud 7"/>
          <p:cNvSpPr>
            <a:spLocks noGrp="1"/>
          </p:cNvSpPr>
          <p:nvPr>
            <p:ph sz="quarter" idx="12"/>
          </p:nvPr>
        </p:nvSpPr>
        <p:spPr>
          <a:xfrm>
            <a:off x="3221703" y="2204864"/>
            <a:ext cx="2700000" cy="38683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nl-NL" sz="1400" smtClean="0"/>
            </a:lvl1pPr>
            <a:lvl2pPr>
              <a:defRPr lang="nl-NL" sz="1400" smtClean="0"/>
            </a:lvl2pPr>
            <a:lvl3pPr>
              <a:defRPr lang="nl-NL" sz="1400" smtClean="0"/>
            </a:lvl3pPr>
            <a:lvl4pPr>
              <a:defRPr lang="nl-NL" sz="1400" smtClean="0"/>
            </a:lvl4pPr>
            <a:lvl5pPr>
              <a:defRPr lang="nl-NL" sz="18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19821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D8F36C-38EC-43A1-A399-EE5A8700ADB4}" type="datetime1">
              <a:rPr lang="en-US" sz="2400" smtClean="0">
                <a:solidFill>
                  <a:prstClr val="black"/>
                </a:solidFill>
              </a:rPr>
              <a:pPr/>
              <a:t>7/3/2017</a:t>
            </a:fld>
            <a:endParaRPr lang="en-US" sz="240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sz="240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7BE3CB0-81CD-4723-B465-C70CB32BC13C}"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3986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a:xfrm>
            <a:off x="381001" y="1245758"/>
            <a:ext cx="8367464" cy="4946303"/>
          </a:xfrm>
        </p:spPr>
        <p:txBody>
          <a:bodyPr/>
          <a:lstStyle>
            <a:lvl1pPr>
              <a:defRPr sz="1200"/>
            </a:lvl1pPr>
            <a:lvl2pPr>
              <a:defRPr sz="1200"/>
            </a:lvl2pPr>
            <a:lvl3pPr>
              <a:defRPr sz="1200"/>
            </a:lvl3pPr>
            <a:lvl4pPr>
              <a:defRPr sz="1200"/>
            </a:lvl4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4157515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15" name="Tijdelijke aanduiding voor tekst 14"/>
          <p:cNvSpPr>
            <a:spLocks noGrp="1"/>
          </p:cNvSpPr>
          <p:nvPr>
            <p:ph type="body" sz="quarter" idx="12"/>
          </p:nvPr>
        </p:nvSpPr>
        <p:spPr>
          <a:xfrm>
            <a:off x="1" y="0"/>
            <a:ext cx="5688632" cy="1061242"/>
          </a:xfrm>
        </p:spPr>
        <p:txBody>
          <a:bodyPr anchor="b"/>
          <a:lstStyle>
            <a:lvl1pPr marL="0" indent="0">
              <a:defRPr>
                <a:solidFill>
                  <a:schemeClr val="bg1"/>
                </a:solidFill>
              </a:defRPr>
            </a:lvl1pPr>
          </a:lstStyle>
          <a:p>
            <a:pPr lvl="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1" y="2204864"/>
            <a:ext cx="8406464" cy="3868336"/>
          </a:xfrm>
        </p:spPr>
        <p:txBody>
          <a:bodyPr/>
          <a:lstStyle>
            <a:lvl1pPr>
              <a:defRPr sz="1200"/>
            </a:lvl1pPr>
            <a:lvl2pPr>
              <a:defRPr sz="1200"/>
            </a:lvl2pPr>
            <a:lvl3pPr>
              <a:defRPr sz="1200"/>
            </a:lvl3pPr>
            <a:lvl4pPr>
              <a:defRPr sz="120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72781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met bullet">
    <p:spTree>
      <p:nvGrpSpPr>
        <p:cNvPr id="1" name=""/>
        <p:cNvGrpSpPr/>
        <p:nvPr/>
      </p:nvGrpSpPr>
      <p:grpSpPr>
        <a:xfrm>
          <a:off x="0" y="0"/>
          <a:ext cx="0" cy="0"/>
          <a:chOff x="0" y="0"/>
          <a:chExt cx="0" cy="0"/>
        </a:xfrm>
      </p:grpSpPr>
      <p:sp>
        <p:nvSpPr>
          <p:cNvPr id="5"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a:lstStyle/>
          <a:p>
            <a:pPr lvl="0"/>
            <a:r>
              <a:rPr lang="nl-NL" dirty="0"/>
              <a:t>Klik om het opmaakprofiel te bewerken</a:t>
            </a:r>
          </a:p>
        </p:txBody>
      </p:sp>
    </p:spTree>
    <p:extLst>
      <p:ext uri="{BB962C8B-B14F-4D97-AF65-F5344CB8AC3E}">
        <p14:creationId xmlns:p14="http://schemas.microsoft.com/office/powerpoint/2010/main" val="2876691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4129200" cy="3868336"/>
          </a:xfrm>
        </p:spPr>
        <p:txBody>
          <a:bodyPr/>
          <a:lstStyle>
            <a:lvl1pPr>
              <a:defRPr sz="1200"/>
            </a:lvl1pPr>
            <a:lvl2pPr>
              <a:defRPr sz="1200"/>
            </a:lvl2pPr>
            <a:lvl3pPr>
              <a:defRPr sz="1200"/>
            </a:lvl3pPr>
            <a:lvl4pPr>
              <a:defRPr sz="120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75155" y="2204864"/>
            <a:ext cx="4129200" cy="3868336"/>
          </a:xfrm>
        </p:spPr>
        <p:txBody>
          <a:bodyPr/>
          <a:lstStyle>
            <a:lvl1pPr>
              <a:defRPr sz="1200"/>
            </a:lvl1pPr>
            <a:lvl2pPr>
              <a:defRPr sz="1200"/>
            </a:lvl2pPr>
            <a:lvl3pPr>
              <a:defRPr sz="1200"/>
            </a:lvl3pPr>
            <a:lvl4pPr>
              <a:defRPr sz="120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
        <p:nvSpPr>
          <p:cNvPr id="9" name="Titel 1"/>
          <p:cNvSpPr txBox="1">
            <a:spLocks/>
          </p:cNvSpPr>
          <p:nvPr userDrawn="1"/>
        </p:nvSpPr>
        <p:spPr bwMode="auto">
          <a:xfrm>
            <a:off x="1" y="0"/>
            <a:ext cx="5688632" cy="1061242"/>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18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1350" kern="0" dirty="0">
                <a:solidFill>
                  <a:prstClr val="white"/>
                </a:solidFill>
              </a:rPr>
              <a:t>Klik om de stijl te bewerken</a:t>
            </a:r>
          </a:p>
        </p:txBody>
      </p:sp>
    </p:spTree>
    <p:extLst>
      <p:ext uri="{BB962C8B-B14F-4D97-AF65-F5344CB8AC3E}">
        <p14:creationId xmlns:p14="http://schemas.microsoft.com/office/powerpoint/2010/main" val="3882664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Inhoud van twee">
    <p:spTree>
      <p:nvGrpSpPr>
        <p:cNvPr id="1" name=""/>
        <p:cNvGrpSpPr/>
        <p:nvPr/>
      </p:nvGrpSpPr>
      <p:grpSpPr>
        <a:xfrm>
          <a:off x="0" y="0"/>
          <a:ext cx="0" cy="0"/>
          <a:chOff x="0" y="0"/>
          <a:chExt cx="0" cy="0"/>
        </a:xfrm>
      </p:grpSpPr>
      <p:sp>
        <p:nvSpPr>
          <p:cNvPr id="15" name="Tijdelijke aanduiding voor tekst 14"/>
          <p:cNvSpPr>
            <a:spLocks noGrp="1"/>
          </p:cNvSpPr>
          <p:nvPr>
            <p:ph type="body" sz="quarter" idx="12"/>
          </p:nvPr>
        </p:nvSpPr>
        <p:spPr>
          <a:xfrm>
            <a:off x="1" y="0"/>
            <a:ext cx="5688632" cy="1061242"/>
          </a:xfrm>
        </p:spPr>
        <p:txBody>
          <a:bodyPr anchor="b"/>
          <a:lstStyle>
            <a:lvl1pPr marL="0" indent="0">
              <a:defRPr>
                <a:solidFill>
                  <a:schemeClr val="bg1"/>
                </a:solidFill>
              </a:defRPr>
            </a:lvl1pPr>
          </a:lstStyle>
          <a:p>
            <a:pPr lvl="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1" y="2204864"/>
            <a:ext cx="8406464"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2744116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8" name="Tijdelijke aanduiding voor inhoud 7"/>
          <p:cNvSpPr>
            <a:spLocks noGrp="1"/>
          </p:cNvSpPr>
          <p:nvPr>
            <p:ph sz="quarter" idx="12"/>
          </p:nvPr>
        </p:nvSpPr>
        <p:spPr>
          <a:xfrm>
            <a:off x="1" y="0"/>
            <a:ext cx="5688632" cy="10612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nl-NL" dirty="0" smtClean="0">
                <a:solidFill>
                  <a:schemeClr val="bg1"/>
                </a:solidFill>
              </a:defRPr>
            </a:lvl1pPr>
          </a:lstStyle>
          <a:p>
            <a:pPr marL="0" lvl="0" indent="0"/>
            <a:r>
              <a:rPr lang="nl-NL" dirty="0"/>
              <a:t>Tekststijl van het model bewerken</a:t>
            </a:r>
          </a:p>
        </p:txBody>
      </p:sp>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41292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75155" y="2204864"/>
            <a:ext cx="41292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Tree>
    <p:extLst>
      <p:ext uri="{BB962C8B-B14F-4D97-AF65-F5344CB8AC3E}">
        <p14:creationId xmlns:p14="http://schemas.microsoft.com/office/powerpoint/2010/main" val="3451643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42000" y="1263600"/>
            <a:ext cx="8460000" cy="797248"/>
          </a:xfrm>
          <a:noFill/>
        </p:spPr>
        <p:txBody>
          <a:bodyPr anchor="t"/>
          <a:lstStyle>
            <a:lvl1pPr>
              <a:defRPr sz="1200">
                <a:solidFill>
                  <a:srgbClr val="39870C"/>
                </a:solidFill>
              </a:defRPr>
            </a:lvl1pPr>
          </a:lstStyle>
          <a:p>
            <a:r>
              <a:rPr lang="nl-NL" dirty="0"/>
              <a:t>Klik om de stijl te bewerken</a:t>
            </a:r>
          </a:p>
        </p:txBody>
      </p:sp>
      <p:sp>
        <p:nvSpPr>
          <p:cNvPr id="3" name="Tijdelijke aanduiding voor inhoud 2"/>
          <p:cNvSpPr>
            <a:spLocks noGrp="1"/>
          </p:cNvSpPr>
          <p:nvPr>
            <p:ph sz="half" idx="1"/>
          </p:nvPr>
        </p:nvSpPr>
        <p:spPr>
          <a:xfrm>
            <a:off x="342000" y="2204864"/>
            <a:ext cx="27000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101407" y="2204864"/>
            <a:ext cx="2700000" cy="3868336"/>
          </a:xfrm>
        </p:spPr>
        <p:txBody>
          <a:bodyPr/>
          <a:lstStyle>
            <a:lvl1pPr>
              <a:defRPr sz="1050"/>
            </a:lvl1pPr>
            <a:lvl2pPr>
              <a:defRPr sz="1050"/>
            </a:lvl2pPr>
            <a:lvl3pPr>
              <a:defRPr sz="1050"/>
            </a:lvl3pPr>
            <a:lvl4pPr>
              <a:defRPr sz="10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xfrm>
            <a:off x="381000" y="6475415"/>
            <a:ext cx="6324600" cy="230187"/>
          </a:xfrm>
          <a:prstGeom prst="rect">
            <a:avLst/>
          </a:prstGeom>
          <a:ln/>
        </p:spPr>
        <p:txBody>
          <a:bodyPr/>
          <a:lstStyle>
            <a:lvl1pPr>
              <a:defRPr/>
            </a:lvl1pPr>
          </a:lstStyle>
          <a:p>
            <a:pPr>
              <a:defRPr/>
            </a:pPr>
            <a:endParaRPr lang="nl-NL" dirty="0">
              <a:solidFill>
                <a:prstClr val="black"/>
              </a:solidFill>
            </a:endParaRPr>
          </a:p>
        </p:txBody>
      </p:sp>
      <p:sp>
        <p:nvSpPr>
          <p:cNvPr id="6" name="shpDatum"/>
          <p:cNvSpPr>
            <a:spLocks noGrp="1" noChangeArrowheads="1"/>
          </p:cNvSpPr>
          <p:nvPr>
            <p:ph type="dt" sz="half" idx="11"/>
          </p:nvPr>
        </p:nvSpPr>
        <p:spPr>
          <a:xfrm>
            <a:off x="6934200" y="6477000"/>
            <a:ext cx="1905000" cy="228600"/>
          </a:xfrm>
          <a:prstGeom prst="rect">
            <a:avLst/>
          </a:prstGeom>
          <a:ln/>
        </p:spPr>
        <p:txBody>
          <a:bodyPr/>
          <a:lstStyle>
            <a:lvl1pPr>
              <a:defRPr/>
            </a:lvl1pPr>
          </a:lstStyle>
          <a:p>
            <a:pPr>
              <a:defRPr/>
            </a:pPr>
            <a:endParaRPr lang="nl-NL" dirty="0">
              <a:solidFill>
                <a:prstClr val="black"/>
              </a:solidFill>
            </a:endParaRPr>
          </a:p>
        </p:txBody>
      </p:sp>
      <p:sp>
        <p:nvSpPr>
          <p:cNvPr id="9" name="Titel 1"/>
          <p:cNvSpPr txBox="1">
            <a:spLocks/>
          </p:cNvSpPr>
          <p:nvPr userDrawn="1"/>
        </p:nvSpPr>
        <p:spPr bwMode="auto">
          <a:xfrm>
            <a:off x="1" y="0"/>
            <a:ext cx="5688632" cy="1061242"/>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18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1350" kern="0" dirty="0">
                <a:solidFill>
                  <a:prstClr val="white"/>
                </a:solidFill>
              </a:rPr>
              <a:t>Klik om de stijl te bewerken</a:t>
            </a:r>
          </a:p>
        </p:txBody>
      </p:sp>
      <p:sp>
        <p:nvSpPr>
          <p:cNvPr id="8" name="Tijdelijke aanduiding voor inhoud 7"/>
          <p:cNvSpPr>
            <a:spLocks noGrp="1"/>
          </p:cNvSpPr>
          <p:nvPr>
            <p:ph sz="quarter" idx="12"/>
          </p:nvPr>
        </p:nvSpPr>
        <p:spPr>
          <a:xfrm>
            <a:off x="3221703" y="2204864"/>
            <a:ext cx="2700000" cy="38683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nl-NL" sz="1050" smtClean="0"/>
            </a:lvl1pPr>
            <a:lvl2pPr>
              <a:defRPr lang="nl-NL" sz="1050" smtClean="0"/>
            </a:lvl2pPr>
            <a:lvl3pPr>
              <a:defRPr lang="nl-NL" sz="1050" smtClean="0"/>
            </a:lvl3pPr>
            <a:lvl4pPr>
              <a:defRPr lang="nl-NL" sz="1050" smtClean="0"/>
            </a:lvl4pPr>
            <a:lvl5pPr>
              <a:defRPr lang="nl-NL" sz="135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0702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01502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477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a:t>Klik om de stijl te bewerken</a:t>
            </a:r>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41373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a:t>Klik om de stijl te bewerken</a:t>
            </a:r>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83979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3" name="Titel 1"/>
          <p:cNvSpPr txBox="1">
            <a:spLocks/>
          </p:cNvSpPr>
          <p:nvPr userDrawn="1"/>
        </p:nvSpPr>
        <p:spPr bwMode="auto">
          <a:xfrm>
            <a:off x="352425" y="1263650"/>
            <a:ext cx="4129088" cy="522288"/>
          </a:xfrm>
          <a:prstGeom prst="rect">
            <a:avLst/>
          </a:prstGeom>
          <a:solidFill>
            <a:srgbClr val="FFFFFF"/>
          </a:solidFill>
          <a:ln w="9525">
            <a:noFill/>
            <a:miter lim="800000"/>
            <a:headEnd/>
            <a:tailEnd/>
          </a:ln>
          <a:effectLst/>
        </p:spPr>
        <p:txBody>
          <a:bodyPr/>
          <a:lstStyle/>
          <a:p>
            <a:pPr eaLnBrk="0" hangingPunct="0">
              <a:defRPr/>
            </a:pPr>
            <a:r>
              <a:rPr lang="nl-NL" sz="2600" kern="0" spc="-60" dirty="0">
                <a:solidFill>
                  <a:srgbClr val="39870C"/>
                </a:solidFill>
                <a:latin typeface="Verdana" pitchFamily="34" charset="0"/>
                <a:ea typeface="Verdana" pitchFamily="34" charset="0"/>
                <a:cs typeface="Verdana" pitchFamily="34" charset="0"/>
              </a:rPr>
              <a:t>Klik om de stijl te bewerken</a:t>
            </a:r>
          </a:p>
        </p:txBody>
      </p:sp>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a:t>Klik om de modelstijlen te bewerken</a:t>
            </a:r>
          </a:p>
        </p:txBody>
      </p:sp>
      <p:sp>
        <p:nvSpPr>
          <p:cNvPr id="4" name="shpVoettekst"/>
          <p:cNvSpPr>
            <a:spLocks noGrp="1" noChangeArrowheads="1"/>
          </p:cNvSpPr>
          <p:nvPr>
            <p:ph type="ftr" sz="quarter" idx="10"/>
          </p:nvPr>
        </p:nvSpPr>
        <p:spPr/>
        <p:txBody>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5" name="shpDatum"/>
          <p:cNvSpPr>
            <a:spLocks noGrp="1" noChangeArrowheads="1"/>
          </p:cNvSpPr>
          <p:nvPr>
            <p:ph type="dt" sz="half" idx="11"/>
          </p:nvPr>
        </p:nvSpPr>
        <p:spPr/>
        <p:txBody>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Tree>
    <p:extLst>
      <p:ext uri="{BB962C8B-B14F-4D97-AF65-F5344CB8AC3E}">
        <p14:creationId xmlns:p14="http://schemas.microsoft.com/office/powerpoint/2010/main" val="250166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houdsopgave met bullet">
    <p:spTree>
      <p:nvGrpSpPr>
        <p:cNvPr id="1" name=""/>
        <p:cNvGrpSpPr/>
        <p:nvPr/>
      </p:nvGrpSpPr>
      <p:grpSpPr>
        <a:xfrm>
          <a:off x="0" y="0"/>
          <a:ext cx="0" cy="0"/>
          <a:chOff x="0" y="0"/>
          <a:chExt cx="0" cy="0"/>
        </a:xfrm>
      </p:grpSpPr>
      <p:sp>
        <p:nvSpPr>
          <p:cNvPr id="5"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a:lstStyle/>
          <a:p>
            <a:pPr lvl="0"/>
            <a:r>
              <a:rPr lang="nl-NL" dirty="0"/>
              <a:t>Klik om het opmaakprofiel te bewerken</a:t>
            </a:r>
          </a:p>
        </p:txBody>
      </p:sp>
    </p:spTree>
    <p:extLst>
      <p:ext uri="{BB962C8B-B14F-4D97-AF65-F5344CB8AC3E}">
        <p14:creationId xmlns:p14="http://schemas.microsoft.com/office/powerpoint/2010/main" val="305002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F49EEED1-3B2D-4DF3-84FC-6A29FAA80043}" type="datetime4">
              <a:rPr lang="nl-NL" noProof="0" smtClean="0"/>
              <a:pPr/>
              <a:t>3 juli 2017</a:t>
            </a:fld>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2138237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4.png"/><Relationship Id="rId5" Type="http://schemas.openxmlformats.org/officeDocument/2006/relationships/slideLayout" Target="../slideLayouts/slideLayout22.xml"/><Relationship Id="rId10"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hthoek 8"/>
          <p:cNvSpPr>
            <a:spLocks noChangeArrowheads="1"/>
          </p:cNvSpPr>
          <p:nvPr/>
        </p:nvSpPr>
        <p:spPr bwMode="auto">
          <a:xfrm>
            <a:off x="0" y="0"/>
            <a:ext cx="4724400" cy="6858000"/>
          </a:xfrm>
          <a:prstGeom prst="rect">
            <a:avLst/>
          </a:prstGeom>
          <a:solidFill>
            <a:srgbClr val="BFBFB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nl-NL" sz="1800">
              <a:solidFill>
                <a:schemeClr val="lt1"/>
              </a:solidFill>
              <a:latin typeface="+mn-lt"/>
              <a:ea typeface="+mn-ea"/>
            </a:endParaRPr>
          </a:p>
        </p:txBody>
      </p:sp>
      <p:sp>
        <p:nvSpPr>
          <p:cNvPr id="8" name="Rechthoek 7"/>
          <p:cNvSpPr/>
          <p:nvPr/>
        </p:nvSpPr>
        <p:spPr>
          <a:xfrm>
            <a:off x="4572000" y="0"/>
            <a:ext cx="4572000" cy="6858000"/>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a:p>
        </p:txBody>
      </p:sp>
      <p:sp>
        <p:nvSpPr>
          <p:cNvPr id="1026" name="shpTitel"/>
          <p:cNvSpPr>
            <a:spLocks noGrp="1" noChangeArrowheads="1"/>
          </p:cNvSpPr>
          <p:nvPr>
            <p:ph type="title"/>
          </p:nvPr>
        </p:nvSpPr>
        <p:spPr bwMode="auto">
          <a:xfrm>
            <a:off x="5003800" y="2057400"/>
            <a:ext cx="3886200" cy="3352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het opmaakprofiel te bewerken</a:t>
            </a:r>
          </a:p>
        </p:txBody>
      </p:sp>
      <p:sp>
        <p:nvSpPr>
          <p:cNvPr id="11" name="shpTitel"/>
          <p:cNvSpPr txBox="1">
            <a:spLocks noChangeArrowheads="1"/>
          </p:cNvSpPr>
          <p:nvPr/>
        </p:nvSpPr>
        <p:spPr bwMode="auto">
          <a:xfrm>
            <a:off x="304800" y="2057400"/>
            <a:ext cx="4038600" cy="3352800"/>
          </a:xfrm>
          <a:prstGeom prst="rect">
            <a:avLst/>
          </a:prstGeom>
          <a:noFill/>
          <a:ln w="9525">
            <a:noFill/>
            <a:miter lim="800000"/>
            <a:headEnd/>
            <a:tailEnd/>
          </a:ln>
          <a:effectLst/>
        </p:spPr>
        <p:txBody>
          <a:bodyPr/>
          <a:lstStyle/>
          <a:p>
            <a:pPr eaLnBrk="0" hangingPunct="0">
              <a:defRPr/>
            </a:pPr>
            <a:r>
              <a:rPr lang="nl-NL" sz="3600" kern="0" spc="-60" dirty="0">
                <a:latin typeface="Verdana" pitchFamily="34" charset="0"/>
                <a:ea typeface="Verdana" pitchFamily="34" charset="0"/>
                <a:cs typeface="Verdana" pitchFamily="34" charset="0"/>
              </a:rPr>
              <a:t>Foto plaatsen</a:t>
            </a:r>
          </a:p>
        </p:txBody>
      </p:sp>
      <p:pic>
        <p:nvPicPr>
          <p:cNvPr id="1030" name="Afbeelding 6" descr="RO_RWS_Omgevingsloket_Aan de slag met_diap_RGB_500%_donkerde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457200"/>
            <a:ext cx="427037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3" r:id="rId1"/>
  </p:sldLayoutIdLst>
  <p:hf hdr="0"/>
  <p:txStyles>
    <p:titleStyle>
      <a:lvl1pPr algn="l" rtl="0" eaLnBrk="1" fontAlgn="base" hangingPunct="1">
        <a:spcBef>
          <a:spcPct val="0"/>
        </a:spcBef>
        <a:spcAft>
          <a:spcPct val="0"/>
        </a:spcAft>
        <a:defRPr sz="3200" spc="-60">
          <a:solidFill>
            <a:schemeClr val="bg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3200">
          <a:solidFill>
            <a:schemeClr val="bg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3200">
          <a:solidFill>
            <a:schemeClr val="bg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3200">
          <a:solidFill>
            <a:schemeClr val="bg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3200">
          <a:solidFill>
            <a:schemeClr val="bg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1" fontAlgn="base" hangingPunct="1">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1" fontAlgn="base" hangingPunct="1">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1" fontAlgn="base" hangingPunct="1">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1" fontAlgn="base" hangingPunct="1">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9870C"/>
        </a:solidFill>
        <a:effectLst/>
      </p:bgPr>
    </p:bg>
    <p:spTree>
      <p:nvGrpSpPr>
        <p:cNvPr id="1" name=""/>
        <p:cNvGrpSpPr/>
        <p:nvPr/>
      </p:nvGrpSpPr>
      <p:grpSpPr>
        <a:xfrm>
          <a:off x="0" y="0"/>
          <a:ext cx="0" cy="0"/>
          <a:chOff x="0" y="0"/>
          <a:chExt cx="0" cy="0"/>
        </a:xfrm>
      </p:grpSpPr>
      <p:sp>
        <p:nvSpPr>
          <p:cNvPr id="1026" name="shpTitel"/>
          <p:cNvSpPr>
            <a:spLocks noGrp="1" noChangeArrowheads="1"/>
          </p:cNvSpPr>
          <p:nvPr>
            <p:ph type="title"/>
          </p:nvPr>
        </p:nvSpPr>
        <p:spPr bwMode="auto">
          <a:xfrm>
            <a:off x="1600200" y="2514600"/>
            <a:ext cx="7086600" cy="289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het opmaakprofiel te bewerken</a:t>
            </a:r>
          </a:p>
        </p:txBody>
      </p:sp>
      <p:pic>
        <p:nvPicPr>
          <p:cNvPr id="3075" name="Afbeelding 3" descr="RO_RWS_Omgevingsloket_Aan de slag met_diap_RGB_500%_donkerde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04800"/>
            <a:ext cx="58769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4" r:id="rId1"/>
  </p:sldLayoutIdLst>
  <p:hf hdr="0"/>
  <p:txStyles>
    <p:titleStyle>
      <a:lvl1pPr algn="l" rtl="0" eaLnBrk="0" fontAlgn="base" hangingPunct="0">
        <a:spcBef>
          <a:spcPct val="0"/>
        </a:spcBef>
        <a:spcAft>
          <a:spcPct val="0"/>
        </a:spcAft>
        <a:defRPr sz="36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3600">
          <a:solidFill>
            <a:schemeClr val="bg1"/>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5123" name="shpTekst"/>
          <p:cNvSpPr>
            <a:spLocks noGrp="1" noChangeArrowheads="1"/>
          </p:cNvSpPr>
          <p:nvPr>
            <p:ph type="body" idx="1"/>
          </p:nvPr>
        </p:nvSpPr>
        <p:spPr bwMode="auto">
          <a:xfrm>
            <a:off x="381000" y="1800225"/>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026" name="shpTitel"/>
          <p:cNvSpPr>
            <a:spLocks noGrp="1" noChangeArrowheads="1"/>
          </p:cNvSpPr>
          <p:nvPr>
            <p:ph type="title"/>
          </p:nvPr>
        </p:nvSpPr>
        <p:spPr bwMode="auto">
          <a:xfrm>
            <a:off x="381000" y="1263650"/>
            <a:ext cx="8201025"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11" name="shpVoettekst"/>
          <p:cNvSpPr>
            <a:spLocks noGrp="1" noChangeArrowheads="1"/>
          </p:cNvSpPr>
          <p:nvPr>
            <p:ph type="ftr" sz="quarter" idx="3"/>
          </p:nvPr>
        </p:nvSpPr>
        <p:spPr bwMode="auto">
          <a:xfrm>
            <a:off x="381000" y="6475413"/>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12" name="shpDatum"/>
          <p:cNvSpPr>
            <a:spLocks noGrp="1" noChangeArrowheads="1"/>
          </p:cNvSpPr>
          <p:nvPr>
            <p:ph type="dt" sz="half" idx="2"/>
          </p:nvPr>
        </p:nvSpPr>
        <p:spPr bwMode="auto">
          <a:xfrm>
            <a:off x="6934200" y="6477000"/>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pic>
        <p:nvPicPr>
          <p:cNvPr id="5128" name="Afbeelding 8" descr="RO_RWS_Omgevingsloket_Aan de slag met_diap_RGB_500%_donkerder.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8763" y="36513"/>
            <a:ext cx="35512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77" r:id="rId6"/>
    <p:sldLayoutId id="2147483878" r:id="rId7"/>
    <p:sldLayoutId id="2147483879" r:id="rId8"/>
  </p:sldLayoutIdLst>
  <p:hf hdr="0"/>
  <p:txStyles>
    <p:title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3"/>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solidFill>
                <a:prstClr val="white"/>
              </a:solidFill>
            </a:endParaRPr>
          </a:p>
        </p:txBody>
      </p:sp>
      <p:sp>
        <p:nvSpPr>
          <p:cNvPr id="5123" name="shpTekst"/>
          <p:cNvSpPr>
            <a:spLocks noGrp="1" noChangeArrowheads="1"/>
          </p:cNvSpPr>
          <p:nvPr>
            <p:ph type="body" idx="1"/>
          </p:nvPr>
        </p:nvSpPr>
        <p:spPr bwMode="auto">
          <a:xfrm>
            <a:off x="424272" y="1263232"/>
            <a:ext cx="8295456" cy="489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7" name="shpKleurvlakBoven"/>
          <p:cNvSpPr/>
          <p:nvPr/>
        </p:nvSpPr>
        <p:spPr>
          <a:xfrm>
            <a:off x="0" y="0"/>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solidFill>
                <a:prstClr val="white"/>
              </a:solidFill>
            </a:endParaRPr>
          </a:p>
        </p:txBody>
      </p:sp>
      <p:pic>
        <p:nvPicPr>
          <p:cNvPr id="5128" name="Afbeelding 8" descr="RO_RWS_Omgevingsloket_Aan de slag met_diap_RGB_500%_donkerder.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34333" y="140993"/>
            <a:ext cx="2668096" cy="78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voettekst 4"/>
          <p:cNvSpPr>
            <a:spLocks noGrp="1"/>
          </p:cNvSpPr>
          <p:nvPr>
            <p:ph type="ftr" sz="quarter" idx="3"/>
          </p:nvPr>
        </p:nvSpPr>
        <p:spPr>
          <a:xfrm>
            <a:off x="381000" y="6475413"/>
            <a:ext cx="6324600" cy="230187"/>
          </a:xfrm>
          <a:prstGeom prst="rect">
            <a:avLst/>
          </a:prstGeom>
        </p:spPr>
        <p:txBody>
          <a:bodyPr/>
          <a:lstStyle>
            <a:lvl1pPr>
              <a:defRPr sz="1000"/>
            </a:lvl1pPr>
          </a:lstStyle>
          <a:p>
            <a:pPr>
              <a:defRPr/>
            </a:pPr>
            <a:r>
              <a:rPr lang="nl-NL" dirty="0">
                <a:solidFill>
                  <a:prstClr val="black"/>
                </a:solidFill>
              </a:rPr>
              <a:t>Focus &amp; Synchronisatie Tafel</a:t>
            </a:r>
          </a:p>
        </p:txBody>
      </p:sp>
      <p:sp>
        <p:nvSpPr>
          <p:cNvPr id="10" name="Tijdelijke aanduiding voor datum 5"/>
          <p:cNvSpPr>
            <a:spLocks noGrp="1"/>
          </p:cNvSpPr>
          <p:nvPr>
            <p:ph type="dt" sz="half" idx="2"/>
          </p:nvPr>
        </p:nvSpPr>
        <p:spPr>
          <a:xfrm>
            <a:off x="6934200" y="6477000"/>
            <a:ext cx="1905000" cy="228600"/>
          </a:xfrm>
          <a:prstGeom prst="rect">
            <a:avLst/>
          </a:prstGeom>
        </p:spPr>
        <p:txBody>
          <a:bodyPr/>
          <a:lstStyle>
            <a:lvl1pPr algn="r">
              <a:defRPr sz="1050"/>
            </a:lvl1pPr>
          </a:lstStyle>
          <a:p>
            <a:pPr>
              <a:defRPr/>
            </a:pPr>
            <a:fld id="{5298C7F8-1EB8-4A6F-B2F7-732021661D08}" type="slidenum">
              <a:rPr lang="nl-NL" smtClean="0">
                <a:solidFill>
                  <a:prstClr val="black"/>
                </a:solidFill>
              </a:rPr>
              <a:pPr>
                <a:defRPr/>
              </a:pPr>
              <a:t>‹nr.›</a:t>
            </a:fld>
            <a:endParaRPr lang="nl-NL" dirty="0">
              <a:solidFill>
                <a:prstClr val="black"/>
              </a:solidFill>
            </a:endParaRPr>
          </a:p>
        </p:txBody>
      </p:sp>
      <p:sp>
        <p:nvSpPr>
          <p:cNvPr id="1026" name="shpTitel"/>
          <p:cNvSpPr>
            <a:spLocks noGrp="1" noChangeArrowheads="1"/>
          </p:cNvSpPr>
          <p:nvPr>
            <p:ph type="title"/>
          </p:nvPr>
        </p:nvSpPr>
        <p:spPr bwMode="auto">
          <a:xfrm>
            <a:off x="0" y="0"/>
            <a:ext cx="5688632" cy="10612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nl-NL" dirty="0"/>
              <a:t>Klik om het opmaakprofiel te bewerken</a:t>
            </a:r>
          </a:p>
        </p:txBody>
      </p:sp>
    </p:spTree>
    <p:extLst>
      <p:ext uri="{BB962C8B-B14F-4D97-AF65-F5344CB8AC3E}">
        <p14:creationId xmlns:p14="http://schemas.microsoft.com/office/powerpoint/2010/main" val="71268886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Lst>
  <p:hf hdr="0"/>
  <p:txStyles>
    <p:titleStyle>
      <a:lvl1pPr algn="l" rtl="0" eaLnBrk="0" fontAlgn="base" hangingPunct="0">
        <a:spcBef>
          <a:spcPct val="0"/>
        </a:spcBef>
        <a:spcAft>
          <a:spcPct val="0"/>
        </a:spcAft>
        <a:defRPr sz="18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350" dirty="0">
              <a:solidFill>
                <a:prstClr val="white"/>
              </a:solidFill>
            </a:endParaRPr>
          </a:p>
        </p:txBody>
      </p:sp>
      <p:sp>
        <p:nvSpPr>
          <p:cNvPr id="5123" name="shpTekst"/>
          <p:cNvSpPr>
            <a:spLocks noGrp="1" noChangeArrowheads="1"/>
          </p:cNvSpPr>
          <p:nvPr>
            <p:ph type="body" idx="1"/>
          </p:nvPr>
        </p:nvSpPr>
        <p:spPr bwMode="auto">
          <a:xfrm>
            <a:off x="424272" y="1263234"/>
            <a:ext cx="8295456" cy="489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7" name="shpKleurvlakBoven"/>
          <p:cNvSpPr/>
          <p:nvPr/>
        </p:nvSpPr>
        <p:spPr>
          <a:xfrm>
            <a:off x="0" y="2"/>
            <a:ext cx="9144000" cy="1071563"/>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350" dirty="0">
              <a:solidFill>
                <a:prstClr val="white"/>
              </a:solidFill>
            </a:endParaRPr>
          </a:p>
        </p:txBody>
      </p:sp>
      <p:pic>
        <p:nvPicPr>
          <p:cNvPr id="5128" name="Afbeelding 8" descr="RO_RWS_Omgevingsloket_Aan de slag met_diap_RGB_500%_donkerder.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34334" y="140995"/>
            <a:ext cx="2668096" cy="78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voettekst 4"/>
          <p:cNvSpPr>
            <a:spLocks noGrp="1"/>
          </p:cNvSpPr>
          <p:nvPr>
            <p:ph type="ftr" sz="quarter" idx="3"/>
          </p:nvPr>
        </p:nvSpPr>
        <p:spPr>
          <a:xfrm>
            <a:off x="381000" y="6475415"/>
            <a:ext cx="6324600" cy="230187"/>
          </a:xfrm>
          <a:prstGeom prst="rect">
            <a:avLst/>
          </a:prstGeom>
        </p:spPr>
        <p:txBody>
          <a:bodyPr/>
          <a:lstStyle>
            <a:lvl1pPr>
              <a:defRPr sz="750"/>
            </a:lvl1pPr>
          </a:lstStyle>
          <a:p>
            <a:pPr>
              <a:defRPr/>
            </a:pPr>
            <a:r>
              <a:rPr lang="nl-NL" dirty="0">
                <a:solidFill>
                  <a:prstClr val="black"/>
                </a:solidFill>
              </a:rPr>
              <a:t>Focus &amp; Synchronisatie Tafel</a:t>
            </a:r>
          </a:p>
        </p:txBody>
      </p:sp>
      <p:sp>
        <p:nvSpPr>
          <p:cNvPr id="10" name="Tijdelijke aanduiding voor datum 5"/>
          <p:cNvSpPr>
            <a:spLocks noGrp="1"/>
          </p:cNvSpPr>
          <p:nvPr>
            <p:ph type="dt" sz="half" idx="2"/>
          </p:nvPr>
        </p:nvSpPr>
        <p:spPr>
          <a:xfrm>
            <a:off x="6934200" y="6477000"/>
            <a:ext cx="1905000" cy="228600"/>
          </a:xfrm>
          <a:prstGeom prst="rect">
            <a:avLst/>
          </a:prstGeom>
        </p:spPr>
        <p:txBody>
          <a:bodyPr/>
          <a:lstStyle>
            <a:lvl1pPr algn="r">
              <a:defRPr sz="788"/>
            </a:lvl1pPr>
          </a:lstStyle>
          <a:p>
            <a:pPr>
              <a:defRPr/>
            </a:pPr>
            <a:fld id="{5298C7F8-1EB8-4A6F-B2F7-732021661D08}" type="slidenum">
              <a:rPr lang="nl-NL" smtClean="0">
                <a:solidFill>
                  <a:prstClr val="black"/>
                </a:solidFill>
              </a:rPr>
              <a:pPr>
                <a:defRPr/>
              </a:pPr>
              <a:t>‹nr.›</a:t>
            </a:fld>
            <a:endParaRPr lang="nl-NL" dirty="0">
              <a:solidFill>
                <a:prstClr val="black"/>
              </a:solidFill>
            </a:endParaRPr>
          </a:p>
        </p:txBody>
      </p:sp>
      <p:sp>
        <p:nvSpPr>
          <p:cNvPr id="1026" name="shpTitel"/>
          <p:cNvSpPr>
            <a:spLocks noGrp="1" noChangeArrowheads="1"/>
          </p:cNvSpPr>
          <p:nvPr>
            <p:ph type="title"/>
          </p:nvPr>
        </p:nvSpPr>
        <p:spPr bwMode="auto">
          <a:xfrm>
            <a:off x="1" y="0"/>
            <a:ext cx="5688632" cy="10612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nl-NL" dirty="0"/>
              <a:t>Klik om het opmaakprofiel te bewerken</a:t>
            </a:r>
          </a:p>
        </p:txBody>
      </p:sp>
    </p:spTree>
    <p:extLst>
      <p:ext uri="{BB962C8B-B14F-4D97-AF65-F5344CB8AC3E}">
        <p14:creationId xmlns:p14="http://schemas.microsoft.com/office/powerpoint/2010/main" val="308763233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Lst>
  <p:hf hdr="0"/>
  <p:txStyles>
    <p:titleStyle>
      <a:lvl1pPr algn="l" rtl="0" eaLnBrk="0" fontAlgn="base" hangingPunct="0">
        <a:spcBef>
          <a:spcPct val="0"/>
        </a:spcBef>
        <a:spcAft>
          <a:spcPct val="0"/>
        </a:spcAft>
        <a:defRPr sz="1350" spc="-45">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1950">
          <a:solidFill>
            <a:srgbClr val="39870C"/>
          </a:solidFill>
          <a:latin typeface="Verdana" pitchFamily="34" charset="0"/>
          <a:ea typeface="Verdana" pitchFamily="34" charset="0"/>
          <a:cs typeface="Verdana" pitchFamily="34"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34541" indent="-134541"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2pPr>
      <a:lvl3pPr marL="283369" indent="-188119"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3pPr>
      <a:lvl4pPr marL="404813" indent="-107156"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4pPr>
      <a:lvl5pPr marL="533400" indent="-132160"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t.team-dso.nl/dev-portal-frontend/application/hom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redactie-dso-acc.iprox.n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l-rws-dso-002-dz.external-cloud.nl/am_stor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eonovum.nl/wegwijzer/standaarden/praktijkrichtlijn-provinciale-verordening-prpv2012"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ruimtelijkeplannen.nl/"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emf"/></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gif"/><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1619672" y="2924944"/>
            <a:ext cx="6768752" cy="2895600"/>
          </a:xfrm>
        </p:spPr>
        <p:txBody>
          <a:bodyPr/>
          <a:lstStyle/>
          <a:p>
            <a:pPr>
              <a:defRPr/>
            </a:pPr>
            <a:r>
              <a:rPr lang="nl-NL" sz="2800" dirty="0"/>
              <a:t>Program Increment 2  </a:t>
            </a:r>
            <a:br>
              <a:rPr lang="nl-NL" sz="2800" dirty="0"/>
            </a:br>
            <a:r>
              <a:rPr lang="nl-NL" sz="2800" dirty="0"/>
              <a:t>Increment Demo</a:t>
            </a:r>
            <a:br>
              <a:rPr lang="nl-NL" sz="2800" dirty="0"/>
            </a:br>
            <a:r>
              <a:rPr lang="nl-NL" sz="1600" i="1" dirty="0"/>
              <a:t/>
            </a:r>
            <a:br>
              <a:rPr lang="nl-NL" sz="1600" i="1" dirty="0"/>
            </a:br>
            <a:r>
              <a:rPr lang="nl-NL" sz="1600" i="1" dirty="0"/>
              <a:t>27 juni 2017</a:t>
            </a:r>
            <a:r>
              <a:rPr lang="nl-NL" sz="2800" dirty="0"/>
              <a:t/>
            </a:r>
            <a:br>
              <a:rPr lang="nl-NL" sz="2800" dirty="0"/>
            </a:br>
            <a:r>
              <a:rPr lang="nl-NL" sz="2400" i="1" dirty="0"/>
              <a:t/>
            </a:r>
            <a:br>
              <a:rPr lang="nl-NL" sz="2400" i="1" dirty="0"/>
            </a:br>
            <a:r>
              <a:rPr lang="nl-NL" sz="1800" i="1" dirty="0"/>
              <a:t/>
            </a:r>
            <a:br>
              <a:rPr lang="nl-NL" sz="1800" i="1" dirty="0"/>
            </a:br>
            <a:r>
              <a:rPr lang="nl-NL" sz="2000" dirty="0"/>
              <a:t/>
            </a:r>
            <a:br>
              <a:rPr lang="nl-NL" sz="2000" dirty="0"/>
            </a:br>
            <a:r>
              <a:rPr lang="nl-NL" sz="2000" dirty="0"/>
              <a:t/>
            </a:r>
            <a:br>
              <a:rPr lang="nl-NL" sz="2000" dirty="0"/>
            </a:br>
            <a:endParaRPr lang="nl-NL"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95999"/>
            <a:ext cx="8402400" cy="400110"/>
          </a:xfrm>
        </p:spPr>
        <p:txBody>
          <a:bodyPr/>
          <a:lstStyle/>
          <a:p>
            <a:r>
              <a:rPr lang="nl-NL" dirty="0"/>
              <a:t>Inhoud:</a:t>
            </a:r>
          </a:p>
        </p:txBody>
      </p:sp>
      <p:sp>
        <p:nvSpPr>
          <p:cNvPr id="3" name="Tijdelijke aanduiding voor tekst 2"/>
          <p:cNvSpPr>
            <a:spLocks noGrp="1"/>
          </p:cNvSpPr>
          <p:nvPr>
            <p:ph type="body" sz="quarter" idx="11"/>
          </p:nvPr>
        </p:nvSpPr>
        <p:spPr>
          <a:xfrm>
            <a:off x="467544" y="1844824"/>
            <a:ext cx="8402400" cy="1800200"/>
          </a:xfrm>
        </p:spPr>
        <p:txBody>
          <a:bodyPr/>
          <a:lstStyle/>
          <a:p>
            <a:pPr>
              <a:buFont typeface="Arial" panose="020B0604020202020204" pitchFamily="34" charset="0"/>
              <a:buChar char="•"/>
            </a:pPr>
            <a:r>
              <a:rPr lang="nl-NL" dirty="0"/>
              <a:t>Opbouw van een portaal</a:t>
            </a:r>
          </a:p>
          <a:p>
            <a:pPr lvl="2">
              <a:buFont typeface="Arial" panose="020B0604020202020204" pitchFamily="34" charset="0"/>
              <a:buChar char="•"/>
            </a:pPr>
            <a:endParaRPr lang="nl-NL" dirty="0"/>
          </a:p>
          <a:p>
            <a:pPr>
              <a:buFont typeface="Arial" panose="020B0604020202020204" pitchFamily="34" charset="0"/>
              <a:buChar char="•"/>
            </a:pPr>
            <a:r>
              <a:rPr lang="nl-NL" dirty="0"/>
              <a:t>Demo Ontwikkelaarsportaal versie 0.2</a:t>
            </a:r>
          </a:p>
          <a:p>
            <a:pPr>
              <a:buFont typeface="Arial" panose="020B0604020202020204" pitchFamily="34" charset="0"/>
              <a:buChar char="•"/>
            </a:pPr>
            <a:r>
              <a:rPr lang="nl-NL" dirty="0"/>
              <a:t>Demo CMS: vervangen logo Ontwikkelaarsportaal</a:t>
            </a:r>
          </a:p>
          <a:p>
            <a:pPr marL="127000" lvl="2" indent="0">
              <a:buNone/>
            </a:pPr>
            <a:endParaRPr lang="nl-NL" dirty="0">
              <a:solidFill>
                <a:schemeClr val="bg1">
                  <a:lumMod val="85000"/>
                </a:schemeClr>
              </a:solidFill>
            </a:endParaRPr>
          </a:p>
        </p:txBody>
      </p:sp>
    </p:spTree>
    <p:extLst>
      <p:ext uri="{BB962C8B-B14F-4D97-AF65-F5344CB8AC3E}">
        <p14:creationId xmlns:p14="http://schemas.microsoft.com/office/powerpoint/2010/main" val="267392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Opbouw van een portaal</a:t>
            </a:r>
          </a:p>
        </p:txBody>
      </p:sp>
      <p:sp>
        <p:nvSpPr>
          <p:cNvPr id="3" name="Tijdelijke aanduiding voor datum 2"/>
          <p:cNvSpPr>
            <a:spLocks noGrp="1"/>
          </p:cNvSpPr>
          <p:nvPr>
            <p:ph type="dt" sz="half" idx="10"/>
          </p:nvPr>
        </p:nvSpPr>
        <p:spPr/>
        <p:txBody>
          <a:bodyPr/>
          <a:lstStyle/>
          <a:p>
            <a:fld id="{F49EEED1-3B2D-4DF3-84FC-6A29FAA80043}" type="datetime4">
              <a:rPr lang="nl-NL" noProof="0" smtClean="0"/>
              <a:pPr/>
              <a:t>3 juli 2017</a:t>
            </a:fld>
            <a:endParaRPr lang="nl-NL" noProof="0" dirty="0"/>
          </a:p>
        </p:txBody>
      </p:sp>
      <p:sp>
        <p:nvSpPr>
          <p:cNvPr id="4" name="Tijdelijke aanduiding voor tekst 3"/>
          <p:cNvSpPr>
            <a:spLocks noGrp="1"/>
          </p:cNvSpPr>
          <p:nvPr>
            <p:ph type="body" sz="quarter" idx="11"/>
          </p:nvPr>
        </p:nvSpPr>
        <p:spPr/>
        <p:txBody>
          <a:bodyPr/>
          <a:lstStyle/>
          <a:p>
            <a:r>
              <a:rPr lang="nl-NL" dirty="0"/>
              <a:t>Drie portalen volgens dezelfde opbouw:</a:t>
            </a:r>
          </a:p>
          <a:p>
            <a:pPr>
              <a:buFont typeface="Arial" panose="020B0604020202020204" pitchFamily="34" charset="0"/>
              <a:buChar char="•"/>
            </a:pPr>
            <a:r>
              <a:rPr lang="nl-NL" sz="1600" dirty="0">
                <a:solidFill>
                  <a:srgbClr val="FF6600"/>
                </a:solidFill>
              </a:rPr>
              <a:t>Ontwikkelaarsportaal</a:t>
            </a:r>
          </a:p>
          <a:p>
            <a:pPr>
              <a:buFont typeface="Arial" panose="020B0604020202020204" pitchFamily="34" charset="0"/>
              <a:buChar char="•"/>
            </a:pPr>
            <a:r>
              <a:rPr lang="nl-NL" sz="1600" dirty="0">
                <a:solidFill>
                  <a:srgbClr val="39870C"/>
                </a:solidFill>
              </a:rPr>
              <a:t>Omgevingsloket</a:t>
            </a:r>
          </a:p>
          <a:p>
            <a:pPr>
              <a:buFont typeface="Arial" panose="020B0604020202020204" pitchFamily="34" charset="0"/>
              <a:buChar char="•"/>
            </a:pPr>
            <a:r>
              <a:rPr lang="nl-NL" sz="1600" dirty="0">
                <a:solidFill>
                  <a:srgbClr val="D27110"/>
                </a:solidFill>
              </a:rPr>
              <a:t>Beheerdersportaal</a:t>
            </a:r>
          </a:p>
          <a:p>
            <a:pPr>
              <a:buFont typeface="Arial" panose="020B0604020202020204" pitchFamily="34" charset="0"/>
              <a:buChar char="•"/>
            </a:pPr>
            <a:endParaRPr lang="nl-NL" dirty="0"/>
          </a:p>
          <a:p>
            <a:pPr>
              <a:buFont typeface="Arial" panose="020B0604020202020204" pitchFamily="34" charset="0"/>
              <a:buChar char="•"/>
            </a:pPr>
            <a:r>
              <a:rPr lang="nl-NL" dirty="0"/>
              <a:t>Architectuurprincipe: scheiding van </a:t>
            </a:r>
          </a:p>
          <a:p>
            <a:pPr marL="0" indent="0"/>
            <a:r>
              <a:rPr lang="nl-NL" dirty="0"/>
              <a:t>	data – ESB (Knooppunt) – applicatie (website)</a:t>
            </a:r>
          </a:p>
          <a:p>
            <a:pPr>
              <a:buFont typeface="Arial" panose="020B0604020202020204" pitchFamily="34" charset="0"/>
              <a:buChar char="•"/>
            </a:pPr>
            <a:endParaRPr lang="nl-NL" dirty="0"/>
          </a:p>
          <a:p>
            <a:pPr>
              <a:buFont typeface="Arial" panose="020B0604020202020204" pitchFamily="34" charset="0"/>
              <a:buChar char="•"/>
            </a:pPr>
            <a:r>
              <a:rPr lang="nl-NL" dirty="0"/>
              <a:t>Opslag content (data) voor toepassingen en websites in CMS</a:t>
            </a:r>
          </a:p>
          <a:p>
            <a:pPr>
              <a:buFont typeface="Arial" panose="020B0604020202020204" pitchFamily="34" charset="0"/>
              <a:buChar char="•"/>
            </a:pPr>
            <a:r>
              <a:rPr lang="nl-NL" dirty="0">
                <a:solidFill>
                  <a:srgbClr val="FF6600"/>
                </a:solidFill>
              </a:rPr>
              <a:t>MAAR OOK: configuratie van applicaties en websites </a:t>
            </a:r>
          </a:p>
          <a:p>
            <a:pPr>
              <a:buFont typeface="Arial" panose="020B0604020202020204" pitchFamily="34" charset="0"/>
              <a:buChar char="•"/>
            </a:pPr>
            <a:r>
              <a:rPr lang="nl-NL" dirty="0"/>
              <a:t>Lezen van content </a:t>
            </a:r>
            <a:r>
              <a:rPr lang="nl-NL" dirty="0" err="1"/>
              <a:t>mbv</a:t>
            </a:r>
            <a:r>
              <a:rPr lang="nl-NL" dirty="0"/>
              <a:t> CMIS services</a:t>
            </a:r>
          </a:p>
          <a:p>
            <a:pPr>
              <a:buFont typeface="Arial" panose="020B0604020202020204" pitchFamily="34" charset="0"/>
              <a:buChar char="•"/>
            </a:pPr>
            <a:r>
              <a:rPr lang="nl-NL" dirty="0"/>
              <a:t>Tonen van content in een website of toepassing </a:t>
            </a:r>
          </a:p>
          <a:p>
            <a:pPr>
              <a:buFont typeface="Arial" panose="020B0604020202020204" pitchFamily="34" charset="0"/>
              <a:buChar char="•"/>
            </a:pPr>
            <a:endParaRPr lang="nl-NL" dirty="0"/>
          </a:p>
          <a:p>
            <a:pPr>
              <a:buFont typeface="Arial" panose="020B0604020202020204" pitchFamily="34" charset="0"/>
              <a:buChar char="•"/>
            </a:pPr>
            <a:endParaRPr lang="nl-NL" dirty="0"/>
          </a:p>
        </p:txBody>
      </p:sp>
    </p:spTree>
    <p:extLst>
      <p:ext uri="{BB962C8B-B14F-4D97-AF65-F5344CB8AC3E}">
        <p14:creationId xmlns:p14="http://schemas.microsoft.com/office/powerpoint/2010/main" val="334158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3527" y="2429924"/>
            <a:ext cx="5926015" cy="3769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nl-NL" dirty="0"/>
              <a:t>Een portaal bestaat uit verschillende componenten</a:t>
            </a:r>
            <a:br>
              <a:rPr lang="nl-NL" dirty="0"/>
            </a:br>
            <a:r>
              <a:rPr lang="nl-NL" dirty="0"/>
              <a:t>geleverd door verschillende projecten </a:t>
            </a:r>
          </a:p>
        </p:txBody>
      </p:sp>
      <p:sp>
        <p:nvSpPr>
          <p:cNvPr id="5" name="Tijdelijke aanduiding voor voettekst 4"/>
          <p:cNvSpPr>
            <a:spLocks noGrp="1"/>
          </p:cNvSpPr>
          <p:nvPr>
            <p:ph type="ftr" sz="quarter" idx="10"/>
          </p:nvPr>
        </p:nvSpPr>
        <p:spPr>
          <a:xfrm>
            <a:off x="381000" y="6881813"/>
            <a:ext cx="6324600" cy="230187"/>
          </a:xfrm>
        </p:spPr>
        <p:txBody>
          <a:bodyPr/>
          <a:lstStyle/>
          <a:p>
            <a:pPr>
              <a:defRPr/>
            </a:pPr>
            <a:endParaRPr lang="nl-NL"/>
          </a:p>
        </p:txBody>
      </p:sp>
      <p:sp>
        <p:nvSpPr>
          <p:cNvPr id="6" name="Tijdelijke aanduiding voor datum 5"/>
          <p:cNvSpPr>
            <a:spLocks noGrp="1"/>
          </p:cNvSpPr>
          <p:nvPr>
            <p:ph type="dt" sz="half" idx="11"/>
          </p:nvPr>
        </p:nvSpPr>
        <p:spPr>
          <a:xfrm>
            <a:off x="6934200" y="6883400"/>
            <a:ext cx="1905000" cy="228600"/>
          </a:xfrm>
        </p:spPr>
        <p:txBody>
          <a:bodyPr/>
          <a:lstStyle/>
          <a:p>
            <a:pPr>
              <a:defRPr/>
            </a:pPr>
            <a:endParaRPr lang="nl-NL"/>
          </a:p>
        </p:txBody>
      </p:sp>
      <p:sp>
        <p:nvSpPr>
          <p:cNvPr id="7" name="Rechthoek 6"/>
          <p:cNvSpPr/>
          <p:nvPr/>
        </p:nvSpPr>
        <p:spPr>
          <a:xfrm>
            <a:off x="323527" y="3091505"/>
            <a:ext cx="5926015" cy="24482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800" dirty="0" err="1">
                <a:solidFill>
                  <a:srgbClr val="39870C"/>
                </a:solidFill>
              </a:rPr>
              <a:t>Iframe</a:t>
            </a:r>
            <a:r>
              <a:rPr lang="nl-NL" sz="1800" dirty="0">
                <a:solidFill>
                  <a:srgbClr val="39870C"/>
                </a:solidFill>
              </a:rPr>
              <a:t> biedt ruimte aan:</a:t>
            </a:r>
          </a:p>
          <a:p>
            <a:pPr marL="342900" indent="-342900">
              <a:buFont typeface="Arial" panose="020B0604020202020204" pitchFamily="34" charset="0"/>
              <a:buChar char="•"/>
            </a:pPr>
            <a:r>
              <a:rPr lang="nl-NL" sz="1800" dirty="0">
                <a:solidFill>
                  <a:srgbClr val="39870C"/>
                </a:solidFill>
              </a:rPr>
              <a:t>gebruikerstoepassingen (PR12),</a:t>
            </a:r>
          </a:p>
          <a:p>
            <a:pPr marL="342900" indent="-342900">
              <a:buFont typeface="Arial" panose="020B0604020202020204" pitchFamily="34" charset="0"/>
              <a:buChar char="•"/>
            </a:pPr>
            <a:r>
              <a:rPr lang="nl-NL" sz="1800" dirty="0">
                <a:solidFill>
                  <a:srgbClr val="39870C"/>
                </a:solidFill>
              </a:rPr>
              <a:t>maar ook: homepage, nieuws-, inlog- en zoekpagina’s (PR02)</a:t>
            </a:r>
          </a:p>
        </p:txBody>
      </p:sp>
      <p:grpSp>
        <p:nvGrpSpPr>
          <p:cNvPr id="3" name="Groep 2"/>
          <p:cNvGrpSpPr/>
          <p:nvPr/>
        </p:nvGrpSpPr>
        <p:grpSpPr>
          <a:xfrm>
            <a:off x="6249542" y="2420888"/>
            <a:ext cx="714126" cy="679032"/>
            <a:chOff x="6249542" y="2420888"/>
            <a:chExt cx="714126" cy="679032"/>
          </a:xfrm>
        </p:grpSpPr>
        <p:sp>
          <p:nvSpPr>
            <p:cNvPr id="8" name="Rechteraccolade 7"/>
            <p:cNvSpPr/>
            <p:nvPr/>
          </p:nvSpPr>
          <p:spPr>
            <a:xfrm>
              <a:off x="6249542" y="2442624"/>
              <a:ext cx="194666" cy="6488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prstClr val="black"/>
                </a:solidFill>
              </a:endParaRPr>
            </a:p>
          </p:txBody>
        </p:sp>
        <p:sp>
          <p:nvSpPr>
            <p:cNvPr id="10" name="Tekstvak 9"/>
            <p:cNvSpPr txBox="1"/>
            <p:nvPr/>
          </p:nvSpPr>
          <p:spPr>
            <a:xfrm>
              <a:off x="6348115" y="2420888"/>
              <a:ext cx="615553" cy="679032"/>
            </a:xfrm>
            <a:prstGeom prst="rect">
              <a:avLst/>
            </a:prstGeom>
            <a:noFill/>
          </p:spPr>
          <p:txBody>
            <a:bodyPr vert="vert270" wrap="none" rtlCol="0">
              <a:spAutoFit/>
            </a:bodyPr>
            <a:lstStyle/>
            <a:p>
              <a:r>
                <a:rPr lang="nl-NL" sz="1400" dirty="0">
                  <a:solidFill>
                    <a:srgbClr val="39870C">
                      <a:lumMod val="75000"/>
                    </a:srgbClr>
                  </a:solidFill>
                </a:rPr>
                <a:t>Header</a:t>
              </a:r>
            </a:p>
            <a:p>
              <a:r>
                <a:rPr lang="nl-NL" sz="1400" dirty="0">
                  <a:solidFill>
                    <a:srgbClr val="39870C">
                      <a:lumMod val="75000"/>
                    </a:srgbClr>
                  </a:solidFill>
                </a:rPr>
                <a:t>(PR02)</a:t>
              </a:r>
            </a:p>
          </p:txBody>
        </p:sp>
      </p:grpSp>
      <p:grpSp>
        <p:nvGrpSpPr>
          <p:cNvPr id="9" name="Groep 8"/>
          <p:cNvGrpSpPr/>
          <p:nvPr/>
        </p:nvGrpSpPr>
        <p:grpSpPr>
          <a:xfrm>
            <a:off x="6249542" y="5533427"/>
            <a:ext cx="714126" cy="660440"/>
            <a:chOff x="6249542" y="5533427"/>
            <a:chExt cx="714126" cy="660440"/>
          </a:xfrm>
        </p:grpSpPr>
        <p:sp>
          <p:nvSpPr>
            <p:cNvPr id="12" name="Rechteraccolade 11"/>
            <p:cNvSpPr/>
            <p:nvPr/>
          </p:nvSpPr>
          <p:spPr>
            <a:xfrm>
              <a:off x="6249542" y="5533427"/>
              <a:ext cx="194666" cy="6488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prstClr val="black"/>
                </a:solidFill>
              </a:endParaRPr>
            </a:p>
          </p:txBody>
        </p:sp>
        <p:sp>
          <p:nvSpPr>
            <p:cNvPr id="14" name="Tekstvak 13"/>
            <p:cNvSpPr txBox="1"/>
            <p:nvPr/>
          </p:nvSpPr>
          <p:spPr>
            <a:xfrm>
              <a:off x="6348115" y="5534071"/>
              <a:ext cx="615553" cy="659796"/>
            </a:xfrm>
            <a:prstGeom prst="rect">
              <a:avLst/>
            </a:prstGeom>
            <a:noFill/>
          </p:spPr>
          <p:txBody>
            <a:bodyPr vert="vert270" wrap="none" rtlCol="0">
              <a:spAutoFit/>
            </a:bodyPr>
            <a:lstStyle/>
            <a:p>
              <a:r>
                <a:rPr lang="nl-NL" sz="1400" dirty="0" err="1">
                  <a:solidFill>
                    <a:srgbClr val="39870C">
                      <a:lumMod val="75000"/>
                    </a:srgbClr>
                  </a:solidFill>
                </a:rPr>
                <a:t>Footer</a:t>
              </a:r>
              <a:endParaRPr lang="nl-NL" sz="1400" dirty="0">
                <a:solidFill>
                  <a:srgbClr val="39870C">
                    <a:lumMod val="75000"/>
                  </a:srgbClr>
                </a:solidFill>
              </a:endParaRPr>
            </a:p>
            <a:p>
              <a:r>
                <a:rPr lang="nl-NL" sz="1400" dirty="0">
                  <a:solidFill>
                    <a:srgbClr val="39870C">
                      <a:lumMod val="75000"/>
                    </a:srgbClr>
                  </a:solidFill>
                </a:rPr>
                <a:t>(PR02)</a:t>
              </a:r>
            </a:p>
          </p:txBody>
        </p:sp>
      </p:grpSp>
      <p:pic>
        <p:nvPicPr>
          <p:cNvPr id="19" name="Picture 10" descr="Image result for analytics ic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6766" y="5857867"/>
            <a:ext cx="284400" cy="2844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p:cNvGrpSpPr/>
          <p:nvPr/>
        </p:nvGrpSpPr>
        <p:grpSpPr>
          <a:xfrm>
            <a:off x="6028966" y="2564904"/>
            <a:ext cx="2263190" cy="1740460"/>
            <a:chOff x="6028966" y="2564904"/>
            <a:chExt cx="2263190" cy="1740460"/>
          </a:xfrm>
        </p:grpSpPr>
        <p:cxnSp>
          <p:nvCxnSpPr>
            <p:cNvPr id="4" name="Gekromde verbindingslijn 3"/>
            <p:cNvCxnSpPr/>
            <p:nvPr/>
          </p:nvCxnSpPr>
          <p:spPr>
            <a:xfrm rot="16200000" flipH="1">
              <a:off x="5812241" y="2781629"/>
              <a:ext cx="1368152" cy="934702"/>
            </a:xfrm>
            <a:prstGeom prst="curvedConnector3">
              <a:avLst>
                <a:gd name="adj1" fmla="val 73207"/>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6804248" y="3997587"/>
              <a:ext cx="1487908" cy="307777"/>
            </a:xfrm>
            <a:prstGeom prst="rect">
              <a:avLst/>
            </a:prstGeom>
            <a:noFill/>
          </p:spPr>
          <p:txBody>
            <a:bodyPr wrap="none" rtlCol="0">
              <a:spAutoFit/>
            </a:bodyPr>
            <a:lstStyle/>
            <a:p>
              <a:r>
                <a:rPr lang="nl-NL" sz="1400" dirty="0">
                  <a:solidFill>
                    <a:srgbClr val="39870C">
                      <a:lumMod val="75000"/>
                    </a:srgbClr>
                  </a:solidFill>
                </a:rPr>
                <a:t>Inloggen (PR29)</a:t>
              </a:r>
              <a:endParaRPr lang="nl-NL" dirty="0">
                <a:solidFill>
                  <a:prstClr val="black"/>
                </a:solidFill>
              </a:endParaRPr>
            </a:p>
          </p:txBody>
        </p:sp>
      </p:grpSp>
    </p:spTree>
    <p:extLst>
      <p:ext uri="{BB962C8B-B14F-4D97-AF65-F5344CB8AC3E}">
        <p14:creationId xmlns:p14="http://schemas.microsoft.com/office/powerpoint/2010/main" val="2397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Voordelen:</a:t>
            </a:r>
          </a:p>
        </p:txBody>
      </p:sp>
      <p:sp>
        <p:nvSpPr>
          <p:cNvPr id="3" name="Tijdelijke aanduiding voor datum 2"/>
          <p:cNvSpPr>
            <a:spLocks noGrp="1"/>
          </p:cNvSpPr>
          <p:nvPr>
            <p:ph type="dt" sz="half" idx="10"/>
          </p:nvPr>
        </p:nvSpPr>
        <p:spPr/>
        <p:txBody>
          <a:bodyPr/>
          <a:lstStyle/>
          <a:p>
            <a:fld id="{F49EEED1-3B2D-4DF3-84FC-6A29FAA80043}" type="datetime4">
              <a:rPr lang="nl-NL" noProof="0" smtClean="0"/>
              <a:pPr/>
              <a:t>3 juli 2017</a:t>
            </a:fld>
            <a:endParaRPr lang="nl-NL" noProof="0" dirty="0"/>
          </a:p>
        </p:txBody>
      </p:sp>
      <p:sp>
        <p:nvSpPr>
          <p:cNvPr id="4" name="Tijdelijke aanduiding voor tekst 3"/>
          <p:cNvSpPr>
            <a:spLocks noGrp="1"/>
          </p:cNvSpPr>
          <p:nvPr>
            <p:ph type="body" sz="quarter" idx="11"/>
          </p:nvPr>
        </p:nvSpPr>
        <p:spPr/>
        <p:txBody>
          <a:bodyPr/>
          <a:lstStyle/>
          <a:p>
            <a:pPr>
              <a:buFont typeface="Arial" panose="020B0604020202020204" pitchFamily="34" charset="0"/>
              <a:buChar char="•"/>
            </a:pPr>
            <a:r>
              <a:rPr lang="nl-NL" dirty="0"/>
              <a:t>content niet hard-</a:t>
            </a:r>
            <a:r>
              <a:rPr lang="nl-NL" dirty="0" err="1"/>
              <a:t>coded</a:t>
            </a:r>
            <a:endParaRPr lang="nl-NL" dirty="0"/>
          </a:p>
          <a:p>
            <a:pPr>
              <a:buFont typeface="Arial" panose="020B0604020202020204" pitchFamily="34" charset="0"/>
              <a:buChar char="•"/>
            </a:pPr>
            <a:r>
              <a:rPr lang="nl-NL" dirty="0"/>
              <a:t>content kan heel makkelijk aangepast worden (in Iprox-CMS): zie demo</a:t>
            </a:r>
          </a:p>
          <a:p>
            <a:pPr>
              <a:buFont typeface="Arial" panose="020B0604020202020204" pitchFamily="34" charset="0"/>
              <a:buChar char="•"/>
            </a:pPr>
            <a:r>
              <a:rPr lang="nl-NL" dirty="0"/>
              <a:t>hergebruik van de software : alleen de configuratie aanpassen en je hebt een nieuw loket	</a:t>
            </a:r>
          </a:p>
        </p:txBody>
      </p:sp>
    </p:spTree>
    <p:extLst>
      <p:ext uri="{BB962C8B-B14F-4D97-AF65-F5344CB8AC3E}">
        <p14:creationId xmlns:p14="http://schemas.microsoft.com/office/powerpoint/2010/main" val="4372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3"/>
            <a:r>
              <a:rPr lang="nl-NL" dirty="0"/>
              <a:t>Wat is het: </a:t>
            </a:r>
            <a:r>
              <a:rPr lang="nl-NL" dirty="0" err="1"/>
              <a:t>contenttypen</a:t>
            </a:r>
            <a:r>
              <a:rPr lang="nl-NL" dirty="0"/>
              <a:t/>
            </a:r>
            <a:br>
              <a:rPr lang="nl-NL" dirty="0"/>
            </a:br>
            <a:r>
              <a:rPr lang="nl-NL" dirty="0"/>
              <a:t> </a:t>
            </a:r>
          </a:p>
        </p:txBody>
      </p:sp>
      <p:sp>
        <p:nvSpPr>
          <p:cNvPr id="3" name="Tijdelijke aanduiding voor datum 2"/>
          <p:cNvSpPr>
            <a:spLocks noGrp="1"/>
          </p:cNvSpPr>
          <p:nvPr>
            <p:ph type="dt" sz="half" idx="10"/>
          </p:nvPr>
        </p:nvSpPr>
        <p:spPr/>
        <p:txBody>
          <a:bodyPr/>
          <a:lstStyle/>
          <a:p>
            <a:fld id="{F49EEED1-3B2D-4DF3-84FC-6A29FAA80043}" type="datetime4">
              <a:rPr lang="nl-NL" noProof="0" smtClean="0"/>
              <a:pPr/>
              <a:t>3 juli 2017</a:t>
            </a:fld>
            <a:endParaRPr lang="nl-NL" noProof="0" dirty="0"/>
          </a:p>
        </p:txBody>
      </p:sp>
      <p:sp>
        <p:nvSpPr>
          <p:cNvPr id="4" name="Tijdelijke aanduiding voor tekst 3"/>
          <p:cNvSpPr>
            <a:spLocks noGrp="1"/>
          </p:cNvSpPr>
          <p:nvPr>
            <p:ph type="body" sz="quarter" idx="11"/>
          </p:nvPr>
        </p:nvSpPr>
        <p:spPr>
          <a:xfrm>
            <a:off x="468313" y="2070000"/>
            <a:ext cx="2231479" cy="4140000"/>
          </a:xfrm>
        </p:spPr>
        <p:txBody>
          <a:bodyPr/>
          <a:lstStyle/>
          <a:p>
            <a:pPr marL="285750" indent="-285750">
              <a:buFont typeface="Arial" panose="020B0604020202020204" pitchFamily="34" charset="0"/>
              <a:buChar char="•"/>
            </a:pPr>
            <a:r>
              <a:rPr lang="nl-NL" dirty="0"/>
              <a:t>Nieuwsbericht</a:t>
            </a:r>
          </a:p>
          <a:p>
            <a:pPr marL="285750" indent="-285750">
              <a:buFont typeface="Arial" panose="020B0604020202020204" pitchFamily="34" charset="0"/>
              <a:buChar char="•"/>
            </a:pPr>
            <a:r>
              <a:rPr lang="nl-NL" dirty="0"/>
              <a:t>Evenement</a:t>
            </a:r>
          </a:p>
          <a:p>
            <a:pPr marL="285750" indent="-285750">
              <a:buFont typeface="Arial" panose="020B0604020202020204" pitchFamily="34" charset="0"/>
              <a:buChar char="•"/>
            </a:pPr>
            <a:r>
              <a:rPr lang="nl-NL" dirty="0"/>
              <a:t>Content</a:t>
            </a:r>
          </a:p>
          <a:p>
            <a:pPr marL="214313" lvl="1" indent="-285750">
              <a:buFont typeface="Arial" panose="020B0604020202020204" pitchFamily="34" charset="0"/>
              <a:buChar char="•"/>
            </a:pPr>
            <a:r>
              <a:rPr lang="nl-NL" dirty="0">
                <a:solidFill>
                  <a:srgbClr val="39870C"/>
                </a:solidFill>
              </a:rPr>
              <a:t>Tekst</a:t>
            </a:r>
          </a:p>
          <a:p>
            <a:pPr marL="214313" lvl="1" indent="-285750">
              <a:buFont typeface="Arial" panose="020B0604020202020204" pitchFamily="34" charset="0"/>
              <a:buChar char="•"/>
            </a:pPr>
            <a:r>
              <a:rPr lang="nl-NL" dirty="0">
                <a:solidFill>
                  <a:srgbClr val="39870C"/>
                </a:solidFill>
              </a:rPr>
              <a:t>Vraag</a:t>
            </a:r>
          </a:p>
          <a:p>
            <a:pPr marL="285750" indent="-285750">
              <a:buFont typeface="Arial" panose="020B0604020202020204" pitchFamily="34" charset="0"/>
              <a:buChar char="•"/>
            </a:pPr>
            <a:r>
              <a:rPr lang="nl-NL" dirty="0">
                <a:solidFill>
                  <a:srgbClr val="FF6600"/>
                </a:solidFill>
              </a:rPr>
              <a:t>Applicatie</a:t>
            </a:r>
          </a:p>
          <a:p>
            <a:pPr marL="285750" indent="-285750">
              <a:buFont typeface="Arial" panose="020B0604020202020204" pitchFamily="34" charset="0"/>
              <a:buChar char="•"/>
            </a:pPr>
            <a:r>
              <a:rPr lang="nl-NL" dirty="0">
                <a:solidFill>
                  <a:srgbClr val="FF6600"/>
                </a:solidFill>
              </a:rPr>
              <a:t>Website</a:t>
            </a:r>
          </a:p>
          <a:p>
            <a:pPr>
              <a:buFont typeface="Arial" panose="020B0604020202020204" pitchFamily="34" charset="0"/>
              <a:buChar char="•"/>
            </a:pPr>
            <a:endParaRPr lang="nl-NL" dirty="0"/>
          </a:p>
          <a:p>
            <a:pPr>
              <a:buFont typeface="Arial" panose="020B0604020202020204" pitchFamily="34" charset="0"/>
              <a:buChar char="•"/>
            </a:pPr>
            <a:endParaRPr lang="nl-NL" dirty="0"/>
          </a:p>
          <a:p>
            <a:pPr>
              <a:buFont typeface="Arial" panose="020B0604020202020204" pitchFamily="34" charset="0"/>
              <a:buChar char="•"/>
            </a:pPr>
            <a:endParaRPr lang="nl-NL" dirty="0"/>
          </a:p>
          <a:p>
            <a:endParaRPr lang="nl-NL" dirty="0"/>
          </a:p>
        </p:txBody>
      </p:sp>
      <p:grpSp>
        <p:nvGrpSpPr>
          <p:cNvPr id="8" name="Groep 7"/>
          <p:cNvGrpSpPr/>
          <p:nvPr/>
        </p:nvGrpSpPr>
        <p:grpSpPr>
          <a:xfrm>
            <a:off x="1995275" y="3741170"/>
            <a:ext cx="1784636" cy="758989"/>
            <a:chOff x="1995275" y="3741170"/>
            <a:chExt cx="1784636" cy="758989"/>
          </a:xfrm>
        </p:grpSpPr>
        <p:sp>
          <p:nvSpPr>
            <p:cNvPr id="5" name="Tekstvak 4"/>
            <p:cNvSpPr txBox="1"/>
            <p:nvPr/>
          </p:nvSpPr>
          <p:spPr>
            <a:xfrm>
              <a:off x="2220282" y="3766721"/>
              <a:ext cx="1559629" cy="707886"/>
            </a:xfrm>
            <a:prstGeom prst="rect">
              <a:avLst/>
            </a:prstGeom>
            <a:noFill/>
          </p:spPr>
          <p:txBody>
            <a:bodyPr wrap="square" rtlCol="0">
              <a:spAutoFit/>
            </a:bodyPr>
            <a:lstStyle/>
            <a:p>
              <a:pPr algn="r"/>
              <a:r>
                <a:rPr lang="nl-NL" sz="2000" dirty="0">
                  <a:solidFill>
                    <a:srgbClr val="FF6600"/>
                  </a:solidFill>
                </a:rPr>
                <a:t>Configuratie-containers</a:t>
              </a:r>
            </a:p>
          </p:txBody>
        </p:sp>
        <p:sp>
          <p:nvSpPr>
            <p:cNvPr id="7" name="Rechteraccolade 6"/>
            <p:cNvSpPr/>
            <p:nvPr/>
          </p:nvSpPr>
          <p:spPr>
            <a:xfrm>
              <a:off x="1995275" y="3741170"/>
              <a:ext cx="216024" cy="758989"/>
            </a:xfrm>
            <a:prstGeom prst="rightBrace">
              <a:avLst/>
            </a:prstGeom>
            <a:ln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spTree>
    <p:extLst>
      <p:ext uri="{BB962C8B-B14F-4D97-AF65-F5344CB8AC3E}">
        <p14:creationId xmlns:p14="http://schemas.microsoft.com/office/powerpoint/2010/main" val="250251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Ontwikkelaarsportaal</a:t>
            </a:r>
          </a:p>
        </p:txBody>
      </p:sp>
      <p:sp>
        <p:nvSpPr>
          <p:cNvPr id="3" name="Tijdelijke aanduiding voor inhoud 2"/>
          <p:cNvSpPr>
            <a:spLocks noGrp="1"/>
          </p:cNvSpPr>
          <p:nvPr>
            <p:ph sz="half" idx="1"/>
          </p:nvPr>
        </p:nvSpPr>
        <p:spPr>
          <a:xfrm>
            <a:off x="352800" y="1800000"/>
            <a:ext cx="7747592" cy="4273200"/>
          </a:xfrm>
        </p:spPr>
        <p:txBody>
          <a:bodyPr/>
          <a:lstStyle/>
          <a:p>
            <a:pPr>
              <a:buFont typeface="Arial" panose="020B0604020202020204" pitchFamily="34" charset="0"/>
              <a:buChar char="•"/>
            </a:pPr>
            <a:r>
              <a:rPr lang="nl-NL" dirty="0"/>
              <a:t>Versie 0.1 (systemdemo 6-6-17): content hard-</a:t>
            </a:r>
            <a:r>
              <a:rPr lang="nl-NL" dirty="0" err="1"/>
              <a:t>coded</a:t>
            </a:r>
            <a:endParaRPr lang="nl-NL" dirty="0"/>
          </a:p>
          <a:p>
            <a:pPr>
              <a:buFont typeface="Arial" panose="020B0604020202020204" pitchFamily="34" charset="0"/>
              <a:buChar char="•"/>
            </a:pPr>
            <a:r>
              <a:rPr lang="nl-NL" dirty="0"/>
              <a:t>Versie 0.2 (vandaag): content in CMS</a:t>
            </a:r>
          </a:p>
          <a:p>
            <a:pPr>
              <a:buFont typeface="Arial" panose="020B0604020202020204" pitchFamily="34" charset="0"/>
              <a:buChar char="•"/>
            </a:pPr>
            <a:r>
              <a:rPr lang="nl-NL" dirty="0"/>
              <a:t>I3: versie 0.3 -&gt; Live in (pre-)productieomgeving</a:t>
            </a:r>
          </a:p>
          <a:p>
            <a:endParaRPr lang="nl-NL" dirty="0"/>
          </a:p>
          <a:p>
            <a:r>
              <a:rPr lang="nl-NL" dirty="0"/>
              <a:t>Demo:</a:t>
            </a:r>
          </a:p>
          <a:p>
            <a:r>
              <a:rPr lang="nl-NL" sz="1050" dirty="0"/>
              <a:t>https://int.team-dso.nl/dev-portal-frontend/application/home </a:t>
            </a:r>
          </a:p>
        </p:txBody>
      </p:sp>
      <p:sp>
        <p:nvSpPr>
          <p:cNvPr id="5" name="Tijdelijke aanduiding voor voettekst 4"/>
          <p:cNvSpPr>
            <a:spLocks noGrp="1"/>
          </p:cNvSpPr>
          <p:nvPr>
            <p:ph type="ftr" sz="quarter" idx="10"/>
          </p:nvPr>
        </p:nvSpPr>
        <p:spPr/>
        <p:txBody>
          <a:bodyPr/>
          <a:lstStyle/>
          <a:p>
            <a:pPr>
              <a:defRPr/>
            </a:pPr>
            <a:endParaRPr lang="nl-NL"/>
          </a:p>
        </p:txBody>
      </p:sp>
      <p:sp>
        <p:nvSpPr>
          <p:cNvPr id="6" name="Tijdelijke aanduiding voor datum 5"/>
          <p:cNvSpPr>
            <a:spLocks noGrp="1"/>
          </p:cNvSpPr>
          <p:nvPr>
            <p:ph type="dt" sz="half" idx="11"/>
          </p:nvPr>
        </p:nvSpPr>
        <p:spPr/>
        <p:txBody>
          <a:bodyPr/>
          <a:lstStyle/>
          <a:p>
            <a:pPr>
              <a:defRPr/>
            </a:pPr>
            <a:endParaRPr lang="nl-NL"/>
          </a:p>
        </p:txBody>
      </p:sp>
      <p:pic>
        <p:nvPicPr>
          <p:cNvPr id="7" name="Picture 2" descr="C:\Users\vreekenm\AppData\Local\Microsoft\Windows\Temporary Internet Files\Content.IE5\SU9HFBUU\computer%20scherm%20aanraken%20rood[1].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2996952"/>
            <a:ext cx="2918492" cy="291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6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Demo IPROX-CMS</a:t>
            </a:r>
          </a:p>
        </p:txBody>
      </p:sp>
      <p:sp>
        <p:nvSpPr>
          <p:cNvPr id="4" name="Tijdelijke aanduiding voor inhoud 3"/>
          <p:cNvSpPr>
            <a:spLocks noGrp="1"/>
          </p:cNvSpPr>
          <p:nvPr>
            <p:ph sz="half" idx="2"/>
          </p:nvPr>
        </p:nvSpPr>
        <p:spPr>
          <a:xfrm>
            <a:off x="2267744" y="3501008"/>
            <a:ext cx="4129200" cy="836912"/>
          </a:xfrm>
        </p:spPr>
        <p:txBody>
          <a:bodyPr/>
          <a:lstStyle/>
          <a:p>
            <a:r>
              <a:rPr lang="nl-NL" u="sng" dirty="0">
                <a:hlinkClick r:id="rId2"/>
              </a:rPr>
              <a:t>https://redactie-dso-acc.iprox.nl/</a:t>
            </a:r>
            <a:endParaRPr lang="nl-NL" dirty="0"/>
          </a:p>
        </p:txBody>
      </p:sp>
      <p:sp>
        <p:nvSpPr>
          <p:cNvPr id="5" name="Tijdelijke aanduiding voor voettekst 4"/>
          <p:cNvSpPr>
            <a:spLocks noGrp="1"/>
          </p:cNvSpPr>
          <p:nvPr>
            <p:ph type="ftr" sz="quarter" idx="10"/>
          </p:nvPr>
        </p:nvSpPr>
        <p:spPr/>
        <p:txBody>
          <a:bodyPr/>
          <a:lstStyle/>
          <a:p>
            <a:pPr>
              <a:defRPr/>
            </a:pPr>
            <a:endParaRPr lang="nl-NL"/>
          </a:p>
        </p:txBody>
      </p:sp>
      <p:sp>
        <p:nvSpPr>
          <p:cNvPr id="6" name="Tijdelijke aanduiding voor datum 5"/>
          <p:cNvSpPr>
            <a:spLocks noGrp="1"/>
          </p:cNvSpPr>
          <p:nvPr>
            <p:ph type="dt" sz="half" idx="11"/>
          </p:nvPr>
        </p:nvSpPr>
        <p:spPr/>
        <p:txBody>
          <a:bodyPr/>
          <a:lstStyle/>
          <a:p>
            <a:pPr>
              <a:defRPr/>
            </a:pPr>
            <a:endParaRPr lang="nl-NL"/>
          </a:p>
        </p:txBody>
      </p:sp>
      <p:pic>
        <p:nvPicPr>
          <p:cNvPr id="7" name="Tijdelijke aanduiding voor inhoud 6">
            <a:hlinkClick r:id="rId2"/>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483768" y="2492896"/>
            <a:ext cx="3301588" cy="1015873"/>
          </a:xfrm>
          <a:prstGeom prst="rect">
            <a:avLst/>
          </a:prstGeom>
        </p:spPr>
      </p:pic>
    </p:spTree>
    <p:extLst>
      <p:ext uri="{BB962C8B-B14F-4D97-AF65-F5344CB8AC3E}">
        <p14:creationId xmlns:p14="http://schemas.microsoft.com/office/powerpoint/2010/main" val="63841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514600"/>
            <a:ext cx="8712968" cy="1994520"/>
          </a:xfrm>
        </p:spPr>
        <p:txBody>
          <a:bodyPr/>
          <a:lstStyle/>
          <a:p>
            <a:r>
              <a:rPr lang="en-US" dirty="0"/>
              <a:t>System Demo PI2</a:t>
            </a:r>
            <a:r>
              <a:rPr lang="en-US" sz="3200" dirty="0"/>
              <a:t/>
            </a:r>
            <a:br>
              <a:rPr lang="en-US" sz="3200" dirty="0"/>
            </a:br>
            <a:r>
              <a:rPr lang="en-US" sz="3200" dirty="0" err="1"/>
              <a:t>Afnemen</a:t>
            </a:r>
            <a:r>
              <a:rPr lang="en-US" sz="3200" dirty="0"/>
              <a:t> Service via DSO API store</a:t>
            </a:r>
            <a:br>
              <a:rPr lang="en-US" sz="3200" dirty="0"/>
            </a:br>
            <a:r>
              <a:rPr lang="en-US" sz="3200" dirty="0"/>
              <a:t>Project 05 – het </a:t>
            </a:r>
            <a:r>
              <a:rPr lang="en-US" sz="3200" dirty="0" err="1"/>
              <a:t>knooppunt</a:t>
            </a:r>
            <a:r>
              <a:rPr lang="en-US" sz="3200" dirty="0"/>
              <a:t> </a:t>
            </a:r>
            <a:r>
              <a:rPr lang="en-US" dirty="0"/>
              <a:t/>
            </a:r>
            <a:br>
              <a:rPr lang="en-US" dirty="0"/>
            </a:br>
            <a:r>
              <a:rPr lang="en-US" sz="1600" dirty="0"/>
              <a:t/>
            </a:r>
            <a:br>
              <a:rPr lang="en-US" sz="1600" dirty="0"/>
            </a:br>
            <a:r>
              <a:rPr lang="en-US" sz="1600" dirty="0"/>
              <a:t/>
            </a:r>
            <a:br>
              <a:rPr lang="en-US" sz="1600" dirty="0"/>
            </a:br>
            <a:r>
              <a:rPr lang="en-US" sz="1600" dirty="0"/>
              <a:t>27-06-2017</a:t>
            </a:r>
            <a:br>
              <a:rPr lang="en-US" sz="1600" dirty="0"/>
            </a:br>
            <a:r>
              <a:rPr lang="en-US" sz="1600" dirty="0"/>
              <a:t/>
            </a:r>
            <a:br>
              <a:rPr lang="en-US" sz="1600" dirty="0"/>
            </a:br>
            <a:r>
              <a:rPr lang="en-US" sz="1600" dirty="0"/>
              <a:t>Mark Bakkers (Business </a:t>
            </a:r>
            <a:r>
              <a:rPr lang="en-US" sz="1600" dirty="0" err="1"/>
              <a:t>Analist</a:t>
            </a:r>
            <a:r>
              <a:rPr lang="en-US" sz="1600" dirty="0"/>
              <a:t> –PR05)		</a:t>
            </a:r>
            <a:br>
              <a:rPr lang="en-US" sz="1600" dirty="0"/>
            </a:br>
            <a:r>
              <a:rPr lang="en-US" sz="1600" dirty="0"/>
              <a:t>Frank Terpstra (Product Owner – PR05)		</a:t>
            </a:r>
            <a:endParaRPr lang="nl-NL" sz="1600" dirty="0"/>
          </a:p>
        </p:txBody>
      </p:sp>
    </p:spTree>
    <p:extLst>
      <p:ext uri="{BB962C8B-B14F-4D97-AF65-F5344CB8AC3E}">
        <p14:creationId xmlns:p14="http://schemas.microsoft.com/office/powerpoint/2010/main" val="583251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Tekstvak 10"/>
          <p:cNvSpPr txBox="1"/>
          <p:nvPr/>
        </p:nvSpPr>
        <p:spPr>
          <a:xfrm>
            <a:off x="3131839" y="347464"/>
            <a:ext cx="5616625" cy="584775"/>
          </a:xfrm>
          <a:prstGeom prst="rect">
            <a:avLst/>
          </a:prstGeom>
          <a:noFill/>
        </p:spPr>
        <p:txBody>
          <a:bodyPr wrap="square" rtlCol="0">
            <a:spAutoFit/>
          </a:bodyPr>
          <a:lstStyle/>
          <a:p>
            <a:r>
              <a:rPr lang="en-US" sz="3200" dirty="0" err="1">
                <a:solidFill>
                  <a:schemeClr val="bg1"/>
                </a:solidFill>
              </a:rPr>
              <a:t>Afnemen</a:t>
            </a:r>
            <a:r>
              <a:rPr lang="en-US" sz="3200" dirty="0">
                <a:solidFill>
                  <a:schemeClr val="bg1"/>
                </a:solidFill>
              </a:rPr>
              <a:t> service - Use Case</a:t>
            </a:r>
            <a:endParaRPr lang="nl-NL" sz="3200"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325" y="1160487"/>
            <a:ext cx="775335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jdelijke aanduiding voor voettekst 4"/>
          <p:cNvSpPr txBox="1">
            <a:spLocks/>
          </p:cNvSpPr>
          <p:nvPr/>
        </p:nvSpPr>
        <p:spPr bwMode="auto">
          <a:xfrm>
            <a:off x="395536" y="6511181"/>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nl-NL"/>
            </a:defPPr>
            <a:lvl1pPr algn="l" rtl="0" fontAlgn="base">
              <a:spcBef>
                <a:spcPct val="0"/>
              </a:spcBef>
              <a:spcAft>
                <a:spcPct val="0"/>
              </a:spcAft>
              <a:defRPr sz="1000" kern="1200" spc="-10" baseline="0">
                <a:solidFill>
                  <a:srgbClr val="FFFFFF"/>
                </a:solidFill>
                <a:latin typeface="Verdana" pitchFamily="34" charset="0"/>
                <a:ea typeface="Verdana" pitchFamily="34" charset="0"/>
                <a:cs typeface="Verdana"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pitchFamily="-111"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pitchFamily="-111"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pitchFamily="-111"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pitchFamily="-11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1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1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1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11" charset="-128"/>
                <a:cs typeface="+mn-cs"/>
              </a:defRPr>
            </a:lvl9pPr>
          </a:lstStyle>
          <a:p>
            <a:pPr>
              <a:defRPr/>
            </a:pPr>
            <a:r>
              <a:rPr lang="en-US"/>
              <a:t>Demo PR05 – afnemen service</a:t>
            </a:r>
            <a:endParaRPr lang="nl-NL" dirty="0"/>
          </a:p>
        </p:txBody>
      </p:sp>
    </p:spTree>
    <p:extLst>
      <p:ext uri="{BB962C8B-B14F-4D97-AF65-F5344CB8AC3E}">
        <p14:creationId xmlns:p14="http://schemas.microsoft.com/office/powerpoint/2010/main" val="215642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10"/>
          <p:cNvSpPr txBox="1"/>
          <p:nvPr/>
        </p:nvSpPr>
        <p:spPr>
          <a:xfrm>
            <a:off x="3131840" y="347464"/>
            <a:ext cx="4680520" cy="584775"/>
          </a:xfrm>
          <a:prstGeom prst="rect">
            <a:avLst/>
          </a:prstGeom>
          <a:noFill/>
        </p:spPr>
        <p:txBody>
          <a:bodyPr wrap="square" rtlCol="0">
            <a:spAutoFit/>
          </a:bodyPr>
          <a:lstStyle/>
          <a:p>
            <a:r>
              <a:rPr lang="en-US" sz="3200" dirty="0" err="1">
                <a:solidFill>
                  <a:schemeClr val="bg1"/>
                </a:solidFill>
              </a:rPr>
              <a:t>Afnemen</a:t>
            </a:r>
            <a:r>
              <a:rPr lang="en-US" sz="3200" dirty="0">
                <a:solidFill>
                  <a:schemeClr val="bg1"/>
                </a:solidFill>
              </a:rPr>
              <a:t> service - Demo </a:t>
            </a:r>
            <a:endParaRPr lang="nl-NL" sz="3200" dirty="0">
              <a:solidFill>
                <a:schemeClr val="bg1"/>
              </a:solidFill>
            </a:endParaRPr>
          </a:p>
        </p:txBody>
      </p:sp>
      <p:sp>
        <p:nvSpPr>
          <p:cNvPr id="5" name="Content Placeholder 6"/>
          <p:cNvSpPr txBox="1">
            <a:spLocks/>
          </p:cNvSpPr>
          <p:nvPr/>
        </p:nvSpPr>
        <p:spPr>
          <a:xfrm>
            <a:off x="381150" y="1628800"/>
            <a:ext cx="8201025" cy="4414838"/>
          </a:xfrm>
          <a:prstGeom prst="rect">
            <a:avLst/>
          </a:prstGeom>
        </p:spPr>
        <p:txBody>
          <a:bodyPr/>
          <a:lstStyle>
            <a:lvl1pPr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3"/>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4"/>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5"/>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nl-NL" sz="1600" dirty="0"/>
              <a:t> </a:t>
            </a:r>
          </a:p>
          <a:p>
            <a:pPr marL="342900" indent="-342900">
              <a:buFont typeface="Arial" panose="020B0604020202020204" pitchFamily="34" charset="0"/>
              <a:buChar char="•"/>
            </a:pPr>
            <a:r>
              <a:rPr lang="nl-NL" sz="2400" dirty="0">
                <a:solidFill>
                  <a:schemeClr val="tx1"/>
                </a:solidFill>
                <a:latin typeface="Arial" panose="020B0604020202020204" pitchFamily="34" charset="0"/>
                <a:ea typeface="ヒラギノ角ゴ Pro W3" pitchFamily="-111" charset="-128"/>
                <a:cs typeface="+mn-cs"/>
              </a:rPr>
              <a:t>Connectie maken met </a:t>
            </a:r>
            <a:r>
              <a:rPr lang="nl-NL" sz="2400" dirty="0">
                <a:solidFill>
                  <a:schemeClr val="tx1"/>
                </a:solidFill>
                <a:latin typeface="Arial" panose="020B0604020202020204" pitchFamily="34" charset="0"/>
                <a:ea typeface="ヒラギノ角ゴ Pro W3" pitchFamily="-111" charset="-128"/>
                <a:cs typeface="+mn-cs"/>
                <a:hlinkClick r:id="rId6"/>
              </a:rPr>
              <a:t>API store </a:t>
            </a:r>
            <a:r>
              <a:rPr lang="nl-NL" sz="2400" dirty="0">
                <a:solidFill>
                  <a:schemeClr val="tx1"/>
                </a:solidFill>
                <a:latin typeface="Arial" panose="020B0604020202020204" pitchFamily="34" charset="0"/>
                <a:ea typeface="ヒラギノ角ゴ Pro W3" pitchFamily="-111" charset="-128"/>
                <a:cs typeface="+mn-cs"/>
              </a:rPr>
              <a:t>in de </a:t>
            </a:r>
            <a:r>
              <a:rPr lang="nl-NL" dirty="0">
                <a:solidFill>
                  <a:schemeClr val="tx1"/>
                </a:solidFill>
                <a:latin typeface="Arial" panose="020B0604020202020204" pitchFamily="34" charset="0"/>
                <a:ea typeface="ヒラギノ角ゴ Pro W3" pitchFamily="-111" charset="-128"/>
                <a:cs typeface="+mn-cs"/>
              </a:rPr>
              <a:t>Ontwikkelomgeving. Deze </a:t>
            </a:r>
            <a:r>
              <a:rPr lang="nl-NL" sz="2400" dirty="0">
                <a:solidFill>
                  <a:schemeClr val="tx1"/>
                </a:solidFill>
                <a:latin typeface="Arial" panose="020B0604020202020204" pitchFamily="34" charset="0"/>
                <a:ea typeface="ヒラギノ角ゴ Pro W3" pitchFamily="-111" charset="-128"/>
                <a:cs typeface="+mn-cs"/>
              </a:rPr>
              <a:t>draait op het Standaard Platform / Centraal aansluitpunt.</a:t>
            </a:r>
            <a:endParaRPr lang="nl-NL" sz="2400" dirty="0"/>
          </a:p>
          <a:p>
            <a:pPr marL="342900" indent="-342900">
              <a:buFont typeface="Arial" panose="020B0604020202020204" pitchFamily="34" charset="0"/>
              <a:buChar char="•"/>
            </a:pPr>
            <a:r>
              <a:rPr lang="nl-NL" sz="2400" dirty="0">
                <a:solidFill>
                  <a:schemeClr val="tx1"/>
                </a:solidFill>
                <a:latin typeface="Arial" panose="020B0604020202020204" pitchFamily="34" charset="0"/>
                <a:ea typeface="ヒラギノ角ゴ Pro W3" pitchFamily="-111" charset="-128"/>
                <a:cs typeface="+mn-cs"/>
              </a:rPr>
              <a:t>Tonen van de basis functionaliteiten van de API store:</a:t>
            </a:r>
          </a:p>
          <a:p>
            <a:pPr marL="522288" lvl="1" indent="-342900">
              <a:buFont typeface="Arial" panose="020B0604020202020204" pitchFamily="34" charset="0"/>
              <a:buChar char="•"/>
            </a:pPr>
            <a:r>
              <a:rPr lang="nl-NL" sz="2000" dirty="0">
                <a:solidFill>
                  <a:schemeClr val="tx1"/>
                </a:solidFill>
                <a:latin typeface="Arial" panose="020B0604020202020204" pitchFamily="34" charset="0"/>
                <a:ea typeface="ヒラギノ角ゴ Pro W3" pitchFamily="-111" charset="-128"/>
                <a:cs typeface="+mn-cs"/>
              </a:rPr>
              <a:t>aanmelden API store</a:t>
            </a:r>
          </a:p>
          <a:p>
            <a:pPr marL="522288" lvl="1" indent="-342900">
              <a:buFont typeface="Arial" panose="020B0604020202020204" pitchFamily="34" charset="0"/>
              <a:buChar char="•"/>
            </a:pPr>
            <a:r>
              <a:rPr lang="nl-NL" sz="2000" dirty="0">
                <a:solidFill>
                  <a:schemeClr val="tx1"/>
                </a:solidFill>
                <a:latin typeface="Arial" panose="020B0604020202020204" pitchFamily="34" charset="0"/>
                <a:ea typeface="ヒラギノ角ゴ Pro W3" pitchFamily="-111" charset="-128"/>
                <a:cs typeface="+mn-cs"/>
              </a:rPr>
              <a:t>zoeken service</a:t>
            </a:r>
          </a:p>
          <a:p>
            <a:pPr marL="522288" lvl="1" indent="-342900">
              <a:buFont typeface="Arial" panose="020B0604020202020204" pitchFamily="34" charset="0"/>
              <a:buChar char="•"/>
            </a:pPr>
            <a:r>
              <a:rPr lang="en-US" sz="2000" dirty="0" err="1">
                <a:solidFill>
                  <a:schemeClr val="tx1"/>
                </a:solidFill>
                <a:latin typeface="Arial" panose="020B0604020202020204" pitchFamily="34" charset="0"/>
                <a:ea typeface="ヒラギノ角ゴ Pro W3" pitchFamily="-111" charset="-128"/>
                <a:cs typeface="+mn-cs"/>
              </a:rPr>
              <a:t>afnemen</a:t>
            </a:r>
            <a:r>
              <a:rPr lang="en-US" sz="2000" dirty="0">
                <a:solidFill>
                  <a:schemeClr val="tx1"/>
                </a:solidFill>
                <a:latin typeface="Arial" panose="020B0604020202020204" pitchFamily="34" charset="0"/>
                <a:ea typeface="ヒラギノ角ゴ Pro W3" pitchFamily="-111" charset="-128"/>
                <a:cs typeface="+mn-cs"/>
              </a:rPr>
              <a:t> service - </a:t>
            </a:r>
            <a:r>
              <a:rPr lang="en-US" sz="2000" dirty="0" err="1">
                <a:solidFill>
                  <a:schemeClr val="tx1"/>
                </a:solidFill>
                <a:latin typeface="Arial" panose="020B0604020202020204" pitchFamily="34" charset="0"/>
                <a:ea typeface="ヒラギノ角ゴ Pro W3" pitchFamily="-111" charset="-128"/>
                <a:cs typeface="+mn-cs"/>
              </a:rPr>
              <a:t>verkrijgen</a:t>
            </a:r>
            <a:r>
              <a:rPr lang="en-US" sz="2000" dirty="0">
                <a:solidFill>
                  <a:schemeClr val="tx1"/>
                </a:solidFill>
                <a:latin typeface="Arial" panose="020B0604020202020204" pitchFamily="34" charset="0"/>
                <a:ea typeface="ヒラギノ角ゴ Pro W3" pitchFamily="-111" charset="-128"/>
                <a:cs typeface="+mn-cs"/>
              </a:rPr>
              <a:t> access code</a:t>
            </a:r>
          </a:p>
          <a:p>
            <a:pPr lvl="4" indent="0"/>
            <a:r>
              <a:rPr lang="en-US" sz="2000" dirty="0">
                <a:solidFill>
                  <a:schemeClr val="tx1"/>
                </a:solidFill>
                <a:latin typeface="Arial" panose="020B0604020202020204" pitchFamily="34" charset="0"/>
                <a:ea typeface="ヒラギノ角ゴ Pro W3" pitchFamily="-111" charset="-128"/>
                <a:cs typeface="+mn-cs"/>
              </a:rPr>
              <a:t>API overview / documentation / console / throttling info / forum</a:t>
            </a:r>
          </a:p>
          <a:p>
            <a:pPr lvl="4" indent="0"/>
            <a:r>
              <a:rPr lang="en-US" sz="2000" dirty="0">
                <a:latin typeface="Arial" panose="020B0604020202020204" pitchFamily="34" charset="0"/>
                <a:ea typeface="ヒラギノ角ゴ Pro W3" pitchFamily="-111" charset="-128"/>
                <a:cs typeface="+mn-cs"/>
              </a:rPr>
              <a:t>API console – </a:t>
            </a:r>
            <a:r>
              <a:rPr lang="en-US" sz="2000" dirty="0" err="1">
                <a:latin typeface="Arial" panose="020B0604020202020204" pitchFamily="34" charset="0"/>
                <a:ea typeface="ヒラギノ角ゴ Pro W3" pitchFamily="-111" charset="-128"/>
                <a:cs typeface="+mn-cs"/>
              </a:rPr>
              <a:t>doen</a:t>
            </a:r>
            <a:r>
              <a:rPr lang="en-US" sz="2000" dirty="0">
                <a:latin typeface="Arial" panose="020B0604020202020204" pitchFamily="34" charset="0"/>
                <a:ea typeface="ヒラギノ角ゴ Pro W3" pitchFamily="-111" charset="-128"/>
                <a:cs typeface="+mn-cs"/>
              </a:rPr>
              <a:t> van </a:t>
            </a:r>
            <a:r>
              <a:rPr lang="en-US" sz="2000" dirty="0" err="1">
                <a:latin typeface="Arial" panose="020B0604020202020204" pitchFamily="34" charset="0"/>
                <a:ea typeface="ヒラギノ角ゴ Pro W3" pitchFamily="-111" charset="-128"/>
                <a:cs typeface="+mn-cs"/>
              </a:rPr>
              <a:t>een</a:t>
            </a:r>
            <a:r>
              <a:rPr lang="en-US" sz="2000" dirty="0">
                <a:latin typeface="Arial" panose="020B0604020202020204" pitchFamily="34" charset="0"/>
                <a:ea typeface="ヒラギノ角ゴ Pro W3" pitchFamily="-111" charset="-128"/>
                <a:cs typeface="+mn-cs"/>
              </a:rPr>
              <a:t> POST </a:t>
            </a:r>
            <a:r>
              <a:rPr lang="en-US" sz="2000" dirty="0" err="1">
                <a:latin typeface="Arial" panose="020B0604020202020204" pitchFamily="34" charset="0"/>
                <a:ea typeface="ヒラギノ角ゴ Pro W3" pitchFamily="-111" charset="-128"/>
                <a:cs typeface="+mn-cs"/>
              </a:rPr>
              <a:t>operatie</a:t>
            </a:r>
            <a:endParaRPr lang="en-US" sz="2000" dirty="0">
              <a:solidFill>
                <a:schemeClr val="tx1"/>
              </a:solidFill>
              <a:latin typeface="Arial" panose="020B0604020202020204" pitchFamily="34" charset="0"/>
              <a:ea typeface="ヒラギノ角ゴ Pro W3" pitchFamily="-111" charset="-128"/>
              <a:cs typeface="+mn-cs"/>
            </a:endParaRPr>
          </a:p>
          <a:p>
            <a:pPr marL="522288" lvl="1" indent="-342900">
              <a:buFont typeface="Arial" panose="020B0604020202020204" pitchFamily="34" charset="0"/>
              <a:buChar char="•"/>
            </a:pPr>
            <a:r>
              <a:rPr lang="en-US" sz="2000" dirty="0" err="1">
                <a:solidFill>
                  <a:schemeClr val="tx1"/>
                </a:solidFill>
                <a:latin typeface="Arial" panose="020B0604020202020204" pitchFamily="34" charset="0"/>
                <a:ea typeface="ヒラギノ角ゴ Pro W3" pitchFamily="-111" charset="-128"/>
                <a:cs typeface="+mn-cs"/>
              </a:rPr>
              <a:t>afmelden</a:t>
            </a:r>
            <a:r>
              <a:rPr lang="en-US" sz="2000" dirty="0">
                <a:solidFill>
                  <a:schemeClr val="tx1"/>
                </a:solidFill>
                <a:latin typeface="Arial" panose="020B0604020202020204" pitchFamily="34" charset="0"/>
                <a:ea typeface="ヒラギノ角ゴ Pro W3" pitchFamily="-111" charset="-128"/>
                <a:cs typeface="+mn-cs"/>
              </a:rPr>
              <a:t> service </a:t>
            </a:r>
            <a:endParaRPr lang="nl-NL" sz="2000" dirty="0">
              <a:solidFill>
                <a:schemeClr val="tx1"/>
              </a:solidFill>
              <a:latin typeface="Arial" panose="020B0604020202020204" pitchFamily="34" charset="0"/>
              <a:ea typeface="ヒラギノ角ゴ Pro W3" pitchFamily="-111" charset="-128"/>
              <a:cs typeface="+mn-cs"/>
            </a:endParaRPr>
          </a:p>
          <a:p>
            <a:pPr lvl="1" indent="0">
              <a:buNone/>
            </a:pPr>
            <a:r>
              <a:rPr lang="nl-NL" sz="1600" dirty="0"/>
              <a:t/>
            </a:r>
            <a:br>
              <a:rPr lang="nl-NL" sz="1600" dirty="0"/>
            </a:br>
            <a:endParaRPr lang="nl-NL" sz="1400" dirty="0"/>
          </a:p>
        </p:txBody>
      </p:sp>
      <p:sp>
        <p:nvSpPr>
          <p:cNvPr id="4" name="Tijdelijke aanduiding voor voettekst 4"/>
          <p:cNvSpPr txBox="1">
            <a:spLocks/>
          </p:cNvSpPr>
          <p:nvPr/>
        </p:nvSpPr>
        <p:spPr bwMode="auto">
          <a:xfrm>
            <a:off x="395536" y="6511181"/>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nl-NL"/>
            </a:defPPr>
            <a:lvl1pPr algn="l" rtl="0" fontAlgn="base">
              <a:spcBef>
                <a:spcPct val="0"/>
              </a:spcBef>
              <a:spcAft>
                <a:spcPct val="0"/>
              </a:spcAft>
              <a:defRPr sz="1000" kern="1200" spc="-10" baseline="0">
                <a:solidFill>
                  <a:srgbClr val="FFFFFF"/>
                </a:solidFill>
                <a:latin typeface="Verdana" pitchFamily="34" charset="0"/>
                <a:ea typeface="Verdana" pitchFamily="34" charset="0"/>
                <a:cs typeface="Verdana"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pitchFamily="-111"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pitchFamily="-111"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pitchFamily="-111"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pitchFamily="-11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1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1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1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11" charset="-128"/>
                <a:cs typeface="+mn-cs"/>
              </a:defRPr>
            </a:lvl9pPr>
          </a:lstStyle>
          <a:p>
            <a:pPr>
              <a:defRPr/>
            </a:pPr>
            <a:r>
              <a:rPr lang="en-US"/>
              <a:t>Demo PR05 – afnemen service</a:t>
            </a:r>
            <a:endParaRPr lang="nl-NL" dirty="0"/>
          </a:p>
        </p:txBody>
      </p:sp>
    </p:spTree>
    <p:extLst>
      <p:ext uri="{BB962C8B-B14F-4D97-AF65-F5344CB8AC3E}">
        <p14:creationId xmlns:p14="http://schemas.microsoft.com/office/powerpoint/2010/main" val="355319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E1BACB3-E574-4AD7-9AB9-EDCC1FADE208}"/>
              </a:ext>
            </a:extLst>
          </p:cNvPr>
          <p:cNvSpPr>
            <a:spLocks noGrp="1"/>
          </p:cNvSpPr>
          <p:nvPr>
            <p:ph type="title"/>
          </p:nvPr>
        </p:nvSpPr>
        <p:spPr/>
        <p:txBody>
          <a:bodyPr/>
          <a:lstStyle/>
          <a:p>
            <a:r>
              <a:rPr lang="nl-NL" dirty="0"/>
              <a:t>Intro</a:t>
            </a:r>
          </a:p>
        </p:txBody>
      </p:sp>
      <p:sp>
        <p:nvSpPr>
          <p:cNvPr id="4" name="Content Placeholder 3">
            <a:extLst>
              <a:ext uri="{FF2B5EF4-FFF2-40B4-BE49-F238E27FC236}">
                <a16:creationId xmlns:a16="http://schemas.microsoft.com/office/drawing/2014/main" xmlns="" id="{F7C68F89-FC4B-4B14-B34E-02AC1CE5B948}"/>
              </a:ext>
            </a:extLst>
          </p:cNvPr>
          <p:cNvSpPr>
            <a:spLocks noGrp="1"/>
          </p:cNvSpPr>
          <p:nvPr>
            <p:ph idx="1"/>
          </p:nvPr>
        </p:nvSpPr>
        <p:spPr/>
        <p:txBody>
          <a:bodyPr/>
          <a:lstStyle/>
          <a:p>
            <a:pPr>
              <a:buFontTx/>
              <a:buChar char="-"/>
            </a:pPr>
            <a:r>
              <a:rPr lang="nl-NL" dirty="0"/>
              <a:t>In 5 sprints weer veel bereikt. Veel teams een extra eindsprint ingezet met resultaat! Vandaag laten we als programma met de team zien wat dat allemaal is.</a:t>
            </a:r>
          </a:p>
          <a:p>
            <a:pPr>
              <a:buFontTx/>
              <a:buChar char="-"/>
            </a:pPr>
            <a:r>
              <a:rPr lang="nl-NL" dirty="0"/>
              <a:t>We zijn er echter nog niet. Dit is pas het tweede increment, we tonen deels werkende software, nog niet op (pre)productie systemen. Het is dus echt een snapshot van de stand van vandaag.</a:t>
            </a:r>
          </a:p>
          <a:p>
            <a:pPr>
              <a:buFontTx/>
              <a:buChar char="-"/>
            </a:pPr>
            <a:r>
              <a:rPr lang="nl-NL" dirty="0"/>
              <a:t>Een hedendaags programma: “structuur volgt doelstelling” en over die as van zingeving (EPICS) zien we structuren en samenwerking (gebruikers/teams en tussen teams) vorm krijgen per increment. </a:t>
            </a:r>
          </a:p>
          <a:p>
            <a:pPr>
              <a:buFontTx/>
              <a:buChar char="-"/>
            </a:pPr>
            <a:r>
              <a:rPr lang="nl-NL" dirty="0"/>
              <a:t>(nb) Er worden opnames gemaakt van de demo’s en interviews afgenomen die tot een demo film gemonteerd zullen worden. </a:t>
            </a:r>
          </a:p>
          <a:p>
            <a:pPr>
              <a:buFontTx/>
              <a:buChar char="-"/>
            </a:pPr>
            <a:endParaRPr lang="nl-NL" dirty="0"/>
          </a:p>
        </p:txBody>
      </p:sp>
    </p:spTree>
    <p:extLst>
      <p:ext uri="{BB962C8B-B14F-4D97-AF65-F5344CB8AC3E}">
        <p14:creationId xmlns:p14="http://schemas.microsoft.com/office/powerpoint/2010/main" val="288143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Tekstvak 10"/>
          <p:cNvSpPr txBox="1"/>
          <p:nvPr/>
        </p:nvSpPr>
        <p:spPr>
          <a:xfrm>
            <a:off x="3059832" y="347464"/>
            <a:ext cx="5976664" cy="584775"/>
          </a:xfrm>
          <a:prstGeom prst="rect">
            <a:avLst/>
          </a:prstGeom>
          <a:noFill/>
        </p:spPr>
        <p:txBody>
          <a:bodyPr wrap="square" rtlCol="0">
            <a:spAutoFit/>
          </a:bodyPr>
          <a:lstStyle/>
          <a:p>
            <a:r>
              <a:rPr lang="en-US" sz="3200" dirty="0">
                <a:solidFill>
                  <a:schemeClr val="bg1"/>
                </a:solidFill>
              </a:rPr>
              <a:t>Back-up slides</a:t>
            </a:r>
            <a:endParaRPr lang="nl-NL" sz="3200" dirty="0">
              <a:solidFill>
                <a:schemeClr val="bg1"/>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124744"/>
            <a:ext cx="7776864" cy="51324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a:off x="-25400" y="4437112"/>
            <a:ext cx="4320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lowchart: Process 3"/>
          <p:cNvSpPr/>
          <p:nvPr/>
        </p:nvSpPr>
        <p:spPr>
          <a:xfrm>
            <a:off x="395536" y="4293096"/>
            <a:ext cx="1080120" cy="576064"/>
          </a:xfrm>
          <a:prstGeom prst="flowChartProcess">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3002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sz="half" idx="1"/>
          </p:nvPr>
        </p:nvSpPr>
        <p:spPr/>
        <p:txBody>
          <a:bodyPr/>
          <a:lstStyle/>
          <a:p>
            <a:endParaRPr lang="nl-NL"/>
          </a:p>
        </p:txBody>
      </p:sp>
      <p:sp>
        <p:nvSpPr>
          <p:cNvPr id="4" name="Content Placeholder 3"/>
          <p:cNvSpPr>
            <a:spLocks noGrp="1"/>
          </p:cNvSpPr>
          <p:nvPr>
            <p:ph sz="half" idx="2"/>
          </p:nvPr>
        </p:nvSpPr>
        <p:spPr/>
        <p:txBody>
          <a:bodyPr/>
          <a:lstStyle/>
          <a:p>
            <a:endParaRPr lang="nl-NL" dirty="0"/>
          </a:p>
        </p:txBody>
      </p:sp>
      <p:sp>
        <p:nvSpPr>
          <p:cNvPr id="5" name="Footer Placeholder 4"/>
          <p:cNvSpPr>
            <a:spLocks noGrp="1"/>
          </p:cNvSpPr>
          <p:nvPr>
            <p:ph type="ftr" sz="quarter" idx="10"/>
          </p:nvPr>
        </p:nvSpPr>
        <p:spPr/>
        <p:txBody>
          <a:bodyPr/>
          <a:lstStyle/>
          <a:p>
            <a:pPr>
              <a:defRPr/>
            </a:pPr>
            <a:endParaRPr lang="nl-NL"/>
          </a:p>
        </p:txBody>
      </p:sp>
      <p:sp>
        <p:nvSpPr>
          <p:cNvPr id="6" name="Date Placeholder 5"/>
          <p:cNvSpPr>
            <a:spLocks noGrp="1"/>
          </p:cNvSpPr>
          <p:nvPr>
            <p:ph type="dt" sz="half" idx="11"/>
          </p:nvPr>
        </p:nvSpPr>
        <p:spPr/>
        <p:txBody>
          <a:bodyPr/>
          <a:lstStyle/>
          <a:p>
            <a:pPr>
              <a:defRPr/>
            </a:pPr>
            <a:endParaRPr lang="nl-NL"/>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47795"/>
            <a:ext cx="9144000" cy="3762410"/>
          </a:xfrm>
          <a:prstGeom prst="rect">
            <a:avLst/>
          </a:prstGeom>
          <a:ln>
            <a:solidFill>
              <a:schemeClr val="accent1"/>
            </a:solidFill>
          </a:ln>
        </p:spPr>
      </p:pic>
    </p:spTree>
    <p:extLst>
      <p:ext uri="{BB962C8B-B14F-4D97-AF65-F5344CB8AC3E}">
        <p14:creationId xmlns:p14="http://schemas.microsoft.com/office/powerpoint/2010/main" val="262271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08" y="1092743"/>
            <a:ext cx="8964488" cy="5216577"/>
          </a:xfrm>
          <a:prstGeom prst="rect">
            <a:avLst/>
          </a:prstGeom>
          <a:ln>
            <a:solidFill>
              <a:schemeClr val="accent1"/>
            </a:solidFill>
          </a:ln>
        </p:spPr>
      </p:pic>
    </p:spTree>
    <p:extLst>
      <p:ext uri="{BB962C8B-B14F-4D97-AF65-F5344CB8AC3E}">
        <p14:creationId xmlns:p14="http://schemas.microsoft.com/office/powerpoint/2010/main" val="148663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11760" y="1124744"/>
            <a:ext cx="6486525" cy="2524125"/>
          </a:xfrm>
          <a:prstGeom prst="rect">
            <a:avLst/>
          </a:prstGeom>
          <a:ln>
            <a:solidFill>
              <a:schemeClr val="accent1"/>
            </a:solid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689464"/>
            <a:ext cx="9144000" cy="3068097"/>
          </a:xfrm>
          <a:prstGeom prst="rect">
            <a:avLst/>
          </a:prstGeom>
          <a:ln>
            <a:solidFill>
              <a:schemeClr val="accent1"/>
            </a:solidFill>
          </a:ln>
        </p:spPr>
      </p:pic>
      <p:cxnSp>
        <p:nvCxnSpPr>
          <p:cNvPr id="4" name="Straight Arrow Connector 3"/>
          <p:cNvCxnSpPr/>
          <p:nvPr/>
        </p:nvCxnSpPr>
        <p:spPr>
          <a:xfrm>
            <a:off x="5655022" y="3159275"/>
            <a:ext cx="2445370" cy="6297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27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4" name="Picture 3"/>
          <p:cNvPicPr>
            <a:picLocks noChangeAspect="1"/>
          </p:cNvPicPr>
          <p:nvPr/>
        </p:nvPicPr>
        <p:blipFill>
          <a:blip r:embed="rId2"/>
          <a:stretch>
            <a:fillRect/>
          </a:stretch>
        </p:blipFill>
        <p:spPr>
          <a:xfrm>
            <a:off x="683568" y="1340768"/>
            <a:ext cx="7344816" cy="4728995"/>
          </a:xfrm>
          <a:prstGeom prst="rect">
            <a:avLst/>
          </a:prstGeom>
          <a:ln>
            <a:solidFill>
              <a:schemeClr val="accent1"/>
            </a:solidFill>
          </a:ln>
        </p:spPr>
      </p:pic>
    </p:spTree>
    <p:extLst>
      <p:ext uri="{BB962C8B-B14F-4D97-AF65-F5344CB8AC3E}">
        <p14:creationId xmlns:p14="http://schemas.microsoft.com/office/powerpoint/2010/main" val="3548476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13643"/>
            <a:ext cx="9144000" cy="4030713"/>
          </a:xfrm>
          <a:prstGeom prst="rect">
            <a:avLst/>
          </a:prstGeom>
        </p:spPr>
      </p:pic>
    </p:spTree>
    <p:extLst>
      <p:ext uri="{BB962C8B-B14F-4D97-AF65-F5344CB8AC3E}">
        <p14:creationId xmlns:p14="http://schemas.microsoft.com/office/powerpoint/2010/main" val="2219135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84531"/>
            <a:ext cx="9144000" cy="4764749"/>
          </a:xfrm>
          <a:prstGeom prst="rect">
            <a:avLst/>
          </a:prstGeom>
          <a:ln>
            <a:solidFill>
              <a:schemeClr val="accent1"/>
            </a:solidFill>
          </a:ln>
        </p:spPr>
      </p:pic>
    </p:spTree>
    <p:extLst>
      <p:ext uri="{BB962C8B-B14F-4D97-AF65-F5344CB8AC3E}">
        <p14:creationId xmlns:p14="http://schemas.microsoft.com/office/powerpoint/2010/main" val="231784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4261"/>
            <a:ext cx="9144000" cy="4309477"/>
          </a:xfrm>
          <a:prstGeom prst="rect">
            <a:avLst/>
          </a:prstGeom>
        </p:spPr>
      </p:pic>
    </p:spTree>
    <p:extLst>
      <p:ext uri="{BB962C8B-B14F-4D97-AF65-F5344CB8AC3E}">
        <p14:creationId xmlns:p14="http://schemas.microsoft.com/office/powerpoint/2010/main" val="2928969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3257"/>
            <a:ext cx="9144000" cy="3511485"/>
          </a:xfrm>
          <a:prstGeom prst="rect">
            <a:avLst/>
          </a:prstGeom>
          <a:ln>
            <a:solidFill>
              <a:schemeClr val="accent1"/>
            </a:solidFill>
          </a:ln>
        </p:spPr>
      </p:pic>
    </p:spTree>
    <p:extLst>
      <p:ext uri="{BB962C8B-B14F-4D97-AF65-F5344CB8AC3E}">
        <p14:creationId xmlns:p14="http://schemas.microsoft.com/office/powerpoint/2010/main" val="967065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7" y="1090150"/>
            <a:ext cx="9144000" cy="2698890"/>
          </a:xfrm>
          <a:prstGeom prst="rect">
            <a:avLst/>
          </a:prstGeom>
          <a:ln>
            <a:solidFill>
              <a:schemeClr val="accent1"/>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033" y="4040731"/>
            <a:ext cx="6880303" cy="2628629"/>
          </a:xfrm>
          <a:prstGeom prst="rect">
            <a:avLst/>
          </a:prstGeom>
          <a:ln>
            <a:solidFill>
              <a:srgbClr val="39870C"/>
            </a:solidFill>
          </a:ln>
        </p:spPr>
      </p:pic>
      <p:cxnSp>
        <p:nvCxnSpPr>
          <p:cNvPr id="6" name="Straight Arrow Connector 5"/>
          <p:cNvCxnSpPr/>
          <p:nvPr/>
        </p:nvCxnSpPr>
        <p:spPr>
          <a:xfrm>
            <a:off x="899592" y="3501008"/>
            <a:ext cx="0" cy="5397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68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rapezium 16"/>
          <p:cNvSpPr/>
          <p:nvPr/>
        </p:nvSpPr>
        <p:spPr>
          <a:xfrm flipV="1">
            <a:off x="2678381" y="2578825"/>
            <a:ext cx="3383327" cy="1249033"/>
          </a:xfrm>
          <a:prstGeom prst="trapezoid">
            <a:avLst>
              <a:gd name="adj" fmla="val 54256"/>
            </a:avLst>
          </a:prstGeom>
          <a:gradFill flip="none" rotWithShape="1">
            <a:gsLst>
              <a:gs pos="100000">
                <a:schemeClr val="bg1">
                  <a:lumMod val="65000"/>
                  <a:tint val="66000"/>
                  <a:satMod val="160000"/>
                </a:schemeClr>
              </a:gs>
              <a:gs pos="2000">
                <a:schemeClr val="bg1"/>
              </a:gs>
            </a:gsLst>
            <a:lin ang="54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prstClr val="white"/>
              </a:solidFill>
            </a:endParaRPr>
          </a:p>
        </p:txBody>
      </p:sp>
      <p:sp>
        <p:nvSpPr>
          <p:cNvPr id="83" name="Rectangle 82"/>
          <p:cNvSpPr/>
          <p:nvPr/>
        </p:nvSpPr>
        <p:spPr>
          <a:xfrm>
            <a:off x="404078" y="1509632"/>
            <a:ext cx="1051612" cy="1069194"/>
          </a:xfrm>
          <a:prstGeom prst="rect">
            <a:avLst/>
          </a:prstGeom>
          <a:solidFill>
            <a:schemeClr val="bg1">
              <a:lumMod val="65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prstClr val="white"/>
              </a:solidFill>
            </a:endParaRPr>
          </a:p>
        </p:txBody>
      </p:sp>
      <p:sp>
        <p:nvSpPr>
          <p:cNvPr id="3" name="Rectangle 2"/>
          <p:cNvSpPr/>
          <p:nvPr/>
        </p:nvSpPr>
        <p:spPr>
          <a:xfrm>
            <a:off x="1465126" y="1509631"/>
            <a:ext cx="7306573" cy="1069194"/>
          </a:xfrm>
          <a:prstGeom prst="rect">
            <a:avLst/>
          </a:prstGeom>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prstClr val="white"/>
              </a:solidFill>
            </a:endParaRPr>
          </a:p>
        </p:txBody>
      </p:sp>
      <p:sp>
        <p:nvSpPr>
          <p:cNvPr id="4" name="TextBox 3"/>
          <p:cNvSpPr txBox="1"/>
          <p:nvPr/>
        </p:nvSpPr>
        <p:spPr>
          <a:xfrm>
            <a:off x="307205" y="1250819"/>
            <a:ext cx="2820838" cy="276999"/>
          </a:xfrm>
          <a:prstGeom prst="rect">
            <a:avLst/>
          </a:prstGeom>
          <a:noFill/>
        </p:spPr>
        <p:txBody>
          <a:bodyPr wrap="square" rtlCol="0">
            <a:spAutoFit/>
          </a:bodyPr>
          <a:lstStyle/>
          <a:p>
            <a:r>
              <a:rPr lang="nl-NL" sz="1200" b="1" dirty="0">
                <a:solidFill>
                  <a:prstClr val="white">
                    <a:lumMod val="85000"/>
                  </a:prstClr>
                </a:solidFill>
              </a:rPr>
              <a:t>Van Plan tot Publicatie</a:t>
            </a:r>
          </a:p>
        </p:txBody>
      </p:sp>
      <p:sp>
        <p:nvSpPr>
          <p:cNvPr id="31" name="Rounded Rectangle 30"/>
          <p:cNvSpPr/>
          <p:nvPr/>
        </p:nvSpPr>
        <p:spPr>
          <a:xfrm>
            <a:off x="902448" y="1635392"/>
            <a:ext cx="1678338" cy="360000"/>
          </a:xfrm>
          <a:prstGeom prst="roundRect">
            <a:avLst/>
          </a:prstGeom>
          <a:gradFill flip="none" rotWithShape="1">
            <a:gsLst>
              <a:gs pos="0">
                <a:schemeClr val="bg1">
                  <a:lumMod val="65000"/>
                </a:schemeClr>
              </a:gs>
              <a:gs pos="68000">
                <a:srgbClr val="BCE4B4"/>
              </a:gs>
            </a:gsLst>
            <a:lin ang="0" scaled="1"/>
            <a:tileRect/>
          </a:gra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Opstellen Plan </a:t>
            </a:r>
          </a:p>
        </p:txBody>
      </p:sp>
      <p:sp>
        <p:nvSpPr>
          <p:cNvPr id="32" name="Rounded Rectangle 31"/>
          <p:cNvSpPr/>
          <p:nvPr/>
        </p:nvSpPr>
        <p:spPr>
          <a:xfrm>
            <a:off x="3188251" y="2074398"/>
            <a:ext cx="900000" cy="360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Maken regels</a:t>
            </a:r>
          </a:p>
        </p:txBody>
      </p:sp>
      <p:sp>
        <p:nvSpPr>
          <p:cNvPr id="33" name="Rounded Rectangle 32"/>
          <p:cNvSpPr/>
          <p:nvPr/>
        </p:nvSpPr>
        <p:spPr>
          <a:xfrm>
            <a:off x="4695718" y="2067324"/>
            <a:ext cx="900000" cy="360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Uitvoeren regels</a:t>
            </a:r>
          </a:p>
        </p:txBody>
      </p:sp>
      <p:sp>
        <p:nvSpPr>
          <p:cNvPr id="34" name="Rounded Rectangle 33"/>
          <p:cNvSpPr/>
          <p:nvPr/>
        </p:nvSpPr>
        <p:spPr>
          <a:xfrm>
            <a:off x="6203184" y="1634924"/>
            <a:ext cx="900000" cy="360000"/>
          </a:xfrm>
          <a:prstGeom prst="roundRect">
            <a:avLst/>
          </a:prstGeom>
          <a:gradFill flip="none" rotWithShape="1">
            <a:gsLst>
              <a:gs pos="0">
                <a:schemeClr val="bg1">
                  <a:lumMod val="65000"/>
                </a:schemeClr>
              </a:gs>
              <a:gs pos="68000">
                <a:srgbClr val="BCE4B4"/>
              </a:gs>
            </a:gsLst>
            <a:lin ang="0" scaled="1"/>
            <a:tileRect/>
          </a:gra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Besluit genomen</a:t>
            </a:r>
          </a:p>
        </p:txBody>
      </p:sp>
      <p:sp>
        <p:nvSpPr>
          <p:cNvPr id="35" name="Rounded Rectangle 34"/>
          <p:cNvSpPr/>
          <p:nvPr/>
        </p:nvSpPr>
        <p:spPr>
          <a:xfrm>
            <a:off x="7710650" y="1634924"/>
            <a:ext cx="900000" cy="360000"/>
          </a:xfrm>
          <a:prstGeom prst="roundRect">
            <a:avLst/>
          </a:prstGeom>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Publicatie Plan </a:t>
            </a:r>
          </a:p>
        </p:txBody>
      </p:sp>
      <p:cxnSp>
        <p:nvCxnSpPr>
          <p:cNvPr id="38" name="Straight Arrow Connector 37"/>
          <p:cNvCxnSpPr>
            <a:stCxn id="31" idx="3"/>
            <a:endCxn id="34" idx="1"/>
          </p:cNvCxnSpPr>
          <p:nvPr/>
        </p:nvCxnSpPr>
        <p:spPr>
          <a:xfrm flipV="1">
            <a:off x="2580786" y="1814924"/>
            <a:ext cx="3622398" cy="4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4" idx="3"/>
            <a:endCxn id="35" idx="1"/>
          </p:cNvCxnSpPr>
          <p:nvPr/>
        </p:nvCxnSpPr>
        <p:spPr>
          <a:xfrm>
            <a:off x="7103184" y="1814924"/>
            <a:ext cx="60746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93245" y="1608020"/>
            <a:ext cx="524785" cy="200055"/>
          </a:xfrm>
          <a:prstGeom prst="rect">
            <a:avLst/>
          </a:prstGeom>
          <a:noFill/>
        </p:spPr>
        <p:txBody>
          <a:bodyPr wrap="square" rtlCol="0">
            <a:spAutoFit/>
          </a:bodyPr>
          <a:lstStyle/>
          <a:p>
            <a:r>
              <a:rPr lang="nl-NL" sz="700" dirty="0">
                <a:solidFill>
                  <a:prstClr val="black"/>
                </a:solidFill>
              </a:rPr>
              <a:t>BG</a:t>
            </a:r>
          </a:p>
        </p:txBody>
      </p:sp>
      <p:sp>
        <p:nvSpPr>
          <p:cNvPr id="41" name="TextBox 40"/>
          <p:cNvSpPr txBox="1"/>
          <p:nvPr/>
        </p:nvSpPr>
        <p:spPr>
          <a:xfrm>
            <a:off x="3825859" y="2100163"/>
            <a:ext cx="524785" cy="200055"/>
          </a:xfrm>
          <a:prstGeom prst="rect">
            <a:avLst/>
          </a:prstGeom>
          <a:noFill/>
        </p:spPr>
        <p:txBody>
          <a:bodyPr wrap="square" rtlCol="0">
            <a:spAutoFit/>
          </a:bodyPr>
          <a:lstStyle/>
          <a:p>
            <a:r>
              <a:rPr lang="nl-NL" sz="700" dirty="0">
                <a:solidFill>
                  <a:prstClr val="black"/>
                </a:solidFill>
              </a:rPr>
              <a:t>BG</a:t>
            </a:r>
          </a:p>
        </p:txBody>
      </p:sp>
      <p:sp>
        <p:nvSpPr>
          <p:cNvPr id="42" name="TextBox 41"/>
          <p:cNvSpPr txBox="1"/>
          <p:nvPr/>
        </p:nvSpPr>
        <p:spPr>
          <a:xfrm>
            <a:off x="5333325" y="2086559"/>
            <a:ext cx="524785" cy="200055"/>
          </a:xfrm>
          <a:prstGeom prst="rect">
            <a:avLst/>
          </a:prstGeom>
          <a:noFill/>
        </p:spPr>
        <p:txBody>
          <a:bodyPr wrap="square" rtlCol="0">
            <a:spAutoFit/>
          </a:bodyPr>
          <a:lstStyle/>
          <a:p>
            <a:r>
              <a:rPr lang="nl-NL" sz="700" dirty="0">
                <a:solidFill>
                  <a:prstClr val="black"/>
                </a:solidFill>
              </a:rPr>
              <a:t>BG</a:t>
            </a:r>
          </a:p>
        </p:txBody>
      </p:sp>
      <p:sp>
        <p:nvSpPr>
          <p:cNvPr id="43" name="TextBox 42"/>
          <p:cNvSpPr txBox="1"/>
          <p:nvPr/>
        </p:nvSpPr>
        <p:spPr>
          <a:xfrm>
            <a:off x="8345770" y="1614869"/>
            <a:ext cx="524785" cy="200055"/>
          </a:xfrm>
          <a:prstGeom prst="rect">
            <a:avLst/>
          </a:prstGeom>
          <a:noFill/>
        </p:spPr>
        <p:txBody>
          <a:bodyPr wrap="square" rtlCol="0">
            <a:spAutoFit/>
          </a:bodyPr>
          <a:lstStyle/>
          <a:p>
            <a:r>
              <a:rPr lang="nl-NL" sz="700" dirty="0">
                <a:solidFill>
                  <a:prstClr val="black"/>
                </a:solidFill>
              </a:rPr>
              <a:t>BG</a:t>
            </a:r>
          </a:p>
        </p:txBody>
      </p:sp>
      <p:cxnSp>
        <p:nvCxnSpPr>
          <p:cNvPr id="49" name="Elbow Connector 48"/>
          <p:cNvCxnSpPr>
            <a:stCxn id="31" idx="3"/>
            <a:endCxn id="32" idx="1"/>
          </p:cNvCxnSpPr>
          <p:nvPr/>
        </p:nvCxnSpPr>
        <p:spPr>
          <a:xfrm>
            <a:off x="2580786" y="1815392"/>
            <a:ext cx="607465" cy="439006"/>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2" idx="3"/>
            <a:endCxn id="33" idx="1"/>
          </p:cNvCxnSpPr>
          <p:nvPr/>
        </p:nvCxnSpPr>
        <p:spPr>
          <a:xfrm flipV="1">
            <a:off x="4088251" y="2247324"/>
            <a:ext cx="607467" cy="70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28198" y="1614869"/>
            <a:ext cx="524785" cy="200055"/>
          </a:xfrm>
          <a:prstGeom prst="rect">
            <a:avLst/>
          </a:prstGeom>
          <a:noFill/>
        </p:spPr>
        <p:txBody>
          <a:bodyPr wrap="square" rtlCol="0">
            <a:spAutoFit/>
          </a:bodyPr>
          <a:lstStyle/>
          <a:p>
            <a:r>
              <a:rPr lang="nl-NL" sz="700" dirty="0">
                <a:solidFill>
                  <a:prstClr val="black"/>
                </a:solidFill>
              </a:rPr>
              <a:t>BG</a:t>
            </a:r>
          </a:p>
        </p:txBody>
      </p:sp>
      <p:sp>
        <p:nvSpPr>
          <p:cNvPr id="84" name="TextBox 83"/>
          <p:cNvSpPr txBox="1"/>
          <p:nvPr/>
        </p:nvSpPr>
        <p:spPr>
          <a:xfrm>
            <a:off x="372454" y="2363381"/>
            <a:ext cx="2820838" cy="215444"/>
          </a:xfrm>
          <a:prstGeom prst="rect">
            <a:avLst/>
          </a:prstGeom>
          <a:noFill/>
        </p:spPr>
        <p:txBody>
          <a:bodyPr wrap="square" rtlCol="0">
            <a:spAutoFit/>
          </a:bodyPr>
          <a:lstStyle/>
          <a:p>
            <a:r>
              <a:rPr lang="nl-NL" sz="800" dirty="0">
                <a:solidFill>
                  <a:prstClr val="white">
                    <a:lumMod val="95000"/>
                  </a:prstClr>
                </a:solidFill>
              </a:rPr>
              <a:t>PLANSYSTEEM </a:t>
            </a:r>
          </a:p>
        </p:txBody>
      </p:sp>
      <p:cxnSp>
        <p:nvCxnSpPr>
          <p:cNvPr id="23" name="Rechte verbindingslijn met pijl 22"/>
          <p:cNvCxnSpPr/>
          <p:nvPr/>
        </p:nvCxnSpPr>
        <p:spPr>
          <a:xfrm>
            <a:off x="7345708" y="-9553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rapezium 56"/>
          <p:cNvSpPr/>
          <p:nvPr/>
        </p:nvSpPr>
        <p:spPr>
          <a:xfrm>
            <a:off x="2678381" y="4559983"/>
            <a:ext cx="3383327" cy="977395"/>
          </a:xfrm>
          <a:prstGeom prst="trapezoid">
            <a:avLst>
              <a:gd name="adj" fmla="val 90604"/>
            </a:avLst>
          </a:prstGeom>
          <a:gradFill flip="none" rotWithShape="1">
            <a:gsLst>
              <a:gs pos="100000">
                <a:schemeClr val="bg1">
                  <a:lumMod val="65000"/>
                  <a:tint val="66000"/>
                  <a:satMod val="160000"/>
                </a:schemeClr>
              </a:gs>
              <a:gs pos="2000">
                <a:schemeClr val="bg1"/>
              </a:gs>
            </a:gsLst>
            <a:lin ang="54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lvl="0" algn="l" rtl="0" fontAlgn="base">
              <a:spcBef>
                <a:spcPct val="0"/>
              </a:spcBef>
              <a:spcAft>
                <a:spcPct val="0"/>
              </a:spcAft>
              <a:defRPr sz="2400" kern="1200">
                <a:solidFill>
                  <a:schemeClr val="lt1"/>
                </a:solidFill>
                <a:latin typeface="+mn-lt"/>
                <a:ea typeface="+mn-ea"/>
                <a:cs typeface="+mn-cs"/>
              </a:defRPr>
            </a:lvl1pPr>
            <a:lvl2pPr marL="457200" lvl="1" algn="l" rtl="0" fontAlgn="base">
              <a:spcBef>
                <a:spcPct val="0"/>
              </a:spcBef>
              <a:spcAft>
                <a:spcPct val="0"/>
              </a:spcAft>
              <a:defRPr sz="2400" kern="1200">
                <a:solidFill>
                  <a:schemeClr val="lt1"/>
                </a:solidFill>
                <a:latin typeface="+mn-lt"/>
                <a:ea typeface="+mn-ea"/>
                <a:cs typeface="+mn-cs"/>
              </a:defRPr>
            </a:lvl2pPr>
            <a:lvl3pPr marL="914400" lvl="2" algn="l" rtl="0" fontAlgn="base">
              <a:spcBef>
                <a:spcPct val="0"/>
              </a:spcBef>
              <a:spcAft>
                <a:spcPct val="0"/>
              </a:spcAft>
              <a:defRPr sz="2400" kern="1200">
                <a:solidFill>
                  <a:schemeClr val="lt1"/>
                </a:solidFill>
                <a:latin typeface="+mn-lt"/>
                <a:ea typeface="+mn-ea"/>
                <a:cs typeface="+mn-cs"/>
              </a:defRPr>
            </a:lvl3pPr>
            <a:lvl4pPr marL="1371600" lvl="3" algn="l" rtl="0" fontAlgn="base">
              <a:spcBef>
                <a:spcPct val="0"/>
              </a:spcBef>
              <a:spcAft>
                <a:spcPct val="0"/>
              </a:spcAft>
              <a:defRPr sz="2400" kern="1200">
                <a:solidFill>
                  <a:schemeClr val="lt1"/>
                </a:solidFill>
                <a:latin typeface="+mn-lt"/>
                <a:ea typeface="+mn-ea"/>
                <a:cs typeface="+mn-cs"/>
              </a:defRPr>
            </a:lvl4pPr>
            <a:lvl5pPr marL="1828800" lvl="4" algn="l" rtl="0" fontAlgn="base">
              <a:spcBef>
                <a:spcPct val="0"/>
              </a:spcBef>
              <a:spcAft>
                <a:spcPct val="0"/>
              </a:spcAft>
              <a:defRPr sz="2400" kern="1200">
                <a:solidFill>
                  <a:schemeClr val="lt1"/>
                </a:solidFill>
                <a:latin typeface="+mn-lt"/>
                <a:ea typeface="+mn-ea"/>
                <a:cs typeface="+mn-cs"/>
              </a:defRPr>
            </a:lvl5pPr>
            <a:lvl6pPr marL="2286000" lvl="5" algn="l" defTabSz="914400" rtl="0" eaLnBrk="1" latinLnBrk="0" hangingPunct="1">
              <a:defRPr sz="2400" kern="1200">
                <a:solidFill>
                  <a:schemeClr val="lt1"/>
                </a:solidFill>
                <a:latin typeface="+mn-lt"/>
                <a:ea typeface="+mn-ea"/>
                <a:cs typeface="+mn-cs"/>
              </a:defRPr>
            </a:lvl6pPr>
            <a:lvl7pPr marL="2743200" lvl="6" algn="l" defTabSz="914400" rtl="0" eaLnBrk="1" latinLnBrk="0" hangingPunct="1">
              <a:defRPr sz="2400" kern="1200">
                <a:solidFill>
                  <a:schemeClr val="lt1"/>
                </a:solidFill>
                <a:latin typeface="+mn-lt"/>
                <a:ea typeface="+mn-ea"/>
                <a:cs typeface="+mn-cs"/>
              </a:defRPr>
            </a:lvl7pPr>
            <a:lvl8pPr marL="3200400" lvl="7" algn="l" defTabSz="914400" rtl="0" eaLnBrk="1" latinLnBrk="0" hangingPunct="1">
              <a:defRPr sz="2400" kern="1200">
                <a:solidFill>
                  <a:schemeClr val="lt1"/>
                </a:solidFill>
                <a:latin typeface="+mn-lt"/>
                <a:ea typeface="+mn-ea"/>
                <a:cs typeface="+mn-cs"/>
              </a:defRPr>
            </a:lvl8pPr>
            <a:lvl9pPr marL="3657600" lvl="8" algn="l" defTabSz="914400" rtl="0" eaLnBrk="1" latinLnBrk="0" hangingPunct="1">
              <a:defRPr sz="2400" kern="1200">
                <a:solidFill>
                  <a:schemeClr val="lt1"/>
                </a:solidFill>
                <a:latin typeface="+mn-lt"/>
                <a:ea typeface="+mn-ea"/>
                <a:cs typeface="+mn-cs"/>
              </a:defRPr>
            </a:lvl9pPr>
          </a:lstStyle>
          <a:p>
            <a:pPr algn="ctr"/>
            <a:endParaRPr lang="nl-NL" sz="1100">
              <a:solidFill>
                <a:prstClr val="white"/>
              </a:solidFill>
            </a:endParaRPr>
          </a:p>
        </p:txBody>
      </p:sp>
      <p:sp>
        <p:nvSpPr>
          <p:cNvPr id="59" name="Rectangle 2"/>
          <p:cNvSpPr/>
          <p:nvPr/>
        </p:nvSpPr>
        <p:spPr>
          <a:xfrm>
            <a:off x="383120" y="5546896"/>
            <a:ext cx="8339075" cy="687594"/>
          </a:xfrm>
          <a:prstGeom prst="rect">
            <a:avLst/>
          </a:prstGeom>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lvl="0" algn="l" rtl="0" fontAlgn="base">
              <a:spcBef>
                <a:spcPct val="0"/>
              </a:spcBef>
              <a:spcAft>
                <a:spcPct val="0"/>
              </a:spcAft>
              <a:defRPr sz="2400" kern="1200">
                <a:solidFill>
                  <a:schemeClr val="lt1"/>
                </a:solidFill>
                <a:latin typeface="+mn-lt"/>
                <a:ea typeface="+mn-ea"/>
                <a:cs typeface="+mn-cs"/>
              </a:defRPr>
            </a:lvl1pPr>
            <a:lvl2pPr marL="457200" lvl="1" algn="l" rtl="0" fontAlgn="base">
              <a:spcBef>
                <a:spcPct val="0"/>
              </a:spcBef>
              <a:spcAft>
                <a:spcPct val="0"/>
              </a:spcAft>
              <a:defRPr sz="2400" kern="1200">
                <a:solidFill>
                  <a:schemeClr val="lt1"/>
                </a:solidFill>
                <a:latin typeface="+mn-lt"/>
                <a:ea typeface="+mn-ea"/>
                <a:cs typeface="+mn-cs"/>
              </a:defRPr>
            </a:lvl2pPr>
            <a:lvl3pPr marL="914400" lvl="2" algn="l" rtl="0" fontAlgn="base">
              <a:spcBef>
                <a:spcPct val="0"/>
              </a:spcBef>
              <a:spcAft>
                <a:spcPct val="0"/>
              </a:spcAft>
              <a:defRPr sz="2400" kern="1200">
                <a:solidFill>
                  <a:schemeClr val="lt1"/>
                </a:solidFill>
                <a:latin typeface="+mn-lt"/>
                <a:ea typeface="+mn-ea"/>
                <a:cs typeface="+mn-cs"/>
              </a:defRPr>
            </a:lvl3pPr>
            <a:lvl4pPr marL="1371600" lvl="3" algn="l" rtl="0" fontAlgn="base">
              <a:spcBef>
                <a:spcPct val="0"/>
              </a:spcBef>
              <a:spcAft>
                <a:spcPct val="0"/>
              </a:spcAft>
              <a:defRPr sz="2400" kern="1200">
                <a:solidFill>
                  <a:schemeClr val="lt1"/>
                </a:solidFill>
                <a:latin typeface="+mn-lt"/>
                <a:ea typeface="+mn-ea"/>
                <a:cs typeface="+mn-cs"/>
              </a:defRPr>
            </a:lvl4pPr>
            <a:lvl5pPr marL="1828800" lvl="4" algn="l" rtl="0" fontAlgn="base">
              <a:spcBef>
                <a:spcPct val="0"/>
              </a:spcBef>
              <a:spcAft>
                <a:spcPct val="0"/>
              </a:spcAft>
              <a:defRPr sz="2400" kern="1200">
                <a:solidFill>
                  <a:schemeClr val="lt1"/>
                </a:solidFill>
                <a:latin typeface="+mn-lt"/>
                <a:ea typeface="+mn-ea"/>
                <a:cs typeface="+mn-cs"/>
              </a:defRPr>
            </a:lvl5pPr>
            <a:lvl6pPr marL="2286000" lvl="5" algn="l" defTabSz="914400" rtl="0" eaLnBrk="1" latinLnBrk="0" hangingPunct="1">
              <a:defRPr sz="2400" kern="1200">
                <a:solidFill>
                  <a:schemeClr val="lt1"/>
                </a:solidFill>
                <a:latin typeface="+mn-lt"/>
                <a:ea typeface="+mn-ea"/>
                <a:cs typeface="+mn-cs"/>
              </a:defRPr>
            </a:lvl6pPr>
            <a:lvl7pPr marL="2743200" lvl="6" algn="l" defTabSz="914400" rtl="0" eaLnBrk="1" latinLnBrk="0" hangingPunct="1">
              <a:defRPr sz="2400" kern="1200">
                <a:solidFill>
                  <a:schemeClr val="lt1"/>
                </a:solidFill>
                <a:latin typeface="+mn-lt"/>
                <a:ea typeface="+mn-ea"/>
                <a:cs typeface="+mn-cs"/>
              </a:defRPr>
            </a:lvl7pPr>
            <a:lvl8pPr marL="3200400" lvl="7" algn="l" defTabSz="914400" rtl="0" eaLnBrk="1" latinLnBrk="0" hangingPunct="1">
              <a:defRPr sz="2400" kern="1200">
                <a:solidFill>
                  <a:schemeClr val="lt1"/>
                </a:solidFill>
                <a:latin typeface="+mn-lt"/>
                <a:ea typeface="+mn-ea"/>
                <a:cs typeface="+mn-cs"/>
              </a:defRPr>
            </a:lvl8pPr>
            <a:lvl9pPr marL="3657600" lvl="8" algn="l" defTabSz="914400" rtl="0" eaLnBrk="1" latinLnBrk="0" hangingPunct="1">
              <a:defRPr sz="2400" kern="1200">
                <a:solidFill>
                  <a:schemeClr val="lt1"/>
                </a:solidFill>
                <a:latin typeface="+mn-lt"/>
                <a:ea typeface="+mn-ea"/>
                <a:cs typeface="+mn-cs"/>
              </a:defRPr>
            </a:lvl9pPr>
          </a:lstStyle>
          <a:p>
            <a:pPr algn="ctr"/>
            <a:endParaRPr lang="nl-NL" sz="1100">
              <a:solidFill>
                <a:prstClr val="white"/>
              </a:solidFill>
            </a:endParaRPr>
          </a:p>
        </p:txBody>
      </p:sp>
      <p:sp>
        <p:nvSpPr>
          <p:cNvPr id="91" name="Rectangle 82"/>
          <p:cNvSpPr/>
          <p:nvPr/>
        </p:nvSpPr>
        <p:spPr>
          <a:xfrm>
            <a:off x="6017154" y="5537379"/>
            <a:ext cx="1476792" cy="691696"/>
          </a:xfrm>
          <a:prstGeom prst="rect">
            <a:avLst/>
          </a:prstGeom>
          <a:solidFill>
            <a:schemeClr val="bg1">
              <a:lumMod val="65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lvl="0" algn="l" rtl="0" fontAlgn="base">
              <a:spcBef>
                <a:spcPct val="0"/>
              </a:spcBef>
              <a:spcAft>
                <a:spcPct val="0"/>
              </a:spcAft>
              <a:defRPr sz="2400" kern="1200">
                <a:solidFill>
                  <a:schemeClr val="lt1"/>
                </a:solidFill>
                <a:latin typeface="+mn-lt"/>
                <a:ea typeface="+mn-ea"/>
                <a:cs typeface="+mn-cs"/>
              </a:defRPr>
            </a:lvl1pPr>
            <a:lvl2pPr marL="457200" lvl="1" algn="l" rtl="0" fontAlgn="base">
              <a:spcBef>
                <a:spcPct val="0"/>
              </a:spcBef>
              <a:spcAft>
                <a:spcPct val="0"/>
              </a:spcAft>
              <a:defRPr sz="2400" kern="1200">
                <a:solidFill>
                  <a:schemeClr val="lt1"/>
                </a:solidFill>
                <a:latin typeface="+mn-lt"/>
                <a:ea typeface="+mn-ea"/>
                <a:cs typeface="+mn-cs"/>
              </a:defRPr>
            </a:lvl2pPr>
            <a:lvl3pPr marL="914400" lvl="2" algn="l" rtl="0" fontAlgn="base">
              <a:spcBef>
                <a:spcPct val="0"/>
              </a:spcBef>
              <a:spcAft>
                <a:spcPct val="0"/>
              </a:spcAft>
              <a:defRPr sz="2400" kern="1200">
                <a:solidFill>
                  <a:schemeClr val="lt1"/>
                </a:solidFill>
                <a:latin typeface="+mn-lt"/>
                <a:ea typeface="+mn-ea"/>
                <a:cs typeface="+mn-cs"/>
              </a:defRPr>
            </a:lvl3pPr>
            <a:lvl4pPr marL="1371600" lvl="3" algn="l" rtl="0" fontAlgn="base">
              <a:spcBef>
                <a:spcPct val="0"/>
              </a:spcBef>
              <a:spcAft>
                <a:spcPct val="0"/>
              </a:spcAft>
              <a:defRPr sz="2400" kern="1200">
                <a:solidFill>
                  <a:schemeClr val="lt1"/>
                </a:solidFill>
                <a:latin typeface="+mn-lt"/>
                <a:ea typeface="+mn-ea"/>
                <a:cs typeface="+mn-cs"/>
              </a:defRPr>
            </a:lvl4pPr>
            <a:lvl5pPr marL="1828800" lvl="4" algn="l" rtl="0" fontAlgn="base">
              <a:spcBef>
                <a:spcPct val="0"/>
              </a:spcBef>
              <a:spcAft>
                <a:spcPct val="0"/>
              </a:spcAft>
              <a:defRPr sz="2400" kern="1200">
                <a:solidFill>
                  <a:schemeClr val="lt1"/>
                </a:solidFill>
                <a:latin typeface="+mn-lt"/>
                <a:ea typeface="+mn-ea"/>
                <a:cs typeface="+mn-cs"/>
              </a:defRPr>
            </a:lvl5pPr>
            <a:lvl6pPr marL="2286000" lvl="5" algn="l" defTabSz="914400" rtl="0" eaLnBrk="1" latinLnBrk="0" hangingPunct="1">
              <a:defRPr sz="2400" kern="1200">
                <a:solidFill>
                  <a:schemeClr val="lt1"/>
                </a:solidFill>
                <a:latin typeface="+mn-lt"/>
                <a:ea typeface="+mn-ea"/>
                <a:cs typeface="+mn-cs"/>
              </a:defRPr>
            </a:lvl6pPr>
            <a:lvl7pPr marL="2743200" lvl="6" algn="l" defTabSz="914400" rtl="0" eaLnBrk="1" latinLnBrk="0" hangingPunct="1">
              <a:defRPr sz="2400" kern="1200">
                <a:solidFill>
                  <a:schemeClr val="lt1"/>
                </a:solidFill>
                <a:latin typeface="+mn-lt"/>
                <a:ea typeface="+mn-ea"/>
                <a:cs typeface="+mn-cs"/>
              </a:defRPr>
            </a:lvl7pPr>
            <a:lvl8pPr marL="3200400" lvl="7" algn="l" defTabSz="914400" rtl="0" eaLnBrk="1" latinLnBrk="0" hangingPunct="1">
              <a:defRPr sz="2400" kern="1200">
                <a:solidFill>
                  <a:schemeClr val="lt1"/>
                </a:solidFill>
                <a:latin typeface="+mn-lt"/>
                <a:ea typeface="+mn-ea"/>
                <a:cs typeface="+mn-cs"/>
              </a:defRPr>
            </a:lvl8pPr>
            <a:lvl9pPr marL="3657600" lvl="8" algn="l" defTabSz="914400" rtl="0" eaLnBrk="1" latinLnBrk="0" hangingPunct="1">
              <a:defRPr sz="2400" kern="1200">
                <a:solidFill>
                  <a:schemeClr val="lt1"/>
                </a:solidFill>
                <a:latin typeface="+mn-lt"/>
                <a:ea typeface="+mn-ea"/>
                <a:cs typeface="+mn-cs"/>
              </a:defRPr>
            </a:lvl9pPr>
          </a:lstStyle>
          <a:p>
            <a:pPr algn="ctr"/>
            <a:endParaRPr lang="nl-NL" sz="1100">
              <a:solidFill>
                <a:prstClr val="white"/>
              </a:solidFill>
            </a:endParaRPr>
          </a:p>
        </p:txBody>
      </p:sp>
      <p:sp>
        <p:nvSpPr>
          <p:cNvPr id="92" name="TextBox 3"/>
          <p:cNvSpPr txBox="1"/>
          <p:nvPr/>
        </p:nvSpPr>
        <p:spPr>
          <a:xfrm>
            <a:off x="307205" y="5298772"/>
            <a:ext cx="2820838" cy="276999"/>
          </a:xfrm>
          <a:prstGeom prst="rect">
            <a:avLst/>
          </a:prstGeom>
          <a:noFill/>
        </p:spPr>
        <p:txBody>
          <a:bodyPr wrap="square" rtlCol="0">
            <a:spAutoFit/>
          </a:bodyPr>
          <a:lstStyle>
            <a:defPPr lvl="0">
              <a:defRPr lang="nl-NL"/>
            </a:defPPr>
            <a:lvl1pPr lvl="0" algn="l" rtl="0" fontAlgn="base">
              <a:spcBef>
                <a:spcPct val="0"/>
              </a:spcBef>
              <a:spcAft>
                <a:spcPct val="0"/>
              </a:spcAft>
              <a:defRPr sz="2400" kern="1200">
                <a:solidFill>
                  <a:schemeClr val="tx1"/>
                </a:solidFill>
                <a:latin typeface="Arial" charset="0"/>
                <a:ea typeface="Geneva" charset="-128"/>
                <a:cs typeface="+mn-cs"/>
              </a:defRPr>
            </a:lvl1pPr>
            <a:lvl2pPr marL="457200" lvl="1" algn="l" rtl="0" fontAlgn="base">
              <a:spcBef>
                <a:spcPct val="0"/>
              </a:spcBef>
              <a:spcAft>
                <a:spcPct val="0"/>
              </a:spcAft>
              <a:defRPr sz="2400" kern="1200">
                <a:solidFill>
                  <a:schemeClr val="tx1"/>
                </a:solidFill>
                <a:latin typeface="Arial" charset="0"/>
                <a:ea typeface="Geneva" charset="-128"/>
                <a:cs typeface="+mn-cs"/>
              </a:defRPr>
            </a:lvl2pPr>
            <a:lvl3pPr marL="914400" lvl="2" algn="l" rtl="0" fontAlgn="base">
              <a:spcBef>
                <a:spcPct val="0"/>
              </a:spcBef>
              <a:spcAft>
                <a:spcPct val="0"/>
              </a:spcAft>
              <a:defRPr sz="2400" kern="1200">
                <a:solidFill>
                  <a:schemeClr val="tx1"/>
                </a:solidFill>
                <a:latin typeface="Arial" charset="0"/>
                <a:ea typeface="Geneva" charset="-128"/>
                <a:cs typeface="+mn-cs"/>
              </a:defRPr>
            </a:lvl3pPr>
            <a:lvl4pPr marL="1371600" lvl="3" algn="l" rtl="0" fontAlgn="base">
              <a:spcBef>
                <a:spcPct val="0"/>
              </a:spcBef>
              <a:spcAft>
                <a:spcPct val="0"/>
              </a:spcAft>
              <a:defRPr sz="2400" kern="1200">
                <a:solidFill>
                  <a:schemeClr val="tx1"/>
                </a:solidFill>
                <a:latin typeface="Arial" charset="0"/>
                <a:ea typeface="Geneva" charset="-128"/>
                <a:cs typeface="+mn-cs"/>
              </a:defRPr>
            </a:lvl4pPr>
            <a:lvl5pPr marL="1828800" lvl="4" algn="l" rtl="0" fontAlgn="base">
              <a:spcBef>
                <a:spcPct val="0"/>
              </a:spcBef>
              <a:spcAft>
                <a:spcPct val="0"/>
              </a:spcAft>
              <a:defRPr sz="2400" kern="1200">
                <a:solidFill>
                  <a:schemeClr val="tx1"/>
                </a:solidFill>
                <a:latin typeface="Arial" charset="0"/>
                <a:ea typeface="Geneva" charset="-128"/>
                <a:cs typeface="+mn-cs"/>
              </a:defRPr>
            </a:lvl5pPr>
            <a:lvl6pPr marL="2286000" lvl="5" algn="l" defTabSz="914400" rtl="0" eaLnBrk="1" latinLnBrk="0" hangingPunct="1">
              <a:defRPr sz="2400" kern="1200">
                <a:solidFill>
                  <a:schemeClr val="tx1"/>
                </a:solidFill>
                <a:latin typeface="Arial" charset="0"/>
                <a:ea typeface="Geneva" charset="-128"/>
                <a:cs typeface="+mn-cs"/>
              </a:defRPr>
            </a:lvl6pPr>
            <a:lvl7pPr marL="2743200" lvl="6" algn="l" defTabSz="914400" rtl="0" eaLnBrk="1" latinLnBrk="0" hangingPunct="1">
              <a:defRPr sz="2400" kern="1200">
                <a:solidFill>
                  <a:schemeClr val="tx1"/>
                </a:solidFill>
                <a:latin typeface="Arial" charset="0"/>
                <a:ea typeface="Geneva" charset="-128"/>
                <a:cs typeface="+mn-cs"/>
              </a:defRPr>
            </a:lvl7pPr>
            <a:lvl8pPr marL="3200400" lvl="7" algn="l" defTabSz="914400" rtl="0" eaLnBrk="1" latinLnBrk="0" hangingPunct="1">
              <a:defRPr sz="2400" kern="1200">
                <a:solidFill>
                  <a:schemeClr val="tx1"/>
                </a:solidFill>
                <a:latin typeface="Arial" charset="0"/>
                <a:ea typeface="Geneva" charset="-128"/>
                <a:cs typeface="+mn-cs"/>
              </a:defRPr>
            </a:lvl8pPr>
            <a:lvl9pPr marL="3657600" lvl="8" algn="l" defTabSz="914400" rtl="0" eaLnBrk="1" latinLnBrk="0" hangingPunct="1">
              <a:defRPr sz="2400" kern="1200">
                <a:solidFill>
                  <a:schemeClr val="tx1"/>
                </a:solidFill>
                <a:latin typeface="Arial" charset="0"/>
                <a:ea typeface="Geneva" charset="-128"/>
                <a:cs typeface="+mn-cs"/>
              </a:defRPr>
            </a:lvl9pPr>
          </a:lstStyle>
          <a:p>
            <a:r>
              <a:rPr lang="nl-NL" sz="1200" b="1" dirty="0">
                <a:solidFill>
                  <a:prstClr val="white">
                    <a:lumMod val="85000"/>
                  </a:prstClr>
                </a:solidFill>
              </a:rPr>
              <a:t>Van Vraag naar Informatie</a:t>
            </a:r>
          </a:p>
        </p:txBody>
      </p:sp>
      <p:sp>
        <p:nvSpPr>
          <p:cNvPr id="93" name="TextBox 83"/>
          <p:cNvSpPr txBox="1"/>
          <p:nvPr/>
        </p:nvSpPr>
        <p:spPr>
          <a:xfrm>
            <a:off x="6057082" y="5545125"/>
            <a:ext cx="1099442" cy="707886"/>
          </a:xfrm>
          <a:prstGeom prst="rect">
            <a:avLst/>
          </a:prstGeom>
          <a:noFill/>
        </p:spPr>
        <p:txBody>
          <a:bodyPr wrap="square" rtlCol="0">
            <a:spAutoFit/>
          </a:bodyPr>
          <a:lstStyle>
            <a:defPPr lvl="0">
              <a:defRPr lang="nl-NL"/>
            </a:defPPr>
            <a:lvl1pPr lvl="0" algn="l" rtl="0" fontAlgn="base">
              <a:spcBef>
                <a:spcPct val="0"/>
              </a:spcBef>
              <a:spcAft>
                <a:spcPct val="0"/>
              </a:spcAft>
              <a:defRPr sz="2400" kern="1200">
                <a:solidFill>
                  <a:schemeClr val="tx1"/>
                </a:solidFill>
                <a:latin typeface="Arial" charset="0"/>
                <a:ea typeface="Geneva" charset="-128"/>
                <a:cs typeface="+mn-cs"/>
              </a:defRPr>
            </a:lvl1pPr>
            <a:lvl2pPr marL="457200" lvl="1" algn="l" rtl="0" fontAlgn="base">
              <a:spcBef>
                <a:spcPct val="0"/>
              </a:spcBef>
              <a:spcAft>
                <a:spcPct val="0"/>
              </a:spcAft>
              <a:defRPr sz="2400" kern="1200">
                <a:solidFill>
                  <a:schemeClr val="tx1"/>
                </a:solidFill>
                <a:latin typeface="Arial" charset="0"/>
                <a:ea typeface="Geneva" charset="-128"/>
                <a:cs typeface="+mn-cs"/>
              </a:defRPr>
            </a:lvl2pPr>
            <a:lvl3pPr marL="914400" lvl="2" algn="l" rtl="0" fontAlgn="base">
              <a:spcBef>
                <a:spcPct val="0"/>
              </a:spcBef>
              <a:spcAft>
                <a:spcPct val="0"/>
              </a:spcAft>
              <a:defRPr sz="2400" kern="1200">
                <a:solidFill>
                  <a:schemeClr val="tx1"/>
                </a:solidFill>
                <a:latin typeface="Arial" charset="0"/>
                <a:ea typeface="Geneva" charset="-128"/>
                <a:cs typeface="+mn-cs"/>
              </a:defRPr>
            </a:lvl3pPr>
            <a:lvl4pPr marL="1371600" lvl="3" algn="l" rtl="0" fontAlgn="base">
              <a:spcBef>
                <a:spcPct val="0"/>
              </a:spcBef>
              <a:spcAft>
                <a:spcPct val="0"/>
              </a:spcAft>
              <a:defRPr sz="2400" kern="1200">
                <a:solidFill>
                  <a:schemeClr val="tx1"/>
                </a:solidFill>
                <a:latin typeface="Arial" charset="0"/>
                <a:ea typeface="Geneva" charset="-128"/>
                <a:cs typeface="+mn-cs"/>
              </a:defRPr>
            </a:lvl4pPr>
            <a:lvl5pPr marL="1828800" lvl="4" algn="l" rtl="0" fontAlgn="base">
              <a:spcBef>
                <a:spcPct val="0"/>
              </a:spcBef>
              <a:spcAft>
                <a:spcPct val="0"/>
              </a:spcAft>
              <a:defRPr sz="2400" kern="1200">
                <a:solidFill>
                  <a:schemeClr val="tx1"/>
                </a:solidFill>
                <a:latin typeface="Arial" charset="0"/>
                <a:ea typeface="Geneva" charset="-128"/>
                <a:cs typeface="+mn-cs"/>
              </a:defRPr>
            </a:lvl5pPr>
            <a:lvl6pPr marL="2286000" lvl="5" algn="l" defTabSz="914400" rtl="0" eaLnBrk="1" latinLnBrk="0" hangingPunct="1">
              <a:defRPr sz="2400" kern="1200">
                <a:solidFill>
                  <a:schemeClr val="tx1"/>
                </a:solidFill>
                <a:latin typeface="Arial" charset="0"/>
                <a:ea typeface="Geneva" charset="-128"/>
                <a:cs typeface="+mn-cs"/>
              </a:defRPr>
            </a:lvl6pPr>
            <a:lvl7pPr marL="2743200" lvl="6" algn="l" defTabSz="914400" rtl="0" eaLnBrk="1" latinLnBrk="0" hangingPunct="1">
              <a:defRPr sz="2400" kern="1200">
                <a:solidFill>
                  <a:schemeClr val="tx1"/>
                </a:solidFill>
                <a:latin typeface="Arial" charset="0"/>
                <a:ea typeface="Geneva" charset="-128"/>
                <a:cs typeface="+mn-cs"/>
              </a:defRPr>
            </a:lvl7pPr>
            <a:lvl8pPr marL="3200400" lvl="7" algn="l" defTabSz="914400" rtl="0" eaLnBrk="1" latinLnBrk="0" hangingPunct="1">
              <a:defRPr sz="2400" kern="1200">
                <a:solidFill>
                  <a:schemeClr val="tx1"/>
                </a:solidFill>
                <a:latin typeface="Arial" charset="0"/>
                <a:ea typeface="Geneva" charset="-128"/>
                <a:cs typeface="+mn-cs"/>
              </a:defRPr>
            </a:lvl8pPr>
            <a:lvl9pPr marL="3657600" lvl="8" algn="l" defTabSz="914400" rtl="0" eaLnBrk="1" latinLnBrk="0" hangingPunct="1">
              <a:defRPr sz="2400" kern="1200">
                <a:solidFill>
                  <a:schemeClr val="tx1"/>
                </a:solidFill>
                <a:latin typeface="Arial" charset="0"/>
                <a:ea typeface="Geneva" charset="-128"/>
                <a:cs typeface="+mn-cs"/>
              </a:defRPr>
            </a:lvl9pPr>
          </a:lstStyle>
          <a:p>
            <a:r>
              <a:rPr lang="nl-NL" sz="800" dirty="0">
                <a:solidFill>
                  <a:prstClr val="white">
                    <a:lumMod val="95000"/>
                  </a:prstClr>
                </a:solidFill>
              </a:rPr>
              <a:t>BASIS REGISTRATIE </a:t>
            </a:r>
          </a:p>
          <a:p>
            <a:r>
              <a:rPr lang="nl-NL" sz="800" dirty="0">
                <a:solidFill>
                  <a:prstClr val="white">
                    <a:lumMod val="95000"/>
                  </a:prstClr>
                </a:solidFill>
              </a:rPr>
              <a:t>GENERIEKE GEGEVENS VERZAMELINGEN</a:t>
            </a:r>
          </a:p>
        </p:txBody>
      </p:sp>
      <p:sp>
        <p:nvSpPr>
          <p:cNvPr id="98" name="Rectangle 84"/>
          <p:cNvSpPr/>
          <p:nvPr/>
        </p:nvSpPr>
        <p:spPr>
          <a:xfrm>
            <a:off x="7559066" y="5547456"/>
            <a:ext cx="1176908" cy="691696"/>
          </a:xfrm>
          <a:prstGeom prst="rect">
            <a:avLst/>
          </a:prstGeom>
          <a:solidFill>
            <a:schemeClr val="bg1">
              <a:lumMod val="65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prstClr val="white"/>
              </a:solidFill>
            </a:endParaRPr>
          </a:p>
        </p:txBody>
      </p:sp>
      <p:sp>
        <p:nvSpPr>
          <p:cNvPr id="101" name="TextBox 85"/>
          <p:cNvSpPr txBox="1"/>
          <p:nvPr/>
        </p:nvSpPr>
        <p:spPr>
          <a:xfrm>
            <a:off x="7633492" y="5890521"/>
            <a:ext cx="1102482" cy="338554"/>
          </a:xfrm>
          <a:prstGeom prst="rect">
            <a:avLst/>
          </a:prstGeom>
          <a:noFill/>
        </p:spPr>
        <p:txBody>
          <a:bodyPr wrap="square" rtlCol="0">
            <a:spAutoFit/>
          </a:bodyPr>
          <a:lstStyle/>
          <a:p>
            <a:r>
              <a:rPr lang="nl-NL" sz="800" dirty="0">
                <a:solidFill>
                  <a:prstClr val="white">
                    <a:lumMod val="95000"/>
                  </a:prstClr>
                </a:solidFill>
              </a:rPr>
              <a:t>INFORMATIE</a:t>
            </a:r>
          </a:p>
          <a:p>
            <a:r>
              <a:rPr lang="nl-NL" sz="800" dirty="0">
                <a:solidFill>
                  <a:prstClr val="white">
                    <a:lumMod val="95000"/>
                  </a:prstClr>
                </a:solidFill>
              </a:rPr>
              <a:t>HUIZEN</a:t>
            </a:r>
          </a:p>
        </p:txBody>
      </p:sp>
      <p:sp>
        <p:nvSpPr>
          <p:cNvPr id="102" name="Rectangle 6"/>
          <p:cNvSpPr/>
          <p:nvPr/>
        </p:nvSpPr>
        <p:spPr>
          <a:xfrm>
            <a:off x="416030" y="3803600"/>
            <a:ext cx="7306573" cy="786073"/>
          </a:xfrm>
          <a:prstGeom prst="rect">
            <a:avLst/>
          </a:prstGeom>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prstClr val="white"/>
              </a:solidFill>
            </a:endParaRPr>
          </a:p>
        </p:txBody>
      </p:sp>
      <p:sp>
        <p:nvSpPr>
          <p:cNvPr id="103" name="Rectangle 84"/>
          <p:cNvSpPr/>
          <p:nvPr/>
        </p:nvSpPr>
        <p:spPr>
          <a:xfrm>
            <a:off x="6477529" y="3803601"/>
            <a:ext cx="2296686" cy="786072"/>
          </a:xfrm>
          <a:prstGeom prst="rect">
            <a:avLst/>
          </a:prstGeom>
          <a:solidFill>
            <a:schemeClr val="bg1">
              <a:lumMod val="65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prstClr val="white"/>
              </a:solidFill>
            </a:endParaRPr>
          </a:p>
        </p:txBody>
      </p:sp>
      <p:sp>
        <p:nvSpPr>
          <p:cNvPr id="104" name="Rounded Rectangle 8"/>
          <p:cNvSpPr/>
          <p:nvPr/>
        </p:nvSpPr>
        <p:spPr>
          <a:xfrm>
            <a:off x="631690" y="3898392"/>
            <a:ext cx="900000" cy="360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Oriënteren</a:t>
            </a:r>
          </a:p>
        </p:txBody>
      </p:sp>
      <p:sp>
        <p:nvSpPr>
          <p:cNvPr id="105" name="Rounded Rectangle 9"/>
          <p:cNvSpPr/>
          <p:nvPr/>
        </p:nvSpPr>
        <p:spPr>
          <a:xfrm>
            <a:off x="2139156" y="3902218"/>
            <a:ext cx="900000" cy="360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Checken</a:t>
            </a:r>
          </a:p>
        </p:txBody>
      </p:sp>
      <p:sp>
        <p:nvSpPr>
          <p:cNvPr id="106" name="Rounded Rectangle 10"/>
          <p:cNvSpPr/>
          <p:nvPr/>
        </p:nvSpPr>
        <p:spPr>
          <a:xfrm>
            <a:off x="3646622" y="3897924"/>
            <a:ext cx="900000" cy="360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Opstellen aanvraag</a:t>
            </a:r>
          </a:p>
        </p:txBody>
      </p:sp>
      <p:sp>
        <p:nvSpPr>
          <p:cNvPr id="107" name="Rounded Rectangle 11"/>
          <p:cNvSpPr/>
          <p:nvPr/>
        </p:nvSpPr>
        <p:spPr>
          <a:xfrm>
            <a:off x="5154088" y="3897924"/>
            <a:ext cx="900000" cy="360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Indienen aanvraag</a:t>
            </a:r>
          </a:p>
        </p:txBody>
      </p:sp>
      <p:sp>
        <p:nvSpPr>
          <p:cNvPr id="108" name="Rounded Rectangle 12"/>
          <p:cNvSpPr/>
          <p:nvPr/>
        </p:nvSpPr>
        <p:spPr>
          <a:xfrm>
            <a:off x="6661554" y="3897924"/>
            <a:ext cx="900000" cy="360000"/>
          </a:xfrm>
          <a:prstGeom prst="roundRect">
            <a:avLst/>
          </a:prstGeom>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Behandelen aanvraag</a:t>
            </a:r>
          </a:p>
        </p:txBody>
      </p:sp>
      <p:cxnSp>
        <p:nvCxnSpPr>
          <p:cNvPr id="109" name="Straight Arrow Connector 14"/>
          <p:cNvCxnSpPr>
            <a:stCxn id="104" idx="3"/>
            <a:endCxn id="105" idx="1"/>
          </p:cNvCxnSpPr>
          <p:nvPr/>
        </p:nvCxnSpPr>
        <p:spPr>
          <a:xfrm>
            <a:off x="1531690" y="4078392"/>
            <a:ext cx="607466" cy="3826"/>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5"/>
          <p:cNvCxnSpPr>
            <a:stCxn id="105" idx="3"/>
            <a:endCxn id="106" idx="1"/>
          </p:cNvCxnSpPr>
          <p:nvPr/>
        </p:nvCxnSpPr>
        <p:spPr>
          <a:xfrm flipV="1">
            <a:off x="3039156" y="4077924"/>
            <a:ext cx="607466" cy="4294"/>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8"/>
          <p:cNvCxnSpPr>
            <a:stCxn id="106" idx="3"/>
            <a:endCxn id="107" idx="1"/>
          </p:cNvCxnSpPr>
          <p:nvPr/>
        </p:nvCxnSpPr>
        <p:spPr>
          <a:xfrm>
            <a:off x="4546622" y="4077924"/>
            <a:ext cx="60746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21"/>
          <p:cNvCxnSpPr>
            <a:stCxn id="107" idx="3"/>
            <a:endCxn id="108" idx="1"/>
          </p:cNvCxnSpPr>
          <p:nvPr/>
        </p:nvCxnSpPr>
        <p:spPr>
          <a:xfrm>
            <a:off x="6054088" y="4077924"/>
            <a:ext cx="60746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26"/>
          <p:cNvSpPr txBox="1"/>
          <p:nvPr/>
        </p:nvSpPr>
        <p:spPr>
          <a:xfrm>
            <a:off x="1244149" y="3871020"/>
            <a:ext cx="524785" cy="200055"/>
          </a:xfrm>
          <a:prstGeom prst="rect">
            <a:avLst/>
          </a:prstGeom>
          <a:noFill/>
        </p:spPr>
        <p:txBody>
          <a:bodyPr wrap="square" rtlCol="0">
            <a:spAutoFit/>
          </a:bodyPr>
          <a:lstStyle/>
          <a:p>
            <a:r>
              <a:rPr lang="nl-NL" sz="700" dirty="0">
                <a:solidFill>
                  <a:prstClr val="black"/>
                </a:solidFill>
              </a:rPr>
              <a:t>I/B</a:t>
            </a:r>
          </a:p>
        </p:txBody>
      </p:sp>
      <p:sp>
        <p:nvSpPr>
          <p:cNvPr id="114" name="TextBox 27"/>
          <p:cNvSpPr txBox="1"/>
          <p:nvPr/>
        </p:nvSpPr>
        <p:spPr>
          <a:xfrm>
            <a:off x="2776763" y="3871020"/>
            <a:ext cx="524785" cy="200055"/>
          </a:xfrm>
          <a:prstGeom prst="rect">
            <a:avLst/>
          </a:prstGeom>
          <a:noFill/>
        </p:spPr>
        <p:txBody>
          <a:bodyPr wrap="square" rtlCol="0">
            <a:spAutoFit/>
          </a:bodyPr>
          <a:lstStyle/>
          <a:p>
            <a:r>
              <a:rPr lang="nl-NL" sz="700" dirty="0">
                <a:solidFill>
                  <a:prstClr val="black"/>
                </a:solidFill>
              </a:rPr>
              <a:t>I/B</a:t>
            </a:r>
          </a:p>
        </p:txBody>
      </p:sp>
      <p:sp>
        <p:nvSpPr>
          <p:cNvPr id="115" name="TextBox 28"/>
          <p:cNvSpPr txBox="1"/>
          <p:nvPr/>
        </p:nvSpPr>
        <p:spPr>
          <a:xfrm>
            <a:off x="4284229" y="3863946"/>
            <a:ext cx="524785" cy="200055"/>
          </a:xfrm>
          <a:prstGeom prst="rect">
            <a:avLst/>
          </a:prstGeom>
          <a:noFill/>
        </p:spPr>
        <p:txBody>
          <a:bodyPr wrap="square" rtlCol="0">
            <a:spAutoFit/>
          </a:bodyPr>
          <a:lstStyle/>
          <a:p>
            <a:r>
              <a:rPr lang="nl-NL" sz="700" dirty="0">
                <a:solidFill>
                  <a:prstClr val="black"/>
                </a:solidFill>
              </a:rPr>
              <a:t>I/B</a:t>
            </a:r>
          </a:p>
        </p:txBody>
      </p:sp>
      <p:sp>
        <p:nvSpPr>
          <p:cNvPr id="116" name="TextBox 29"/>
          <p:cNvSpPr txBox="1"/>
          <p:nvPr/>
        </p:nvSpPr>
        <p:spPr>
          <a:xfrm>
            <a:off x="7296674" y="3877869"/>
            <a:ext cx="524785" cy="200055"/>
          </a:xfrm>
          <a:prstGeom prst="rect">
            <a:avLst/>
          </a:prstGeom>
          <a:noFill/>
        </p:spPr>
        <p:txBody>
          <a:bodyPr wrap="square" rtlCol="0">
            <a:spAutoFit/>
          </a:bodyPr>
          <a:lstStyle/>
          <a:p>
            <a:r>
              <a:rPr lang="nl-NL" sz="700" dirty="0">
                <a:solidFill>
                  <a:prstClr val="black"/>
                </a:solidFill>
              </a:rPr>
              <a:t>BG</a:t>
            </a:r>
          </a:p>
        </p:txBody>
      </p:sp>
      <p:sp>
        <p:nvSpPr>
          <p:cNvPr id="126" name="TextBox 7"/>
          <p:cNvSpPr txBox="1"/>
          <p:nvPr/>
        </p:nvSpPr>
        <p:spPr>
          <a:xfrm>
            <a:off x="307205" y="3580833"/>
            <a:ext cx="2820838" cy="276999"/>
          </a:xfrm>
          <a:prstGeom prst="rect">
            <a:avLst/>
          </a:prstGeom>
          <a:noFill/>
        </p:spPr>
        <p:txBody>
          <a:bodyPr wrap="square" rtlCol="0">
            <a:spAutoFit/>
          </a:bodyPr>
          <a:lstStyle>
            <a:defPPr lvl="0">
              <a:defRPr lang="nl-NL"/>
            </a:defPPr>
            <a:lvl1pPr>
              <a:defRPr sz="1400" b="1"/>
            </a:lvl1pPr>
          </a:lstStyle>
          <a:p>
            <a:r>
              <a:rPr lang="nl-NL" sz="1200" dirty="0">
                <a:solidFill>
                  <a:prstClr val="white">
                    <a:lumMod val="85000"/>
                  </a:prstClr>
                </a:solidFill>
              </a:rPr>
              <a:t>Van Idee tot Indiening</a:t>
            </a:r>
          </a:p>
        </p:txBody>
      </p:sp>
      <p:sp>
        <p:nvSpPr>
          <p:cNvPr id="14" name="Stroomdiagram: Interne opslag 13"/>
          <p:cNvSpPr/>
          <p:nvPr/>
        </p:nvSpPr>
        <p:spPr>
          <a:xfrm>
            <a:off x="1081690" y="2926079"/>
            <a:ext cx="1090405" cy="517491"/>
          </a:xfrm>
          <a:prstGeom prst="flowChartInternalStorage">
            <a:avLst/>
          </a:prstGeom>
          <a:solidFill>
            <a:srgbClr val="FF990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prstClr val="black"/>
                </a:solidFill>
              </a:rPr>
              <a:t>Omgevings-documenten</a:t>
            </a:r>
          </a:p>
        </p:txBody>
      </p:sp>
      <p:sp>
        <p:nvSpPr>
          <p:cNvPr id="129" name="Stroomdiagram: Interne opslag 128"/>
          <p:cNvSpPr/>
          <p:nvPr/>
        </p:nvSpPr>
        <p:spPr>
          <a:xfrm>
            <a:off x="2570118" y="2926076"/>
            <a:ext cx="1090405" cy="517491"/>
          </a:xfrm>
          <a:prstGeom prst="flowChartInternalStorage">
            <a:avLst/>
          </a:prstGeom>
          <a:solidFill>
            <a:srgbClr val="FF990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prstClr val="black"/>
                </a:solidFill>
              </a:rPr>
              <a:t>Catalogus</a:t>
            </a:r>
          </a:p>
        </p:txBody>
      </p:sp>
      <p:sp>
        <p:nvSpPr>
          <p:cNvPr id="130" name="Stroomdiagram: Interne opslag 129"/>
          <p:cNvSpPr/>
          <p:nvPr/>
        </p:nvSpPr>
        <p:spPr>
          <a:xfrm>
            <a:off x="3964948" y="2926076"/>
            <a:ext cx="1090405" cy="517491"/>
          </a:xfrm>
          <a:prstGeom prst="flowChartInternalStorage">
            <a:avLst/>
          </a:prstGeom>
          <a:solidFill>
            <a:srgbClr val="FF990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prstClr val="black"/>
                </a:solidFill>
              </a:rPr>
              <a:t>Toepasbare Regels</a:t>
            </a:r>
          </a:p>
        </p:txBody>
      </p:sp>
      <p:sp>
        <p:nvSpPr>
          <p:cNvPr id="131" name="Stroomdiagram: Interne opslag 130"/>
          <p:cNvSpPr/>
          <p:nvPr/>
        </p:nvSpPr>
        <p:spPr>
          <a:xfrm>
            <a:off x="5263883" y="2926075"/>
            <a:ext cx="1090405" cy="517491"/>
          </a:xfrm>
          <a:prstGeom prst="flowChartInternalStorage">
            <a:avLst/>
          </a:prstGeom>
          <a:solidFill>
            <a:srgbClr val="FF990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prstClr val="black"/>
                </a:solidFill>
              </a:rPr>
              <a:t>Aanvragen Meldingen</a:t>
            </a:r>
          </a:p>
        </p:txBody>
      </p:sp>
      <p:sp>
        <p:nvSpPr>
          <p:cNvPr id="132" name="Stroomdiagram: Interne opslag 131"/>
          <p:cNvSpPr/>
          <p:nvPr/>
        </p:nvSpPr>
        <p:spPr>
          <a:xfrm>
            <a:off x="6562819" y="2933694"/>
            <a:ext cx="1090405" cy="517491"/>
          </a:xfrm>
          <a:prstGeom prst="flowChartInternalStorage">
            <a:avLst/>
          </a:prstGeom>
          <a:solidFill>
            <a:srgbClr val="FF990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prstClr val="black"/>
                </a:solidFill>
              </a:rPr>
              <a:t>Content</a:t>
            </a:r>
          </a:p>
        </p:txBody>
      </p:sp>
      <p:sp>
        <p:nvSpPr>
          <p:cNvPr id="133" name="Stroomdiagram: Interne opslag 132"/>
          <p:cNvSpPr/>
          <p:nvPr/>
        </p:nvSpPr>
        <p:spPr>
          <a:xfrm>
            <a:off x="2483445" y="4769958"/>
            <a:ext cx="1090405" cy="517491"/>
          </a:xfrm>
          <a:prstGeom prst="flowChartInternalStorage">
            <a:avLst/>
          </a:prstGeom>
          <a:solidFill>
            <a:srgbClr val="FF990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prstClr val="black"/>
                </a:solidFill>
              </a:rPr>
              <a:t>IH Ruimte:</a:t>
            </a:r>
          </a:p>
          <a:p>
            <a:pPr algn="ctr"/>
            <a:r>
              <a:rPr lang="nl-NL" sz="800" dirty="0" err="1">
                <a:solidFill>
                  <a:prstClr val="black"/>
                </a:solidFill>
              </a:rPr>
              <a:t>Bestemmings-plannen</a:t>
            </a:r>
            <a:endParaRPr lang="nl-NL" sz="800" dirty="0">
              <a:solidFill>
                <a:prstClr val="black"/>
              </a:solidFill>
            </a:endParaRPr>
          </a:p>
        </p:txBody>
      </p:sp>
      <p:sp>
        <p:nvSpPr>
          <p:cNvPr id="134" name="Stroomdiagram: Interne opslag 133"/>
          <p:cNvSpPr/>
          <p:nvPr/>
        </p:nvSpPr>
        <p:spPr>
          <a:xfrm>
            <a:off x="3821452" y="4766040"/>
            <a:ext cx="1090405" cy="517491"/>
          </a:xfrm>
          <a:prstGeom prst="flowChartInternalStorage">
            <a:avLst/>
          </a:prstGeom>
          <a:solidFill>
            <a:srgbClr val="FF990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prstClr val="black"/>
                </a:solidFill>
              </a:rPr>
              <a:t>Basis Registratie</a:t>
            </a:r>
          </a:p>
          <a:p>
            <a:pPr algn="ctr"/>
            <a:r>
              <a:rPr lang="nl-NL" sz="800" dirty="0">
                <a:solidFill>
                  <a:prstClr val="black"/>
                </a:solidFill>
              </a:rPr>
              <a:t>BGT</a:t>
            </a:r>
          </a:p>
        </p:txBody>
      </p:sp>
      <p:sp>
        <p:nvSpPr>
          <p:cNvPr id="135" name="Rounded Rectangle 9"/>
          <p:cNvSpPr/>
          <p:nvPr/>
        </p:nvSpPr>
        <p:spPr>
          <a:xfrm>
            <a:off x="2482056" y="5716568"/>
            <a:ext cx="900000" cy="360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Verzamelen</a:t>
            </a:r>
          </a:p>
          <a:p>
            <a:pPr algn="ctr"/>
            <a:r>
              <a:rPr lang="nl-NL" sz="700" dirty="0">
                <a:solidFill>
                  <a:prstClr val="black"/>
                </a:solidFill>
              </a:rPr>
              <a:t>Vraag</a:t>
            </a:r>
          </a:p>
        </p:txBody>
      </p:sp>
      <p:sp>
        <p:nvSpPr>
          <p:cNvPr id="136" name="Rounded Rectangle 10"/>
          <p:cNvSpPr/>
          <p:nvPr/>
        </p:nvSpPr>
        <p:spPr>
          <a:xfrm>
            <a:off x="3768542" y="5712274"/>
            <a:ext cx="900000" cy="360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besluit</a:t>
            </a:r>
          </a:p>
        </p:txBody>
      </p:sp>
      <p:cxnSp>
        <p:nvCxnSpPr>
          <p:cNvPr id="137" name="Straight Arrow Connector 15"/>
          <p:cNvCxnSpPr>
            <a:stCxn id="135" idx="3"/>
          </p:cNvCxnSpPr>
          <p:nvPr/>
        </p:nvCxnSpPr>
        <p:spPr>
          <a:xfrm>
            <a:off x="3382056" y="5896568"/>
            <a:ext cx="377894" cy="2500"/>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Rectangle 82"/>
          <p:cNvSpPr/>
          <p:nvPr/>
        </p:nvSpPr>
        <p:spPr>
          <a:xfrm>
            <a:off x="359308" y="5545125"/>
            <a:ext cx="1476792" cy="691696"/>
          </a:xfrm>
          <a:prstGeom prst="rect">
            <a:avLst/>
          </a:prstGeom>
          <a:solidFill>
            <a:schemeClr val="bg1">
              <a:lumMod val="65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lvl="0" algn="l" rtl="0" fontAlgn="base">
              <a:spcBef>
                <a:spcPct val="0"/>
              </a:spcBef>
              <a:spcAft>
                <a:spcPct val="0"/>
              </a:spcAft>
              <a:defRPr sz="2400" kern="1200">
                <a:solidFill>
                  <a:schemeClr val="lt1"/>
                </a:solidFill>
                <a:latin typeface="+mn-lt"/>
                <a:ea typeface="+mn-ea"/>
                <a:cs typeface="+mn-cs"/>
              </a:defRPr>
            </a:lvl1pPr>
            <a:lvl2pPr marL="457200" lvl="1" algn="l" rtl="0" fontAlgn="base">
              <a:spcBef>
                <a:spcPct val="0"/>
              </a:spcBef>
              <a:spcAft>
                <a:spcPct val="0"/>
              </a:spcAft>
              <a:defRPr sz="2400" kern="1200">
                <a:solidFill>
                  <a:schemeClr val="lt1"/>
                </a:solidFill>
                <a:latin typeface="+mn-lt"/>
                <a:ea typeface="+mn-ea"/>
                <a:cs typeface="+mn-cs"/>
              </a:defRPr>
            </a:lvl2pPr>
            <a:lvl3pPr marL="914400" lvl="2" algn="l" rtl="0" fontAlgn="base">
              <a:spcBef>
                <a:spcPct val="0"/>
              </a:spcBef>
              <a:spcAft>
                <a:spcPct val="0"/>
              </a:spcAft>
              <a:defRPr sz="2400" kern="1200">
                <a:solidFill>
                  <a:schemeClr val="lt1"/>
                </a:solidFill>
                <a:latin typeface="+mn-lt"/>
                <a:ea typeface="+mn-ea"/>
                <a:cs typeface="+mn-cs"/>
              </a:defRPr>
            </a:lvl3pPr>
            <a:lvl4pPr marL="1371600" lvl="3" algn="l" rtl="0" fontAlgn="base">
              <a:spcBef>
                <a:spcPct val="0"/>
              </a:spcBef>
              <a:spcAft>
                <a:spcPct val="0"/>
              </a:spcAft>
              <a:defRPr sz="2400" kern="1200">
                <a:solidFill>
                  <a:schemeClr val="lt1"/>
                </a:solidFill>
                <a:latin typeface="+mn-lt"/>
                <a:ea typeface="+mn-ea"/>
                <a:cs typeface="+mn-cs"/>
              </a:defRPr>
            </a:lvl4pPr>
            <a:lvl5pPr marL="1828800" lvl="4" algn="l" rtl="0" fontAlgn="base">
              <a:spcBef>
                <a:spcPct val="0"/>
              </a:spcBef>
              <a:spcAft>
                <a:spcPct val="0"/>
              </a:spcAft>
              <a:defRPr sz="2400" kern="1200">
                <a:solidFill>
                  <a:schemeClr val="lt1"/>
                </a:solidFill>
                <a:latin typeface="+mn-lt"/>
                <a:ea typeface="+mn-ea"/>
                <a:cs typeface="+mn-cs"/>
              </a:defRPr>
            </a:lvl5pPr>
            <a:lvl6pPr marL="2286000" lvl="5" algn="l" defTabSz="914400" rtl="0" eaLnBrk="1" latinLnBrk="0" hangingPunct="1">
              <a:defRPr sz="2400" kern="1200">
                <a:solidFill>
                  <a:schemeClr val="lt1"/>
                </a:solidFill>
                <a:latin typeface="+mn-lt"/>
                <a:ea typeface="+mn-ea"/>
                <a:cs typeface="+mn-cs"/>
              </a:defRPr>
            </a:lvl6pPr>
            <a:lvl7pPr marL="2743200" lvl="6" algn="l" defTabSz="914400" rtl="0" eaLnBrk="1" latinLnBrk="0" hangingPunct="1">
              <a:defRPr sz="2400" kern="1200">
                <a:solidFill>
                  <a:schemeClr val="lt1"/>
                </a:solidFill>
                <a:latin typeface="+mn-lt"/>
                <a:ea typeface="+mn-ea"/>
                <a:cs typeface="+mn-cs"/>
              </a:defRPr>
            </a:lvl7pPr>
            <a:lvl8pPr marL="3200400" lvl="7" algn="l" defTabSz="914400" rtl="0" eaLnBrk="1" latinLnBrk="0" hangingPunct="1">
              <a:defRPr sz="2400" kern="1200">
                <a:solidFill>
                  <a:schemeClr val="lt1"/>
                </a:solidFill>
                <a:latin typeface="+mn-lt"/>
                <a:ea typeface="+mn-ea"/>
                <a:cs typeface="+mn-cs"/>
              </a:defRPr>
            </a:lvl8pPr>
            <a:lvl9pPr marL="3657600" lvl="8" algn="l" defTabSz="914400" rtl="0" eaLnBrk="1" latinLnBrk="0" hangingPunct="1">
              <a:defRPr sz="2400" kern="1200">
                <a:solidFill>
                  <a:schemeClr val="lt1"/>
                </a:solidFill>
                <a:latin typeface="+mn-lt"/>
                <a:ea typeface="+mn-ea"/>
                <a:cs typeface="+mn-cs"/>
              </a:defRPr>
            </a:lvl9pPr>
          </a:lstStyle>
          <a:p>
            <a:pPr algn="ctr"/>
            <a:endParaRPr lang="nl-NL" sz="1100">
              <a:solidFill>
                <a:prstClr val="white"/>
              </a:solidFill>
            </a:endParaRPr>
          </a:p>
        </p:txBody>
      </p:sp>
      <p:sp>
        <p:nvSpPr>
          <p:cNvPr id="139" name="TextBox 83"/>
          <p:cNvSpPr txBox="1"/>
          <p:nvPr/>
        </p:nvSpPr>
        <p:spPr>
          <a:xfrm>
            <a:off x="407099" y="5968846"/>
            <a:ext cx="1099442" cy="215444"/>
          </a:xfrm>
          <a:prstGeom prst="rect">
            <a:avLst/>
          </a:prstGeom>
          <a:noFill/>
        </p:spPr>
        <p:txBody>
          <a:bodyPr wrap="square" rtlCol="0">
            <a:spAutoFit/>
          </a:bodyPr>
          <a:lstStyle>
            <a:defPPr lvl="0">
              <a:defRPr lang="nl-NL"/>
            </a:defPPr>
            <a:lvl1pPr lvl="0" algn="l" rtl="0" fontAlgn="base">
              <a:spcBef>
                <a:spcPct val="0"/>
              </a:spcBef>
              <a:spcAft>
                <a:spcPct val="0"/>
              </a:spcAft>
              <a:defRPr sz="2400" kern="1200">
                <a:solidFill>
                  <a:schemeClr val="tx1"/>
                </a:solidFill>
                <a:latin typeface="Arial" charset="0"/>
                <a:ea typeface="Geneva" charset="-128"/>
                <a:cs typeface="+mn-cs"/>
              </a:defRPr>
            </a:lvl1pPr>
            <a:lvl2pPr marL="457200" lvl="1" algn="l" rtl="0" fontAlgn="base">
              <a:spcBef>
                <a:spcPct val="0"/>
              </a:spcBef>
              <a:spcAft>
                <a:spcPct val="0"/>
              </a:spcAft>
              <a:defRPr sz="2400" kern="1200">
                <a:solidFill>
                  <a:schemeClr val="tx1"/>
                </a:solidFill>
                <a:latin typeface="Arial" charset="0"/>
                <a:ea typeface="Geneva" charset="-128"/>
                <a:cs typeface="+mn-cs"/>
              </a:defRPr>
            </a:lvl2pPr>
            <a:lvl3pPr marL="914400" lvl="2" algn="l" rtl="0" fontAlgn="base">
              <a:spcBef>
                <a:spcPct val="0"/>
              </a:spcBef>
              <a:spcAft>
                <a:spcPct val="0"/>
              </a:spcAft>
              <a:defRPr sz="2400" kern="1200">
                <a:solidFill>
                  <a:schemeClr val="tx1"/>
                </a:solidFill>
                <a:latin typeface="Arial" charset="0"/>
                <a:ea typeface="Geneva" charset="-128"/>
                <a:cs typeface="+mn-cs"/>
              </a:defRPr>
            </a:lvl3pPr>
            <a:lvl4pPr marL="1371600" lvl="3" algn="l" rtl="0" fontAlgn="base">
              <a:spcBef>
                <a:spcPct val="0"/>
              </a:spcBef>
              <a:spcAft>
                <a:spcPct val="0"/>
              </a:spcAft>
              <a:defRPr sz="2400" kern="1200">
                <a:solidFill>
                  <a:schemeClr val="tx1"/>
                </a:solidFill>
                <a:latin typeface="Arial" charset="0"/>
                <a:ea typeface="Geneva" charset="-128"/>
                <a:cs typeface="+mn-cs"/>
              </a:defRPr>
            </a:lvl4pPr>
            <a:lvl5pPr marL="1828800" lvl="4" algn="l" rtl="0" fontAlgn="base">
              <a:spcBef>
                <a:spcPct val="0"/>
              </a:spcBef>
              <a:spcAft>
                <a:spcPct val="0"/>
              </a:spcAft>
              <a:defRPr sz="2400" kern="1200">
                <a:solidFill>
                  <a:schemeClr val="tx1"/>
                </a:solidFill>
                <a:latin typeface="Arial" charset="0"/>
                <a:ea typeface="Geneva" charset="-128"/>
                <a:cs typeface="+mn-cs"/>
              </a:defRPr>
            </a:lvl5pPr>
            <a:lvl6pPr marL="2286000" lvl="5" algn="l" defTabSz="914400" rtl="0" eaLnBrk="1" latinLnBrk="0" hangingPunct="1">
              <a:defRPr sz="2400" kern="1200">
                <a:solidFill>
                  <a:schemeClr val="tx1"/>
                </a:solidFill>
                <a:latin typeface="Arial" charset="0"/>
                <a:ea typeface="Geneva" charset="-128"/>
                <a:cs typeface="+mn-cs"/>
              </a:defRPr>
            </a:lvl6pPr>
            <a:lvl7pPr marL="2743200" lvl="6" algn="l" defTabSz="914400" rtl="0" eaLnBrk="1" latinLnBrk="0" hangingPunct="1">
              <a:defRPr sz="2400" kern="1200">
                <a:solidFill>
                  <a:schemeClr val="tx1"/>
                </a:solidFill>
                <a:latin typeface="Arial" charset="0"/>
                <a:ea typeface="Geneva" charset="-128"/>
                <a:cs typeface="+mn-cs"/>
              </a:defRPr>
            </a:lvl7pPr>
            <a:lvl8pPr marL="3200400" lvl="7" algn="l" defTabSz="914400" rtl="0" eaLnBrk="1" latinLnBrk="0" hangingPunct="1">
              <a:defRPr sz="2400" kern="1200">
                <a:solidFill>
                  <a:schemeClr val="tx1"/>
                </a:solidFill>
                <a:latin typeface="Arial" charset="0"/>
                <a:ea typeface="Geneva" charset="-128"/>
                <a:cs typeface="+mn-cs"/>
              </a:defRPr>
            </a:lvl8pPr>
            <a:lvl9pPr marL="3657600" lvl="8" algn="l" defTabSz="914400" rtl="0" eaLnBrk="1" latinLnBrk="0" hangingPunct="1">
              <a:defRPr sz="2400" kern="1200">
                <a:solidFill>
                  <a:schemeClr val="tx1"/>
                </a:solidFill>
                <a:latin typeface="Arial" charset="0"/>
                <a:ea typeface="Geneva" charset="-128"/>
                <a:cs typeface="+mn-cs"/>
              </a:defRPr>
            </a:lvl9pPr>
          </a:lstStyle>
          <a:p>
            <a:r>
              <a:rPr lang="nl-NL" sz="800" dirty="0">
                <a:solidFill>
                  <a:prstClr val="white">
                    <a:lumMod val="95000"/>
                  </a:prstClr>
                </a:solidFill>
              </a:rPr>
              <a:t>VRAAG</a:t>
            </a:r>
          </a:p>
        </p:txBody>
      </p:sp>
      <p:cxnSp>
        <p:nvCxnSpPr>
          <p:cNvPr id="140" name="Straight Arrow Connector 15"/>
          <p:cNvCxnSpPr/>
          <p:nvPr/>
        </p:nvCxnSpPr>
        <p:spPr>
          <a:xfrm flipV="1">
            <a:off x="1873296" y="5884654"/>
            <a:ext cx="607466" cy="4294"/>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Rounded Rectangle 10"/>
          <p:cNvSpPr/>
          <p:nvPr/>
        </p:nvSpPr>
        <p:spPr>
          <a:xfrm>
            <a:off x="5033462" y="5704654"/>
            <a:ext cx="900000" cy="360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700" dirty="0">
                <a:solidFill>
                  <a:prstClr val="black"/>
                </a:solidFill>
              </a:rPr>
              <a:t>Bouw/levering</a:t>
            </a:r>
          </a:p>
        </p:txBody>
      </p:sp>
      <p:cxnSp>
        <p:nvCxnSpPr>
          <p:cNvPr id="142" name="Straight Arrow Connector 15"/>
          <p:cNvCxnSpPr/>
          <p:nvPr/>
        </p:nvCxnSpPr>
        <p:spPr>
          <a:xfrm>
            <a:off x="4646976" y="5888948"/>
            <a:ext cx="377894" cy="2500"/>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8"/>
          <p:cNvSpPr txBox="1"/>
          <p:nvPr/>
        </p:nvSpPr>
        <p:spPr>
          <a:xfrm>
            <a:off x="1670721" y="3527391"/>
            <a:ext cx="2097821"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inzien van Omgevingsdocumenten</a:t>
            </a:r>
          </a:p>
        </p:txBody>
      </p:sp>
      <p:sp>
        <p:nvSpPr>
          <p:cNvPr id="65" name="TextBox 8"/>
          <p:cNvSpPr txBox="1"/>
          <p:nvPr/>
        </p:nvSpPr>
        <p:spPr>
          <a:xfrm>
            <a:off x="2457386" y="4514340"/>
            <a:ext cx="2326691"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gebruiken informatie over fysieke leefomgeving *</a:t>
            </a:r>
          </a:p>
        </p:txBody>
      </p:sp>
      <p:sp>
        <p:nvSpPr>
          <p:cNvPr id="66" name="TextBox 8"/>
          <p:cNvSpPr txBox="1"/>
          <p:nvPr/>
        </p:nvSpPr>
        <p:spPr>
          <a:xfrm>
            <a:off x="2451599" y="4605606"/>
            <a:ext cx="2097821"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gebruiken basisregistratie informatie</a:t>
            </a:r>
          </a:p>
        </p:txBody>
      </p:sp>
      <p:sp>
        <p:nvSpPr>
          <p:cNvPr id="67" name="TextBox 8"/>
          <p:cNvSpPr txBox="1"/>
          <p:nvPr/>
        </p:nvSpPr>
        <p:spPr>
          <a:xfrm>
            <a:off x="1728833" y="3521395"/>
            <a:ext cx="1357869"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gebruiken juridische regels</a:t>
            </a:r>
          </a:p>
        </p:txBody>
      </p:sp>
      <p:sp>
        <p:nvSpPr>
          <p:cNvPr id="68" name="TextBox 8"/>
          <p:cNvSpPr txBox="1"/>
          <p:nvPr/>
        </p:nvSpPr>
        <p:spPr>
          <a:xfrm>
            <a:off x="1106792" y="3721046"/>
            <a:ext cx="1572500"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bewaren informatie tijdens oriënteren</a:t>
            </a:r>
          </a:p>
        </p:txBody>
      </p:sp>
      <p:sp>
        <p:nvSpPr>
          <p:cNvPr id="69" name="TextBox 8"/>
          <p:cNvSpPr txBox="1"/>
          <p:nvPr/>
        </p:nvSpPr>
        <p:spPr>
          <a:xfrm>
            <a:off x="688350" y="5057130"/>
            <a:ext cx="1845272"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gebruiken ruimtelijke informatie (IH Ruimte)</a:t>
            </a:r>
          </a:p>
        </p:txBody>
      </p:sp>
      <p:sp>
        <p:nvSpPr>
          <p:cNvPr id="71" name="TextBox 8"/>
          <p:cNvSpPr txBox="1"/>
          <p:nvPr/>
        </p:nvSpPr>
        <p:spPr>
          <a:xfrm>
            <a:off x="2207331" y="4307335"/>
            <a:ext cx="2326691"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gebruiken Checken</a:t>
            </a:r>
          </a:p>
        </p:txBody>
      </p:sp>
      <p:sp>
        <p:nvSpPr>
          <p:cNvPr id="72" name="TextBox 8"/>
          <p:cNvSpPr txBox="1"/>
          <p:nvPr/>
        </p:nvSpPr>
        <p:spPr>
          <a:xfrm>
            <a:off x="5441488" y="1158486"/>
            <a:ext cx="2703125"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terug melden informatie over de fysieke leefomgeving </a:t>
            </a:r>
          </a:p>
        </p:txBody>
      </p:sp>
      <p:cxnSp>
        <p:nvCxnSpPr>
          <p:cNvPr id="8" name="Gebogen verbindingslijn 7"/>
          <p:cNvCxnSpPr>
            <a:stCxn id="104" idx="0"/>
            <a:endCxn id="14" idx="2"/>
          </p:cNvCxnSpPr>
          <p:nvPr/>
        </p:nvCxnSpPr>
        <p:spPr>
          <a:xfrm rot="5400000" flipH="1" flipV="1">
            <a:off x="1126880" y="3398380"/>
            <a:ext cx="454822" cy="545203"/>
          </a:xfrm>
          <a:prstGeom prst="bentConnector3">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Gebogen verbindingslijn 77"/>
          <p:cNvCxnSpPr>
            <a:stCxn id="104" idx="2"/>
            <a:endCxn id="133" idx="1"/>
          </p:cNvCxnSpPr>
          <p:nvPr/>
        </p:nvCxnSpPr>
        <p:spPr>
          <a:xfrm rot="16200000" flipH="1">
            <a:off x="1397411" y="3942670"/>
            <a:ext cx="770312" cy="1401755"/>
          </a:xfrm>
          <a:prstGeom prst="bentConnector2">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1" name="TextBox 8"/>
          <p:cNvSpPr txBox="1"/>
          <p:nvPr/>
        </p:nvSpPr>
        <p:spPr>
          <a:xfrm>
            <a:off x="122995" y="3521395"/>
            <a:ext cx="1509675"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inzien van Omgevingsdocumenten</a:t>
            </a:r>
          </a:p>
        </p:txBody>
      </p:sp>
      <p:cxnSp>
        <p:nvCxnSpPr>
          <p:cNvPr id="85" name="Gebogen verbindingslijn 84"/>
          <p:cNvCxnSpPr>
            <a:stCxn id="105" idx="0"/>
            <a:endCxn id="14" idx="2"/>
          </p:cNvCxnSpPr>
          <p:nvPr/>
        </p:nvCxnSpPr>
        <p:spPr>
          <a:xfrm rot="16200000" flipV="1">
            <a:off x="1878701" y="3191762"/>
            <a:ext cx="458648" cy="962263"/>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Gebogen verbindingslijn 85"/>
          <p:cNvCxnSpPr>
            <a:stCxn id="104" idx="2"/>
            <a:endCxn id="134" idx="0"/>
          </p:cNvCxnSpPr>
          <p:nvPr/>
        </p:nvCxnSpPr>
        <p:spPr>
          <a:xfrm rot="16200000" flipH="1">
            <a:off x="2470348" y="2869733"/>
            <a:ext cx="507648" cy="3284965"/>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Gebogen verbindingslijn 88"/>
          <p:cNvCxnSpPr>
            <a:stCxn id="104" idx="0"/>
            <a:endCxn id="131" idx="2"/>
          </p:cNvCxnSpPr>
          <p:nvPr/>
        </p:nvCxnSpPr>
        <p:spPr>
          <a:xfrm rot="5400000" flipH="1" flipV="1">
            <a:off x="3217975" y="1307281"/>
            <a:ext cx="454826" cy="4727396"/>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4" name="TextBox 8"/>
          <p:cNvSpPr txBox="1"/>
          <p:nvPr/>
        </p:nvSpPr>
        <p:spPr>
          <a:xfrm>
            <a:off x="5681528" y="3704203"/>
            <a:ext cx="1850550"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opstellen en indienen aanvragen en meldingen</a:t>
            </a:r>
          </a:p>
        </p:txBody>
      </p:sp>
      <p:sp>
        <p:nvSpPr>
          <p:cNvPr id="95" name="TextBox 8"/>
          <p:cNvSpPr txBox="1"/>
          <p:nvPr/>
        </p:nvSpPr>
        <p:spPr>
          <a:xfrm>
            <a:off x="3329663" y="4307335"/>
            <a:ext cx="2626380"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samenwerken opstellen aanvragen/meldingen</a:t>
            </a:r>
          </a:p>
        </p:txBody>
      </p:sp>
      <p:sp>
        <p:nvSpPr>
          <p:cNvPr id="96" name="TextBox 8"/>
          <p:cNvSpPr txBox="1"/>
          <p:nvPr/>
        </p:nvSpPr>
        <p:spPr>
          <a:xfrm>
            <a:off x="5226903" y="4307335"/>
            <a:ext cx="1462701"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valideren indieningsvereisten</a:t>
            </a:r>
          </a:p>
        </p:txBody>
      </p:sp>
      <p:sp>
        <p:nvSpPr>
          <p:cNvPr id="97" name="TextBox 8"/>
          <p:cNvSpPr txBox="1"/>
          <p:nvPr/>
        </p:nvSpPr>
        <p:spPr>
          <a:xfrm>
            <a:off x="3272196" y="3706723"/>
            <a:ext cx="2847043"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bewaren informatie tijdens opstellen aanvragen/meldingen</a:t>
            </a:r>
          </a:p>
        </p:txBody>
      </p:sp>
      <p:cxnSp>
        <p:nvCxnSpPr>
          <p:cNvPr id="99" name="Gebogen verbindingslijn 98"/>
          <p:cNvCxnSpPr>
            <a:stCxn id="106" idx="0"/>
            <a:endCxn id="131" idx="2"/>
          </p:cNvCxnSpPr>
          <p:nvPr/>
        </p:nvCxnSpPr>
        <p:spPr>
          <a:xfrm rot="5400000" flipH="1" flipV="1">
            <a:off x="4725675" y="2814513"/>
            <a:ext cx="454358" cy="1712464"/>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0" name="TextBox 8"/>
          <p:cNvSpPr txBox="1"/>
          <p:nvPr/>
        </p:nvSpPr>
        <p:spPr>
          <a:xfrm>
            <a:off x="6606803" y="4277645"/>
            <a:ext cx="2626379"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samenwerken tijdens behandelen aanvragen/meldingen</a:t>
            </a:r>
          </a:p>
        </p:txBody>
      </p:sp>
      <p:sp>
        <p:nvSpPr>
          <p:cNvPr id="117" name="TextBox 8"/>
          <p:cNvSpPr txBox="1"/>
          <p:nvPr/>
        </p:nvSpPr>
        <p:spPr>
          <a:xfrm>
            <a:off x="6226069" y="2025566"/>
            <a:ext cx="2155722"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bekendmaken Omgevingsdocumenten</a:t>
            </a:r>
          </a:p>
        </p:txBody>
      </p:sp>
      <p:sp>
        <p:nvSpPr>
          <p:cNvPr id="118" name="TextBox 8"/>
          <p:cNvSpPr txBox="1"/>
          <p:nvPr/>
        </p:nvSpPr>
        <p:spPr>
          <a:xfrm>
            <a:off x="6226069" y="2135288"/>
            <a:ext cx="2097821"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Beschikbaar stellen Omgevingsdocumenten</a:t>
            </a:r>
          </a:p>
        </p:txBody>
      </p:sp>
      <p:sp>
        <p:nvSpPr>
          <p:cNvPr id="119" name="TextBox 8"/>
          <p:cNvSpPr txBox="1"/>
          <p:nvPr/>
        </p:nvSpPr>
        <p:spPr>
          <a:xfrm>
            <a:off x="976148" y="2079342"/>
            <a:ext cx="1483013"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aanleveren Omgevingsdocumenten</a:t>
            </a:r>
          </a:p>
        </p:txBody>
      </p:sp>
      <p:sp>
        <p:nvSpPr>
          <p:cNvPr id="120" name="TextBox 8"/>
          <p:cNvSpPr txBox="1"/>
          <p:nvPr/>
        </p:nvSpPr>
        <p:spPr>
          <a:xfrm>
            <a:off x="1273923" y="2742547"/>
            <a:ext cx="1502840"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valideren Omgevingsdocumenten</a:t>
            </a:r>
          </a:p>
        </p:txBody>
      </p:sp>
      <p:cxnSp>
        <p:nvCxnSpPr>
          <p:cNvPr id="121" name="Gebogen verbindingslijn 120"/>
          <p:cNvCxnSpPr>
            <a:stCxn id="32" idx="2"/>
            <a:endCxn id="130" idx="0"/>
          </p:cNvCxnSpPr>
          <p:nvPr/>
        </p:nvCxnSpPr>
        <p:spPr>
          <a:xfrm rot="16200000" flipH="1">
            <a:off x="3828362" y="2244287"/>
            <a:ext cx="491678" cy="871900"/>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2" name="TextBox 8"/>
          <p:cNvSpPr txBox="1"/>
          <p:nvPr/>
        </p:nvSpPr>
        <p:spPr>
          <a:xfrm>
            <a:off x="3711378" y="2471103"/>
            <a:ext cx="1407034"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aanleveren Toepasbare regels</a:t>
            </a:r>
          </a:p>
        </p:txBody>
      </p:sp>
      <p:sp>
        <p:nvSpPr>
          <p:cNvPr id="123" name="TextBox 8"/>
          <p:cNvSpPr txBox="1"/>
          <p:nvPr/>
        </p:nvSpPr>
        <p:spPr>
          <a:xfrm>
            <a:off x="3115320" y="3521395"/>
            <a:ext cx="1364854"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Beschikbaars tellen Toepasbare regels</a:t>
            </a:r>
          </a:p>
        </p:txBody>
      </p:sp>
      <p:sp>
        <p:nvSpPr>
          <p:cNvPr id="124" name="TextBox 8"/>
          <p:cNvSpPr txBox="1"/>
          <p:nvPr/>
        </p:nvSpPr>
        <p:spPr>
          <a:xfrm>
            <a:off x="3166062" y="2742060"/>
            <a:ext cx="2097821"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valideren Toepasbare regels</a:t>
            </a:r>
          </a:p>
        </p:txBody>
      </p:sp>
      <p:sp>
        <p:nvSpPr>
          <p:cNvPr id="125" name="TextBox 8"/>
          <p:cNvSpPr txBox="1"/>
          <p:nvPr/>
        </p:nvSpPr>
        <p:spPr>
          <a:xfrm>
            <a:off x="5230909" y="2471103"/>
            <a:ext cx="2097821"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Beschikbaar stellen te tonen Uitvoerbare regels</a:t>
            </a:r>
          </a:p>
        </p:txBody>
      </p:sp>
      <p:sp>
        <p:nvSpPr>
          <p:cNvPr id="127" name="TextBox 8"/>
          <p:cNvSpPr txBox="1"/>
          <p:nvPr/>
        </p:nvSpPr>
        <p:spPr>
          <a:xfrm>
            <a:off x="2305742" y="2477484"/>
            <a:ext cx="1378083" cy="78932"/>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maken Toepasbare regels</a:t>
            </a:r>
          </a:p>
        </p:txBody>
      </p:sp>
      <p:cxnSp>
        <p:nvCxnSpPr>
          <p:cNvPr id="128" name="Gebogen verbindingslijn 127"/>
          <p:cNvCxnSpPr>
            <a:stCxn id="32" idx="2"/>
            <a:endCxn id="129" idx="0"/>
          </p:cNvCxnSpPr>
          <p:nvPr/>
        </p:nvCxnSpPr>
        <p:spPr>
          <a:xfrm rot="5400000">
            <a:off x="3130947" y="2418772"/>
            <a:ext cx="491678" cy="522930"/>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Gebogen verbindingslijn 142"/>
          <p:cNvCxnSpPr>
            <a:stCxn id="130" idx="2"/>
            <a:endCxn id="105" idx="0"/>
          </p:cNvCxnSpPr>
          <p:nvPr/>
        </p:nvCxnSpPr>
        <p:spPr>
          <a:xfrm rot="5400000">
            <a:off x="3320329" y="2712395"/>
            <a:ext cx="458651" cy="1920995"/>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Gebogen verbindingslijn 143"/>
          <p:cNvCxnSpPr>
            <a:stCxn id="107" idx="0"/>
            <a:endCxn id="131" idx="2"/>
          </p:cNvCxnSpPr>
          <p:nvPr/>
        </p:nvCxnSpPr>
        <p:spPr>
          <a:xfrm rot="5400000" flipH="1" flipV="1">
            <a:off x="5479408" y="3568246"/>
            <a:ext cx="454358" cy="204998"/>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5" name="Gebogen verbindingslijn 144"/>
          <p:cNvCxnSpPr>
            <a:stCxn id="33" idx="2"/>
            <a:endCxn id="130" idx="0"/>
          </p:cNvCxnSpPr>
          <p:nvPr/>
        </p:nvCxnSpPr>
        <p:spPr>
          <a:xfrm rot="5400000">
            <a:off x="4578559" y="2358917"/>
            <a:ext cx="498752" cy="635567"/>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6" name="TextBox 8"/>
          <p:cNvSpPr txBox="1"/>
          <p:nvPr/>
        </p:nvSpPr>
        <p:spPr>
          <a:xfrm>
            <a:off x="6925802" y="4795980"/>
            <a:ext cx="1616136"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opvragen omgevingsdocumenten</a:t>
            </a:r>
          </a:p>
        </p:txBody>
      </p:sp>
      <p:sp>
        <p:nvSpPr>
          <p:cNvPr id="147" name="TextBox 8"/>
          <p:cNvSpPr txBox="1"/>
          <p:nvPr/>
        </p:nvSpPr>
        <p:spPr>
          <a:xfrm>
            <a:off x="6925802" y="5150315"/>
            <a:ext cx="1869538"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opvragen van toepasbare regels en checken</a:t>
            </a:r>
          </a:p>
        </p:txBody>
      </p:sp>
      <p:sp>
        <p:nvSpPr>
          <p:cNvPr id="148" name="TextBox 8"/>
          <p:cNvSpPr txBox="1"/>
          <p:nvPr/>
        </p:nvSpPr>
        <p:spPr>
          <a:xfrm>
            <a:off x="5441488" y="1261740"/>
            <a:ext cx="2097821"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doorleveren van terugmeldingen</a:t>
            </a:r>
          </a:p>
        </p:txBody>
      </p:sp>
      <p:sp>
        <p:nvSpPr>
          <p:cNvPr id="149" name="TextBox 8"/>
          <p:cNvSpPr txBox="1"/>
          <p:nvPr/>
        </p:nvSpPr>
        <p:spPr>
          <a:xfrm>
            <a:off x="6924789" y="5032393"/>
            <a:ext cx="1846910"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opvragen aanvragen en meldingen </a:t>
            </a:r>
          </a:p>
        </p:txBody>
      </p:sp>
      <p:sp>
        <p:nvSpPr>
          <p:cNvPr id="150" name="TextBox 8"/>
          <p:cNvSpPr txBox="1"/>
          <p:nvPr/>
        </p:nvSpPr>
        <p:spPr>
          <a:xfrm>
            <a:off x="6925802" y="5265526"/>
            <a:ext cx="1965612"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opvragen informatie over fysieke leefomgeving</a:t>
            </a:r>
          </a:p>
        </p:txBody>
      </p:sp>
      <p:sp>
        <p:nvSpPr>
          <p:cNvPr id="151" name="TextBox 8"/>
          <p:cNvSpPr txBox="1"/>
          <p:nvPr/>
        </p:nvSpPr>
        <p:spPr>
          <a:xfrm>
            <a:off x="6925802" y="5381950"/>
            <a:ext cx="1965612"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opvragen basisregistratie informatie</a:t>
            </a:r>
          </a:p>
        </p:txBody>
      </p:sp>
      <p:sp>
        <p:nvSpPr>
          <p:cNvPr id="152" name="TextBox 8"/>
          <p:cNvSpPr txBox="1"/>
          <p:nvPr/>
        </p:nvSpPr>
        <p:spPr>
          <a:xfrm>
            <a:off x="6925801" y="4912801"/>
            <a:ext cx="1904732"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srgbClr val="39870C"/>
                </a:solidFill>
                <a:latin typeface="Verdana"/>
              </a:rPr>
              <a:t>Kunnen opvragen ruimtelijke informatie (IH Ruimte)</a:t>
            </a:r>
          </a:p>
        </p:txBody>
      </p:sp>
      <p:cxnSp>
        <p:nvCxnSpPr>
          <p:cNvPr id="153" name="Gebogen verbindingslijn 152"/>
          <p:cNvCxnSpPr>
            <a:stCxn id="141" idx="0"/>
            <a:endCxn id="133" idx="2"/>
          </p:cNvCxnSpPr>
          <p:nvPr/>
        </p:nvCxnSpPr>
        <p:spPr>
          <a:xfrm rot="16200000" flipV="1">
            <a:off x="4047453" y="4268645"/>
            <a:ext cx="417205" cy="2454814"/>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4" name="TextBox 8"/>
          <p:cNvSpPr txBox="1"/>
          <p:nvPr/>
        </p:nvSpPr>
        <p:spPr>
          <a:xfrm>
            <a:off x="6929752" y="4698984"/>
            <a:ext cx="703740"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b="1" kern="0" dirty="0">
                <a:solidFill>
                  <a:srgbClr val="39870C"/>
                </a:solidFill>
                <a:latin typeface="Verdana"/>
              </a:rPr>
              <a:t>Open Stelsel: </a:t>
            </a:r>
          </a:p>
        </p:txBody>
      </p:sp>
      <p:cxnSp>
        <p:nvCxnSpPr>
          <p:cNvPr id="155" name="Gebogen verbindingslijn 154"/>
          <p:cNvCxnSpPr>
            <a:stCxn id="132" idx="2"/>
            <a:endCxn id="104" idx="0"/>
          </p:cNvCxnSpPr>
          <p:nvPr/>
        </p:nvCxnSpPr>
        <p:spPr>
          <a:xfrm rot="5400000">
            <a:off x="3871253" y="661622"/>
            <a:ext cx="447207" cy="6026332"/>
          </a:xfrm>
          <a:prstGeom prst="bentConnector3">
            <a:avLst>
              <a:gd name="adj1" fmla="val 50000"/>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6" name="Gebogen verbindingslijn 155"/>
          <p:cNvCxnSpPr>
            <a:stCxn id="31" idx="2"/>
            <a:endCxn id="129" idx="0"/>
          </p:cNvCxnSpPr>
          <p:nvPr/>
        </p:nvCxnSpPr>
        <p:spPr>
          <a:xfrm rot="16200000" flipH="1">
            <a:off x="1963127" y="1773882"/>
            <a:ext cx="930684" cy="1373704"/>
          </a:xfrm>
          <a:prstGeom prst="bentConnector3">
            <a:avLst>
              <a:gd name="adj1" fmla="val 74882"/>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7" name="Gebogen verbindingslijn 156"/>
          <p:cNvCxnSpPr>
            <a:stCxn id="31" idx="2"/>
            <a:endCxn id="14" idx="0"/>
          </p:cNvCxnSpPr>
          <p:nvPr/>
        </p:nvCxnSpPr>
        <p:spPr>
          <a:xfrm rot="5400000">
            <a:off x="1218912" y="2403373"/>
            <a:ext cx="930687" cy="114724"/>
          </a:xfrm>
          <a:prstGeom prst="bentConnector3">
            <a:avLst>
              <a:gd name="adj1" fmla="val 74244"/>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8" name="TextBox 198"/>
          <p:cNvSpPr txBox="1"/>
          <p:nvPr/>
        </p:nvSpPr>
        <p:spPr>
          <a:xfrm>
            <a:off x="5652120" y="2015262"/>
            <a:ext cx="2122703" cy="261610"/>
          </a:xfrm>
          <a:prstGeom prst="rect">
            <a:avLst/>
          </a:prstGeom>
          <a:noFill/>
        </p:spPr>
        <p:txBody>
          <a:bodyPr wrap="square" rtlCol="0">
            <a:spAutoFit/>
          </a:bodyPr>
          <a:lstStyle/>
          <a:p>
            <a:r>
              <a:rPr lang="nl-NL" sz="1050" b="1" dirty="0">
                <a:solidFill>
                  <a:srgbClr val="FFC000"/>
                </a:solidFill>
              </a:rPr>
              <a:t>EPIC 5</a:t>
            </a:r>
          </a:p>
        </p:txBody>
      </p:sp>
      <p:sp>
        <p:nvSpPr>
          <p:cNvPr id="159" name="Rectangle 17"/>
          <p:cNvSpPr/>
          <p:nvPr/>
        </p:nvSpPr>
        <p:spPr>
          <a:xfrm>
            <a:off x="3128997" y="2076243"/>
            <a:ext cx="2543041" cy="458405"/>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60" name="Rectangle 17"/>
          <p:cNvSpPr/>
          <p:nvPr/>
        </p:nvSpPr>
        <p:spPr>
          <a:xfrm>
            <a:off x="1329002" y="1268760"/>
            <a:ext cx="216628" cy="1337538"/>
          </a:xfrm>
          <a:prstGeom prst="rect">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61" name="Rectangle 17"/>
          <p:cNvSpPr/>
          <p:nvPr/>
        </p:nvSpPr>
        <p:spPr>
          <a:xfrm>
            <a:off x="855392" y="1607418"/>
            <a:ext cx="6331977" cy="409767"/>
          </a:xfrm>
          <a:prstGeom prst="rect">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62" name="TextBox 198"/>
          <p:cNvSpPr txBox="1"/>
          <p:nvPr/>
        </p:nvSpPr>
        <p:spPr>
          <a:xfrm>
            <a:off x="7187369" y="1527818"/>
            <a:ext cx="2122703" cy="261610"/>
          </a:xfrm>
          <a:prstGeom prst="rect">
            <a:avLst/>
          </a:prstGeom>
          <a:noFill/>
        </p:spPr>
        <p:txBody>
          <a:bodyPr wrap="square" rtlCol="0">
            <a:spAutoFit/>
          </a:bodyPr>
          <a:lstStyle/>
          <a:p>
            <a:r>
              <a:rPr lang="nl-NL" sz="1050" b="1" dirty="0">
                <a:solidFill>
                  <a:srgbClr val="00B0F0"/>
                </a:solidFill>
              </a:rPr>
              <a:t>EPIC 8/11/12</a:t>
            </a:r>
          </a:p>
        </p:txBody>
      </p:sp>
      <p:sp>
        <p:nvSpPr>
          <p:cNvPr id="163" name="TextBox 99"/>
          <p:cNvSpPr txBox="1"/>
          <p:nvPr/>
        </p:nvSpPr>
        <p:spPr>
          <a:xfrm>
            <a:off x="6061708" y="4673208"/>
            <a:ext cx="2122703" cy="261610"/>
          </a:xfrm>
          <a:prstGeom prst="rect">
            <a:avLst/>
          </a:prstGeom>
          <a:noFill/>
        </p:spPr>
        <p:txBody>
          <a:bodyPr wrap="square" rtlCol="0">
            <a:spAutoFit/>
          </a:bodyPr>
          <a:lstStyle/>
          <a:p>
            <a:r>
              <a:rPr lang="nl-NL" sz="1050" b="1" dirty="0">
                <a:solidFill>
                  <a:srgbClr val="F4BBD6">
                    <a:lumMod val="50000"/>
                  </a:srgbClr>
                </a:solidFill>
              </a:rPr>
              <a:t>EPIC 6</a:t>
            </a:r>
          </a:p>
        </p:txBody>
      </p:sp>
      <p:sp>
        <p:nvSpPr>
          <p:cNvPr id="164" name="TextBox 99"/>
          <p:cNvSpPr txBox="1"/>
          <p:nvPr/>
        </p:nvSpPr>
        <p:spPr>
          <a:xfrm>
            <a:off x="2656919" y="3595340"/>
            <a:ext cx="4291345" cy="261610"/>
          </a:xfrm>
          <a:prstGeom prst="rect">
            <a:avLst/>
          </a:prstGeom>
          <a:noFill/>
        </p:spPr>
        <p:txBody>
          <a:bodyPr wrap="square" rtlCol="0">
            <a:spAutoFit/>
          </a:bodyPr>
          <a:lstStyle/>
          <a:p>
            <a:r>
              <a:rPr lang="nl-NL" sz="1050" b="1" dirty="0">
                <a:solidFill>
                  <a:srgbClr val="6ED9AD">
                    <a:lumMod val="75000"/>
                  </a:srgbClr>
                </a:solidFill>
              </a:rPr>
              <a:t>EPIC 10</a:t>
            </a:r>
          </a:p>
        </p:txBody>
      </p:sp>
      <p:sp>
        <p:nvSpPr>
          <p:cNvPr id="165" name="Rectangle 17"/>
          <p:cNvSpPr/>
          <p:nvPr/>
        </p:nvSpPr>
        <p:spPr>
          <a:xfrm>
            <a:off x="594814" y="3828824"/>
            <a:ext cx="1044000" cy="504090"/>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66" name="TextBox 198"/>
          <p:cNvSpPr txBox="1"/>
          <p:nvPr/>
        </p:nvSpPr>
        <p:spPr>
          <a:xfrm>
            <a:off x="204754" y="3573016"/>
            <a:ext cx="967192" cy="253916"/>
          </a:xfrm>
          <a:prstGeom prst="rect">
            <a:avLst/>
          </a:prstGeom>
          <a:noFill/>
        </p:spPr>
        <p:txBody>
          <a:bodyPr wrap="square" rtlCol="0">
            <a:spAutoFit/>
          </a:bodyPr>
          <a:lstStyle/>
          <a:p>
            <a:r>
              <a:rPr lang="nl-NL" sz="1050" b="1" dirty="0">
                <a:solidFill>
                  <a:srgbClr val="EEECE1">
                    <a:lumMod val="50000"/>
                  </a:srgbClr>
                </a:solidFill>
              </a:rPr>
              <a:t>EPIC 9</a:t>
            </a:r>
          </a:p>
        </p:txBody>
      </p:sp>
      <p:sp>
        <p:nvSpPr>
          <p:cNvPr id="167" name="Rectangle 17"/>
          <p:cNvSpPr/>
          <p:nvPr/>
        </p:nvSpPr>
        <p:spPr>
          <a:xfrm>
            <a:off x="3272196" y="3845627"/>
            <a:ext cx="3830988" cy="504090"/>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grpSp>
        <p:nvGrpSpPr>
          <p:cNvPr id="168" name="Groep 167"/>
          <p:cNvGrpSpPr/>
          <p:nvPr/>
        </p:nvGrpSpPr>
        <p:grpSpPr>
          <a:xfrm>
            <a:off x="765231" y="3709704"/>
            <a:ext cx="5828232" cy="946412"/>
            <a:chOff x="765231" y="3946999"/>
            <a:chExt cx="5828232" cy="946412"/>
          </a:xfrm>
        </p:grpSpPr>
        <p:sp>
          <p:nvSpPr>
            <p:cNvPr id="169" name="Rectangle 17"/>
            <p:cNvSpPr/>
            <p:nvPr/>
          </p:nvSpPr>
          <p:spPr>
            <a:xfrm>
              <a:off x="6376835" y="3946999"/>
              <a:ext cx="216628" cy="946412"/>
            </a:xfrm>
            <a:prstGeom prst="rect">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0" name="Rectangle 17"/>
            <p:cNvSpPr/>
            <p:nvPr/>
          </p:nvSpPr>
          <p:spPr>
            <a:xfrm>
              <a:off x="765231" y="4785413"/>
              <a:ext cx="5611604" cy="107722"/>
            </a:xfrm>
            <a:prstGeom prst="rect">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1" name="Rechthoek 170"/>
            <p:cNvSpPr/>
            <p:nvPr/>
          </p:nvSpPr>
          <p:spPr>
            <a:xfrm>
              <a:off x="6323137" y="4827002"/>
              <a:ext cx="108000" cy="3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grpSp>
      <p:sp>
        <p:nvSpPr>
          <p:cNvPr id="172" name="Rectangle 17"/>
          <p:cNvSpPr/>
          <p:nvPr/>
        </p:nvSpPr>
        <p:spPr>
          <a:xfrm>
            <a:off x="2472782" y="4794456"/>
            <a:ext cx="1101067" cy="504090"/>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3" name="Rectangle 17"/>
          <p:cNvSpPr/>
          <p:nvPr/>
        </p:nvSpPr>
        <p:spPr>
          <a:xfrm>
            <a:off x="3851920" y="4797118"/>
            <a:ext cx="1101067" cy="504090"/>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4" name="Rectangle 17"/>
          <p:cNvSpPr/>
          <p:nvPr/>
        </p:nvSpPr>
        <p:spPr>
          <a:xfrm>
            <a:off x="3964948" y="2963236"/>
            <a:ext cx="1059922" cy="458405"/>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5" name="Rectangle 17"/>
          <p:cNvSpPr/>
          <p:nvPr/>
        </p:nvSpPr>
        <p:spPr>
          <a:xfrm>
            <a:off x="1074940" y="2998457"/>
            <a:ext cx="1102089" cy="409767"/>
          </a:xfrm>
          <a:prstGeom prst="rect">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6" name="Rectangle 17"/>
          <p:cNvSpPr/>
          <p:nvPr/>
        </p:nvSpPr>
        <p:spPr>
          <a:xfrm>
            <a:off x="5275411" y="2963236"/>
            <a:ext cx="1078878" cy="504090"/>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7" name="Rectangle 17"/>
          <p:cNvSpPr/>
          <p:nvPr/>
        </p:nvSpPr>
        <p:spPr>
          <a:xfrm>
            <a:off x="6589466" y="2950344"/>
            <a:ext cx="1078878" cy="504090"/>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8" name="Rectangle 17"/>
          <p:cNvSpPr/>
          <p:nvPr/>
        </p:nvSpPr>
        <p:spPr>
          <a:xfrm>
            <a:off x="1741618" y="5644523"/>
            <a:ext cx="3741844" cy="504090"/>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9" name="Titel 1"/>
          <p:cNvSpPr txBox="1">
            <a:spLocks/>
          </p:cNvSpPr>
          <p:nvPr/>
        </p:nvSpPr>
        <p:spPr bwMode="auto">
          <a:xfrm>
            <a:off x="5940152" y="624352"/>
            <a:ext cx="3240360" cy="57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1800" kern="0" dirty="0">
                <a:solidFill>
                  <a:schemeClr val="bg1"/>
                </a:solidFill>
              </a:rPr>
              <a:t>Voorgenomen </a:t>
            </a:r>
            <a:r>
              <a:rPr lang="nl-NL" sz="1800" kern="0" dirty="0" err="1">
                <a:solidFill>
                  <a:schemeClr val="bg1"/>
                </a:solidFill>
              </a:rPr>
              <a:t>epics</a:t>
            </a:r>
            <a:r>
              <a:rPr lang="nl-NL" sz="1800" kern="0" dirty="0">
                <a:solidFill>
                  <a:schemeClr val="bg1"/>
                </a:solidFill>
              </a:rPr>
              <a:t> PI-2</a:t>
            </a:r>
          </a:p>
        </p:txBody>
      </p:sp>
    </p:spTree>
    <p:extLst>
      <p:ext uri="{BB962C8B-B14F-4D97-AF65-F5344CB8AC3E}">
        <p14:creationId xmlns:p14="http://schemas.microsoft.com/office/powerpoint/2010/main" val="180780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3"/>
          <p:cNvSpPr txBox="1">
            <a:spLocks/>
          </p:cNvSpPr>
          <p:nvPr/>
        </p:nvSpPr>
        <p:spPr bwMode="auto">
          <a:xfrm>
            <a:off x="4283968" y="1268760"/>
            <a:ext cx="4464496" cy="849378"/>
          </a:xfrm>
          <a:prstGeom prst="rect">
            <a:avLst/>
          </a:prstGeom>
          <a:solidFill>
            <a:srgbClr val="39870C">
              <a:alpha val="25000"/>
            </a:srgbClr>
          </a:solidFill>
          <a:ln w="19050">
            <a:solidFill>
              <a:schemeClr val="accent1"/>
            </a:solidFill>
          </a:ln>
          <a:extLst/>
        </p:spPr>
        <p:txBody>
          <a:bodyPr vert="horz" wrap="square" lIns="91440" tIns="180000" rIns="91440" bIns="45720" numCol="1" anchor="t" anchorCtr="0" compatLnSpc="1">
            <a:prstTxWarp prst="textNoShape">
              <a:avLst/>
            </a:prstTxWarp>
          </a:bodyPr>
          <a:lstStyle>
            <a:lvl1pPr marL="342900" indent="-342900" algn="ctr" eaLnBrk="0" hangingPunct="0">
              <a:spcBef>
                <a:spcPct val="20000"/>
              </a:spcBef>
              <a:defRPr lang="nl-NL" sz="1200">
                <a:solidFill>
                  <a:srgbClr val="000000"/>
                </a:solidFill>
                <a:latin typeface="Verdana" pitchFamily="34" charset="0"/>
                <a:ea typeface="Verdana" pitchFamily="34" charset="0"/>
                <a:cs typeface="Verdana" pitchFamily="34" charset="0"/>
              </a:defRPr>
            </a:lvl1pPr>
            <a:lvl2pPr marL="179388" indent="-179388" eaLnBrk="0" hangingPunct="0">
              <a:spcBef>
                <a:spcPct val="20000"/>
              </a:spcBef>
              <a:buBlip>
                <a:blip r:embed="rId2"/>
              </a:buBlip>
              <a:defRPr lang="nl-NL" sz="1800">
                <a:solidFill>
                  <a:srgbClr val="000000"/>
                </a:solidFill>
                <a:latin typeface="Verdana" pitchFamily="34" charset="0"/>
                <a:ea typeface="Verdana" pitchFamily="34" charset="0"/>
                <a:cs typeface="Verdana" pitchFamily="34" charset="0"/>
              </a:defRPr>
            </a:lvl2pPr>
            <a:lvl3pPr marL="377825" indent="-250825" eaLnBrk="0" hangingPunct="0">
              <a:spcBef>
                <a:spcPct val="20000"/>
              </a:spcBef>
              <a:buBlip>
                <a:blip r:embed="rId3"/>
              </a:buBlip>
              <a:defRPr lang="nl-NL" sz="1800">
                <a:solidFill>
                  <a:srgbClr val="000000"/>
                </a:solidFill>
                <a:latin typeface="Verdana" pitchFamily="34" charset="0"/>
                <a:ea typeface="Verdana" pitchFamily="34" charset="0"/>
                <a:cs typeface="Verdana" pitchFamily="34" charset="0"/>
              </a:defRPr>
            </a:lvl3pPr>
            <a:lvl4pPr marL="539750" indent="-142875" eaLnBrk="0" hangingPunct="0">
              <a:spcBef>
                <a:spcPct val="20000"/>
              </a:spcBef>
              <a:buBlip>
                <a:blip r:embed="rId4"/>
              </a:buBlip>
              <a:defRPr lang="nl-NL" sz="1800">
                <a:solidFill>
                  <a:srgbClr val="000000"/>
                </a:solidFill>
                <a:latin typeface="Verdana" pitchFamily="34" charset="0"/>
                <a:ea typeface="Verdana" pitchFamily="34" charset="0"/>
                <a:cs typeface="Verdana" pitchFamily="34" charset="0"/>
              </a:defRPr>
            </a:lvl4pPr>
            <a:lvl5pPr marL="711200" indent="-176213" eaLnBrk="0" hangingPunct="0">
              <a:spcBef>
                <a:spcPct val="20000"/>
              </a:spcBef>
              <a:defRPr lang="nl-NL" sz="1800">
                <a:latin typeface="Verdana" pitchFamily="34" charset="0"/>
                <a:ea typeface="Verdana" pitchFamily="34" charset="0"/>
                <a:cs typeface="Verdana" pitchFamily="34" charset="0"/>
              </a:defRPr>
            </a:lvl5pPr>
            <a:lvl6pPr marL="2514600" indent="-228600" fontAlgn="base">
              <a:spcBef>
                <a:spcPct val="20000"/>
              </a:spcBef>
              <a:spcAft>
                <a:spcPct val="0"/>
              </a:spcAft>
              <a:buChar char="»"/>
              <a:defRPr sz="1800">
                <a:latin typeface="+mn-lt"/>
              </a:defRPr>
            </a:lvl6pPr>
            <a:lvl7pPr marL="2971800" indent="-228600" fontAlgn="base">
              <a:spcBef>
                <a:spcPct val="20000"/>
              </a:spcBef>
              <a:spcAft>
                <a:spcPct val="0"/>
              </a:spcAft>
              <a:buChar char="»"/>
              <a:defRPr sz="1800">
                <a:latin typeface="+mn-lt"/>
              </a:defRPr>
            </a:lvl7pPr>
            <a:lvl8pPr marL="3429000" indent="-228600" fontAlgn="base">
              <a:spcBef>
                <a:spcPct val="20000"/>
              </a:spcBef>
              <a:spcAft>
                <a:spcPct val="0"/>
              </a:spcAft>
              <a:buChar char="»"/>
              <a:defRPr sz="1800">
                <a:latin typeface="+mn-lt"/>
              </a:defRPr>
            </a:lvl8pPr>
            <a:lvl9pPr marL="3886200" indent="-228600" fontAlgn="base">
              <a:spcBef>
                <a:spcPct val="20000"/>
              </a:spcBef>
              <a:spcAft>
                <a:spcPct val="0"/>
              </a:spcAft>
              <a:buChar char="»"/>
              <a:defRPr sz="1800">
                <a:latin typeface="+mn-lt"/>
              </a:defRPr>
            </a:lvl9pPr>
          </a:lstStyle>
          <a:p>
            <a:r>
              <a:rPr lang="nl-NL" dirty="0"/>
              <a:t>11. Een wijziging op een eerdere versie van een omgevingsdocument kunnen aanbieden, inclusief validatie en controle </a:t>
            </a:r>
          </a:p>
          <a:p>
            <a:endParaRPr lang="nl-NL" dirty="0"/>
          </a:p>
        </p:txBody>
      </p:sp>
      <p:sp>
        <p:nvSpPr>
          <p:cNvPr id="10" name="Tijdelijke aanduiding voor inhoud 2"/>
          <p:cNvSpPr txBox="1">
            <a:spLocks/>
          </p:cNvSpPr>
          <p:nvPr/>
        </p:nvSpPr>
        <p:spPr bwMode="auto">
          <a:xfrm>
            <a:off x="215401" y="2190146"/>
            <a:ext cx="8533063" cy="576064"/>
          </a:xfrm>
          <a:prstGeom prst="rect">
            <a:avLst/>
          </a:prstGeom>
          <a:solidFill>
            <a:srgbClr val="39870C">
              <a:alpha val="25000"/>
            </a:srgbClr>
          </a:solidFill>
          <a:ln w="19050">
            <a:solidFill>
              <a:schemeClr val="accent1"/>
            </a:solidFill>
          </a:ln>
          <a:extLst/>
        </p:spPr>
        <p:txBody>
          <a:bodyPr vert="horz" wrap="square" lIns="91440" tIns="180000" rIns="91440" bIns="45720" numCol="1" anchor="t" anchorCtr="0" compatLnSpc="1">
            <a:prstTxWarp prst="textNoShape">
              <a:avLst/>
            </a:prstTxWarp>
          </a:bodyPr>
          <a:lstStyle>
            <a:defPPr>
              <a:defRPr lang="nl-NL"/>
            </a:defPPr>
            <a:lvl1pPr marL="342900" indent="-342900" algn="ctr" eaLnBrk="0" hangingPunct="0">
              <a:spcBef>
                <a:spcPct val="20000"/>
              </a:spcBef>
              <a:defRPr sz="1200">
                <a:solidFill>
                  <a:srgbClr val="000000"/>
                </a:solidFill>
                <a:latin typeface="Verdana" pitchFamily="34" charset="0"/>
                <a:ea typeface="Verdana" pitchFamily="34" charset="0"/>
                <a:cs typeface="Verdana" pitchFamily="34" charset="0"/>
              </a:defRPr>
            </a:lvl1pPr>
            <a:lvl2pPr marL="179388" indent="-179388" eaLnBrk="0" hangingPunct="0">
              <a:spcBef>
                <a:spcPct val="20000"/>
              </a:spcBef>
              <a:buBlip>
                <a:blip r:embed="rId2"/>
              </a:buBlip>
              <a:defRPr sz="1800">
                <a:solidFill>
                  <a:srgbClr val="000000"/>
                </a:solidFill>
                <a:latin typeface="Verdana" pitchFamily="34" charset="0"/>
                <a:ea typeface="Verdana" pitchFamily="34" charset="0"/>
                <a:cs typeface="Verdana" pitchFamily="34" charset="0"/>
              </a:defRPr>
            </a:lvl2pPr>
            <a:lvl3pPr marL="377825" indent="-250825" eaLnBrk="0" hangingPunct="0">
              <a:spcBef>
                <a:spcPct val="20000"/>
              </a:spcBef>
              <a:buBlip>
                <a:blip r:embed="rId3"/>
              </a:buBlip>
              <a:defRPr sz="1800">
                <a:solidFill>
                  <a:srgbClr val="000000"/>
                </a:solidFill>
                <a:latin typeface="Verdana" pitchFamily="34" charset="0"/>
                <a:ea typeface="Verdana" pitchFamily="34" charset="0"/>
                <a:cs typeface="Verdana" pitchFamily="34" charset="0"/>
              </a:defRPr>
            </a:lvl3pPr>
            <a:lvl4pPr marL="539750" indent="-142875" eaLnBrk="0" hangingPunct="0">
              <a:spcBef>
                <a:spcPct val="20000"/>
              </a:spcBef>
              <a:buBlip>
                <a:blip r:embed="rId4"/>
              </a:buBlip>
              <a:defRPr sz="1800">
                <a:solidFill>
                  <a:srgbClr val="000000"/>
                </a:solidFill>
                <a:latin typeface="Verdana" pitchFamily="34" charset="0"/>
                <a:ea typeface="Verdana" pitchFamily="34" charset="0"/>
                <a:cs typeface="Verdana" pitchFamily="34" charset="0"/>
              </a:defRPr>
            </a:lvl4pPr>
            <a:lvl5pPr marL="711200" indent="-176213" eaLnBrk="0" hangingPunct="0">
              <a:spcBef>
                <a:spcPct val="20000"/>
              </a:spcBef>
              <a:defRPr sz="1800">
                <a:latin typeface="Verdana" pitchFamily="34" charset="0"/>
                <a:ea typeface="Verdana" pitchFamily="34" charset="0"/>
                <a:cs typeface="Verdana" pitchFamily="34" charset="0"/>
              </a:defRPr>
            </a:lvl5pPr>
            <a:lvl6pPr marL="2514600" indent="-228600" fontAlgn="base">
              <a:spcBef>
                <a:spcPct val="20000"/>
              </a:spcBef>
              <a:spcAft>
                <a:spcPct val="0"/>
              </a:spcAft>
              <a:buChar char="»"/>
              <a:defRPr sz="1800">
                <a:latin typeface="+mn-lt"/>
              </a:defRPr>
            </a:lvl6pPr>
            <a:lvl7pPr marL="2971800" indent="-228600" fontAlgn="base">
              <a:spcBef>
                <a:spcPct val="20000"/>
              </a:spcBef>
              <a:spcAft>
                <a:spcPct val="0"/>
              </a:spcAft>
              <a:buChar char="»"/>
              <a:defRPr sz="1800">
                <a:latin typeface="+mn-lt"/>
              </a:defRPr>
            </a:lvl7pPr>
            <a:lvl8pPr marL="3429000" indent="-228600" fontAlgn="base">
              <a:spcBef>
                <a:spcPct val="20000"/>
              </a:spcBef>
              <a:spcAft>
                <a:spcPct val="0"/>
              </a:spcAft>
              <a:buChar char="»"/>
              <a:defRPr sz="1800">
                <a:latin typeface="+mn-lt"/>
              </a:defRPr>
            </a:lvl8pPr>
            <a:lvl9pPr marL="3886200" indent="-228600" fontAlgn="base">
              <a:spcBef>
                <a:spcPct val="20000"/>
              </a:spcBef>
              <a:spcAft>
                <a:spcPct val="0"/>
              </a:spcAft>
              <a:buChar char="»"/>
              <a:defRPr sz="1800">
                <a:latin typeface="+mn-lt"/>
              </a:defRPr>
            </a:lvl9pPr>
          </a:lstStyle>
          <a:p>
            <a:r>
              <a:rPr lang="nl-NL" dirty="0"/>
              <a:t>12. Een eerste ontwerp van een omgevingsplan kunnen opslaan en ontsluiten</a:t>
            </a:r>
          </a:p>
          <a:p>
            <a:endParaRPr lang="nl-NL" dirty="0"/>
          </a:p>
        </p:txBody>
      </p:sp>
      <p:sp>
        <p:nvSpPr>
          <p:cNvPr id="11" name="Tijdelijke aanduiding voor inhoud 2"/>
          <p:cNvSpPr>
            <a:spLocks noGrp="1"/>
          </p:cNvSpPr>
          <p:nvPr>
            <p:ph sz="half" idx="1"/>
          </p:nvPr>
        </p:nvSpPr>
        <p:spPr>
          <a:xfrm>
            <a:off x="241341" y="1268761"/>
            <a:ext cx="3927419" cy="849377"/>
          </a:xfrm>
          <a:solidFill>
            <a:srgbClr val="39870C">
              <a:alpha val="25000"/>
            </a:srgbClr>
          </a:solidFill>
          <a:ln w="19050">
            <a:solidFill>
              <a:schemeClr val="accent1"/>
            </a:solidFill>
          </a:ln>
        </p:spPr>
        <p:txBody>
          <a:bodyPr tIns="180000"/>
          <a:lstStyle/>
          <a:p>
            <a:pPr algn="ctr"/>
            <a:r>
              <a:rPr lang="nl-NL" sz="1200" dirty="0"/>
              <a:t>8. Omgevingsdocumenten kunnen aanleveren, inclusief validatie en toetsing op de begrippen</a:t>
            </a:r>
          </a:p>
          <a:p>
            <a:endParaRPr lang="nl-NL" sz="1200" dirty="0"/>
          </a:p>
        </p:txBody>
      </p:sp>
      <p:grpSp>
        <p:nvGrpSpPr>
          <p:cNvPr id="44" name="Groep 43"/>
          <p:cNvGrpSpPr/>
          <p:nvPr/>
        </p:nvGrpSpPr>
        <p:grpSpPr>
          <a:xfrm>
            <a:off x="215401" y="1830106"/>
            <a:ext cx="638121" cy="665180"/>
            <a:chOff x="251520" y="2780928"/>
            <a:chExt cx="602002" cy="665180"/>
          </a:xfrm>
        </p:grpSpPr>
        <p:pic>
          <p:nvPicPr>
            <p:cNvPr id="36" name="Afbeelding 3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2780928"/>
              <a:ext cx="570394" cy="391049"/>
            </a:xfrm>
            <a:prstGeom prst="rect">
              <a:avLst/>
            </a:prstGeom>
          </p:spPr>
        </p:pic>
        <p:sp>
          <p:nvSpPr>
            <p:cNvPr id="37" name="Tekstvak 36"/>
            <p:cNvSpPr txBox="1"/>
            <p:nvPr/>
          </p:nvSpPr>
          <p:spPr>
            <a:xfrm>
              <a:off x="251520" y="3107554"/>
              <a:ext cx="602002" cy="338554"/>
            </a:xfrm>
            <a:prstGeom prst="rect">
              <a:avLst/>
            </a:prstGeom>
            <a:noFill/>
          </p:spPr>
          <p:txBody>
            <a:bodyPr wrap="square" rtlCol="0">
              <a:spAutoFit/>
            </a:bodyPr>
            <a:lstStyle/>
            <a:p>
              <a:r>
                <a:rPr lang="nl-NL" sz="800" b="1" dirty="0" err="1"/>
                <a:t>Proof</a:t>
              </a:r>
              <a:r>
                <a:rPr lang="nl-NL" sz="800" b="1" dirty="0"/>
                <a:t> of Concept</a:t>
              </a:r>
            </a:p>
          </p:txBody>
        </p:sp>
        <p:sp>
          <p:nvSpPr>
            <p:cNvPr id="38" name="Rechthoek 37"/>
            <p:cNvSpPr/>
            <p:nvPr/>
          </p:nvSpPr>
          <p:spPr>
            <a:xfrm>
              <a:off x="251520" y="2780928"/>
              <a:ext cx="570394" cy="648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5" name="Groep 44"/>
          <p:cNvGrpSpPr/>
          <p:nvPr/>
        </p:nvGrpSpPr>
        <p:grpSpPr>
          <a:xfrm>
            <a:off x="7534279" y="2401232"/>
            <a:ext cx="638121" cy="665180"/>
            <a:chOff x="251520" y="2780928"/>
            <a:chExt cx="602002" cy="665180"/>
          </a:xfrm>
        </p:grpSpPr>
        <p:pic>
          <p:nvPicPr>
            <p:cNvPr id="46" name="Afbeelding 4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2780928"/>
              <a:ext cx="570394" cy="391049"/>
            </a:xfrm>
            <a:prstGeom prst="rect">
              <a:avLst/>
            </a:prstGeom>
          </p:spPr>
        </p:pic>
        <p:sp>
          <p:nvSpPr>
            <p:cNvPr id="47" name="Tekstvak 46"/>
            <p:cNvSpPr txBox="1"/>
            <p:nvPr/>
          </p:nvSpPr>
          <p:spPr>
            <a:xfrm>
              <a:off x="251520" y="3107554"/>
              <a:ext cx="602002" cy="338554"/>
            </a:xfrm>
            <a:prstGeom prst="rect">
              <a:avLst/>
            </a:prstGeom>
            <a:noFill/>
          </p:spPr>
          <p:txBody>
            <a:bodyPr wrap="square" rtlCol="0">
              <a:spAutoFit/>
            </a:bodyPr>
            <a:lstStyle/>
            <a:p>
              <a:r>
                <a:rPr lang="nl-NL" sz="800" b="1" dirty="0" err="1"/>
                <a:t>Proof</a:t>
              </a:r>
              <a:r>
                <a:rPr lang="nl-NL" sz="800" b="1" dirty="0"/>
                <a:t> of Concept</a:t>
              </a:r>
            </a:p>
          </p:txBody>
        </p:sp>
        <p:sp>
          <p:nvSpPr>
            <p:cNvPr id="48" name="Rechthoek 47"/>
            <p:cNvSpPr/>
            <p:nvPr/>
          </p:nvSpPr>
          <p:spPr>
            <a:xfrm>
              <a:off x="251520" y="2780928"/>
              <a:ext cx="570394" cy="648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9" name="Groep 48"/>
          <p:cNvGrpSpPr/>
          <p:nvPr/>
        </p:nvGrpSpPr>
        <p:grpSpPr>
          <a:xfrm>
            <a:off x="8326367" y="1842005"/>
            <a:ext cx="638121" cy="665180"/>
            <a:chOff x="251520" y="2780928"/>
            <a:chExt cx="602002" cy="665180"/>
          </a:xfrm>
        </p:grpSpPr>
        <p:pic>
          <p:nvPicPr>
            <p:cNvPr id="50" name="Afbeelding 4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2780928"/>
              <a:ext cx="570394" cy="391049"/>
            </a:xfrm>
            <a:prstGeom prst="rect">
              <a:avLst/>
            </a:prstGeom>
          </p:spPr>
        </p:pic>
        <p:sp>
          <p:nvSpPr>
            <p:cNvPr id="51" name="Tekstvak 50"/>
            <p:cNvSpPr txBox="1"/>
            <p:nvPr/>
          </p:nvSpPr>
          <p:spPr>
            <a:xfrm>
              <a:off x="251520" y="3107554"/>
              <a:ext cx="602002" cy="338554"/>
            </a:xfrm>
            <a:prstGeom prst="rect">
              <a:avLst/>
            </a:prstGeom>
            <a:noFill/>
          </p:spPr>
          <p:txBody>
            <a:bodyPr wrap="square" rtlCol="0">
              <a:spAutoFit/>
            </a:bodyPr>
            <a:lstStyle/>
            <a:p>
              <a:r>
                <a:rPr lang="nl-NL" sz="800" b="1" dirty="0" err="1"/>
                <a:t>Proof</a:t>
              </a:r>
              <a:r>
                <a:rPr lang="nl-NL" sz="800" b="1" dirty="0"/>
                <a:t> of Concept</a:t>
              </a:r>
            </a:p>
          </p:txBody>
        </p:sp>
        <p:sp>
          <p:nvSpPr>
            <p:cNvPr id="52" name="Rechthoek 51"/>
            <p:cNvSpPr/>
            <p:nvPr/>
          </p:nvSpPr>
          <p:spPr>
            <a:xfrm>
              <a:off x="251520" y="2780928"/>
              <a:ext cx="570394" cy="648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9" name="Titel 1"/>
          <p:cNvSpPr txBox="1">
            <a:spLocks/>
          </p:cNvSpPr>
          <p:nvPr/>
        </p:nvSpPr>
        <p:spPr bwMode="auto">
          <a:xfrm>
            <a:off x="4947167" y="624352"/>
            <a:ext cx="4233345" cy="57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1800" kern="0" dirty="0" err="1">
                <a:solidFill>
                  <a:schemeClr val="bg1"/>
                </a:solidFill>
              </a:rPr>
              <a:t>Epic</a:t>
            </a:r>
            <a:r>
              <a:rPr lang="nl-NL" sz="1800" kern="0" dirty="0">
                <a:solidFill>
                  <a:schemeClr val="bg1"/>
                </a:solidFill>
              </a:rPr>
              <a:t> Set 1: Omgevingsdocumenten</a:t>
            </a:r>
          </a:p>
        </p:txBody>
      </p:sp>
      <p:sp>
        <p:nvSpPr>
          <p:cNvPr id="40" name="Tijdelijke aanduiding voor inhoud 2"/>
          <p:cNvSpPr txBox="1">
            <a:spLocks/>
          </p:cNvSpPr>
          <p:nvPr/>
        </p:nvSpPr>
        <p:spPr bwMode="auto">
          <a:xfrm>
            <a:off x="217677" y="321297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2"/>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3"/>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lang="nl-NL" sz="1000" b="1" dirty="0"/>
              <a:t>Buiten scope</a:t>
            </a:r>
            <a:endParaRPr sz="1000" b="1" dirty="0"/>
          </a:p>
          <a:p>
            <a:pPr marL="0" indent="0"/>
            <a:r>
              <a:rPr lang="nl-NL" sz="1000" dirty="0"/>
              <a:t>-archivering</a:t>
            </a:r>
          </a:p>
          <a:p>
            <a:pPr marL="0" indent="0"/>
            <a:r>
              <a:rPr lang="nl-NL" sz="1000" dirty="0"/>
              <a:t>-</a:t>
            </a:r>
            <a:r>
              <a:rPr lang="nl-NL" sz="1000" dirty="0" err="1"/>
              <a:t>authorisatie</a:t>
            </a:r>
            <a:endParaRPr lang="nl-NL" sz="1000" dirty="0"/>
          </a:p>
        </p:txBody>
      </p:sp>
      <p:sp>
        <p:nvSpPr>
          <p:cNvPr id="42" name="Tijdelijke aanduiding voor inhoud 2"/>
          <p:cNvSpPr txBox="1">
            <a:spLocks/>
          </p:cNvSpPr>
          <p:nvPr/>
        </p:nvSpPr>
        <p:spPr bwMode="auto">
          <a:xfrm>
            <a:off x="3154629" y="321297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2"/>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3"/>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sz="1000" b="1" dirty="0"/>
              <a:t>In scope</a:t>
            </a:r>
          </a:p>
          <a:p>
            <a:pPr marL="0" indent="0"/>
            <a:r>
              <a:rPr lang="nl-NL" sz="1000" dirty="0"/>
              <a:t>&lt;tekst&gt;</a:t>
            </a:r>
          </a:p>
        </p:txBody>
      </p:sp>
      <p:sp>
        <p:nvSpPr>
          <p:cNvPr id="43" name="Tijdelijke aanduiding voor inhoud 2"/>
          <p:cNvSpPr txBox="1">
            <a:spLocks/>
          </p:cNvSpPr>
          <p:nvPr/>
        </p:nvSpPr>
        <p:spPr bwMode="auto">
          <a:xfrm>
            <a:off x="6091582" y="321297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2"/>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3"/>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sz="1000" b="1" dirty="0"/>
              <a:t>Wat kan ik na PI-2? </a:t>
            </a:r>
          </a:p>
          <a:p>
            <a:pPr>
              <a:buFont typeface="Arial" panose="020B0604020202020204" pitchFamily="34" charset="0"/>
              <a:buChar char="•"/>
            </a:pPr>
            <a:r>
              <a:rPr lang="nl-NL" sz="1000" i="1" dirty="0"/>
              <a:t>omgevingsdocumenten aanleveren</a:t>
            </a:r>
          </a:p>
          <a:p>
            <a:pPr>
              <a:buFont typeface="Arial" panose="020B0604020202020204" pitchFamily="34" charset="0"/>
              <a:buChar char="•"/>
            </a:pPr>
            <a:r>
              <a:rPr lang="nl-NL" sz="1000" i="1" dirty="0"/>
              <a:t>bij aanleveren de structuur en de begrippen laten toetsen/valideren</a:t>
            </a:r>
          </a:p>
        </p:txBody>
      </p:sp>
      <p:sp>
        <p:nvSpPr>
          <p:cNvPr id="4" name="Rechthoek 3"/>
          <p:cNvSpPr/>
          <p:nvPr/>
        </p:nvSpPr>
        <p:spPr>
          <a:xfrm>
            <a:off x="3059832" y="3141312"/>
            <a:ext cx="72008" cy="3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52"/>
          <p:cNvSpPr/>
          <p:nvPr/>
        </p:nvSpPr>
        <p:spPr>
          <a:xfrm>
            <a:off x="5962941" y="3141312"/>
            <a:ext cx="72008" cy="3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6559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27584" y="2492896"/>
            <a:ext cx="7086600" cy="2895600"/>
          </a:xfrm>
        </p:spPr>
        <p:txBody>
          <a:bodyPr/>
          <a:lstStyle/>
          <a:p>
            <a:pPr algn="ctr">
              <a:defRPr/>
            </a:pPr>
            <a:r>
              <a:rPr lang="nl-NL" dirty="0"/>
              <a:t>Visualisatie </a:t>
            </a:r>
            <a:br>
              <a:rPr lang="nl-NL" dirty="0"/>
            </a:br>
            <a:r>
              <a:rPr lang="nl-NL" dirty="0"/>
              <a:t> Toepassingsprofiel</a:t>
            </a:r>
            <a:br>
              <a:rPr lang="nl-NL" dirty="0"/>
            </a:br>
            <a:r>
              <a:rPr lang="nl-NL" dirty="0"/>
              <a:t>Omgevingsverordening</a:t>
            </a:r>
            <a:br>
              <a:rPr lang="nl-NL" dirty="0"/>
            </a:br>
            <a:r>
              <a:rPr lang="nl-NL" dirty="0"/>
              <a:t/>
            </a:r>
            <a:br>
              <a:rPr lang="nl-NL" dirty="0"/>
            </a:br>
            <a:endParaRPr lang="nl-NL" dirty="0"/>
          </a:p>
        </p:txBody>
      </p:sp>
    </p:spTree>
    <p:extLst>
      <p:ext uri="{BB962C8B-B14F-4D97-AF65-F5344CB8AC3E}">
        <p14:creationId xmlns:p14="http://schemas.microsoft.com/office/powerpoint/2010/main" val="1520725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Inhoudsopgave</a:t>
            </a:r>
          </a:p>
        </p:txBody>
      </p:sp>
      <p:sp>
        <p:nvSpPr>
          <p:cNvPr id="3" name="Tijdelijke aanduiding voor inhoud 2"/>
          <p:cNvSpPr>
            <a:spLocks noGrp="1"/>
          </p:cNvSpPr>
          <p:nvPr>
            <p:ph sz="half" idx="1"/>
          </p:nvPr>
        </p:nvSpPr>
        <p:spPr/>
        <p:txBody>
          <a:bodyPr/>
          <a:lstStyle/>
          <a:p>
            <a:pPr>
              <a:buFontTx/>
              <a:buChar char="-"/>
            </a:pPr>
            <a:r>
              <a:rPr lang="nl-NL" dirty="0"/>
              <a:t>Inleiding Omgevingswet</a:t>
            </a:r>
          </a:p>
          <a:p>
            <a:pPr>
              <a:buFontTx/>
              <a:buChar char="-"/>
            </a:pPr>
            <a:r>
              <a:rPr lang="nl-NL" dirty="0"/>
              <a:t>Huidige situatie</a:t>
            </a:r>
          </a:p>
          <a:p>
            <a:pPr>
              <a:buFontTx/>
              <a:buChar char="-"/>
            </a:pPr>
            <a:r>
              <a:rPr lang="nl-NL" dirty="0"/>
              <a:t>Nieuwe situatie</a:t>
            </a:r>
          </a:p>
          <a:p>
            <a:pPr>
              <a:buFontTx/>
              <a:buChar char="-"/>
            </a:pPr>
            <a:r>
              <a:rPr lang="nl-NL" dirty="0"/>
              <a:t>Betekenis voor werkproces</a:t>
            </a:r>
          </a:p>
          <a:p>
            <a:pPr>
              <a:buFontTx/>
              <a:buChar char="-"/>
            </a:pPr>
            <a:r>
              <a:rPr lang="nl-NL" dirty="0"/>
              <a:t>Overzicht ‘nu’ en ‘straks’</a:t>
            </a:r>
            <a:br>
              <a:rPr lang="nl-NL" dirty="0"/>
            </a:br>
            <a:r>
              <a:rPr lang="nl-NL" dirty="0"/>
              <a:t/>
            </a:r>
            <a:br>
              <a:rPr lang="nl-NL" dirty="0"/>
            </a:br>
            <a:endParaRPr lang="nl-NL" dirty="0"/>
          </a:p>
        </p:txBody>
      </p:sp>
      <p:sp>
        <p:nvSpPr>
          <p:cNvPr id="7"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Tree>
    <p:extLst>
      <p:ext uri="{BB962C8B-B14F-4D97-AF65-F5344CB8AC3E}">
        <p14:creationId xmlns:p14="http://schemas.microsoft.com/office/powerpoint/2010/main" val="3882669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323528" y="2636912"/>
            <a:ext cx="8419642" cy="5724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nl-NL" sz="3600" b="1" kern="0" dirty="0"/>
              <a:t>Inleiding Omgevingswet</a:t>
            </a:r>
            <a:r>
              <a:rPr lang="nl-NL" sz="3600" kern="0" dirty="0"/>
              <a:t/>
            </a:r>
            <a:br>
              <a:rPr lang="nl-NL" sz="3600" kern="0" dirty="0"/>
            </a:br>
            <a:r>
              <a:rPr lang="nl-NL" sz="3600" kern="0" dirty="0"/>
              <a:t/>
            </a:r>
            <a:br>
              <a:rPr lang="nl-NL" sz="3600" kern="0" dirty="0"/>
            </a:br>
            <a:endParaRPr lang="nl-NL" sz="3600" kern="0" dirty="0"/>
          </a:p>
        </p:txBody>
      </p:sp>
      <p:sp>
        <p:nvSpPr>
          <p:cNvPr id="8"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Tree>
    <p:extLst>
      <p:ext uri="{BB962C8B-B14F-4D97-AF65-F5344CB8AC3E}">
        <p14:creationId xmlns:p14="http://schemas.microsoft.com/office/powerpoint/2010/main" val="157357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268760"/>
            <a:ext cx="8419642" cy="572400"/>
          </a:xfrm>
        </p:spPr>
        <p:txBody>
          <a:bodyPr/>
          <a:lstStyle/>
          <a:p>
            <a:r>
              <a:rPr lang="nl-NL" dirty="0"/>
              <a:t>Inleiding Omgevingswet en DSO </a:t>
            </a:r>
          </a:p>
        </p:txBody>
      </p:sp>
      <p:sp>
        <p:nvSpPr>
          <p:cNvPr id="4" name="Tijdelijke aanduiding voor inhoud 3"/>
          <p:cNvSpPr>
            <a:spLocks noGrp="1"/>
          </p:cNvSpPr>
          <p:nvPr>
            <p:ph sz="half" idx="2"/>
          </p:nvPr>
        </p:nvSpPr>
        <p:spPr>
          <a:xfrm>
            <a:off x="251520" y="2564904"/>
            <a:ext cx="8460000" cy="3652312"/>
          </a:xfrm>
        </p:spPr>
        <p:txBody>
          <a:bodyPr/>
          <a:lstStyle/>
          <a:p>
            <a:pPr lvl="0">
              <a:defRPr/>
            </a:pPr>
            <a:endParaRPr lang="nl-NL" kern="0" spc="-60" dirty="0">
              <a:solidFill>
                <a:schemeClr val="tx1"/>
              </a:solidFill>
            </a:endParaRPr>
          </a:p>
          <a:p>
            <a:endParaRPr lang="nl-NL" dirty="0"/>
          </a:p>
        </p:txBody>
      </p:sp>
      <p:sp>
        <p:nvSpPr>
          <p:cNvPr id="8" name="Tekstvak 7"/>
          <p:cNvSpPr txBox="1"/>
          <p:nvPr/>
        </p:nvSpPr>
        <p:spPr>
          <a:xfrm>
            <a:off x="251520" y="1988840"/>
            <a:ext cx="2304256" cy="3600986"/>
          </a:xfrm>
          <a:prstGeom prst="rect">
            <a:avLst/>
          </a:prstGeom>
          <a:noFill/>
        </p:spPr>
        <p:txBody>
          <a:bodyPr wrap="square" rtlCol="0">
            <a:spAutoFit/>
          </a:bodyPr>
          <a:lstStyle/>
          <a:p>
            <a:r>
              <a:rPr lang="nl-NL" sz="1200" dirty="0"/>
              <a:t>De Omgevingswet is de basis voor het nieuwe stelsel van regelgeving voor de fysieke leefomgeving. Het stelsel bundelt de regels over ruimte, wonen, infrastructuur, milieu, natuur en water. </a:t>
            </a:r>
          </a:p>
          <a:p>
            <a:endParaRPr lang="nl-NL" sz="1200" dirty="0"/>
          </a:p>
          <a:p>
            <a:r>
              <a:rPr lang="nl-NL" sz="1200" dirty="0"/>
              <a:t>Het Digitaal Stelsel Omgevingswet (DSO) is de digitale ondersteuning van de Omgevingswet.</a:t>
            </a:r>
          </a:p>
          <a:p>
            <a:r>
              <a:rPr lang="nl-NL" sz="1200" dirty="0"/>
              <a:t>Dit kan alleen functioneren als ‘</a:t>
            </a:r>
            <a:r>
              <a:rPr lang="nl-NL" sz="1200" i="1" dirty="0"/>
              <a:t>standaarden</a:t>
            </a:r>
            <a:r>
              <a:rPr lang="nl-NL" sz="1200" dirty="0"/>
              <a:t>’ en ‘</a:t>
            </a:r>
            <a:r>
              <a:rPr lang="nl-NL" sz="1200" i="1" dirty="0"/>
              <a:t>applicaties</a:t>
            </a:r>
            <a:r>
              <a:rPr lang="nl-NL" sz="1200" dirty="0"/>
              <a:t>’ beschikbaar komen voor het uitwisselen van informatie.</a:t>
            </a:r>
          </a:p>
          <a:p>
            <a:endParaRPr lang="nl-NL" sz="1200" dirty="0"/>
          </a:p>
          <a:p>
            <a:r>
              <a:rPr lang="nl-NL" sz="1200" dirty="0"/>
              <a:t> </a:t>
            </a:r>
          </a:p>
          <a:p>
            <a:endParaRPr lang="nl-NL" sz="1200" dirty="0"/>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1234" y="2348880"/>
            <a:ext cx="3711046" cy="2459335"/>
          </a:xfrm>
          <a:prstGeom prst="rect">
            <a:avLst/>
          </a:prstGeom>
          <a:noFill/>
          <a:ln w="9525">
            <a:solidFill>
              <a:srgbClr val="4E962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
        <p:nvSpPr>
          <p:cNvPr id="7" name="Ovaal 6"/>
          <p:cNvSpPr/>
          <p:nvPr/>
        </p:nvSpPr>
        <p:spPr>
          <a:xfrm>
            <a:off x="251520" y="4221088"/>
            <a:ext cx="1080120"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29929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Inleiding Omgevingswet en DSO </a:t>
            </a:r>
          </a:p>
        </p:txBody>
      </p:sp>
      <p:sp>
        <p:nvSpPr>
          <p:cNvPr id="4" name="Tijdelijke aanduiding voor inhoud 3"/>
          <p:cNvSpPr>
            <a:spLocks noGrp="1"/>
          </p:cNvSpPr>
          <p:nvPr>
            <p:ph sz="half" idx="2"/>
          </p:nvPr>
        </p:nvSpPr>
        <p:spPr>
          <a:xfrm>
            <a:off x="251520" y="2564904"/>
            <a:ext cx="8460000" cy="3652312"/>
          </a:xfrm>
        </p:spPr>
        <p:txBody>
          <a:bodyPr/>
          <a:lstStyle/>
          <a:p>
            <a:pPr lvl="0">
              <a:defRPr/>
            </a:pPr>
            <a:endParaRPr lang="nl-NL" kern="0" spc="-60" dirty="0">
              <a:solidFill>
                <a:schemeClr val="tx1"/>
              </a:solidFill>
            </a:endParaRPr>
          </a:p>
          <a:p>
            <a:endParaRPr lang="nl-NL"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06455" y="2319338"/>
            <a:ext cx="3271225" cy="3125886"/>
          </a:xfrm>
          <a:prstGeom prst="rect">
            <a:avLst/>
          </a:prstGeom>
          <a:noFill/>
          <a:ln w="9525">
            <a:solidFill>
              <a:srgbClr val="4E962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251520" y="2492896"/>
            <a:ext cx="2304256" cy="276999"/>
          </a:xfrm>
          <a:prstGeom prst="rect">
            <a:avLst/>
          </a:prstGeom>
          <a:noFill/>
        </p:spPr>
        <p:txBody>
          <a:bodyPr wrap="square" rtlCol="0">
            <a:spAutoFit/>
          </a:bodyPr>
          <a:lstStyle/>
          <a:p>
            <a:r>
              <a:rPr lang="nl-NL" sz="1200" dirty="0"/>
              <a:t>.</a:t>
            </a:r>
          </a:p>
        </p:txBody>
      </p:sp>
      <p:sp>
        <p:nvSpPr>
          <p:cNvPr id="8" name="Tekstvak 7"/>
          <p:cNvSpPr txBox="1"/>
          <p:nvPr/>
        </p:nvSpPr>
        <p:spPr>
          <a:xfrm>
            <a:off x="251520" y="2492896"/>
            <a:ext cx="2304256" cy="2123658"/>
          </a:xfrm>
          <a:prstGeom prst="rect">
            <a:avLst/>
          </a:prstGeom>
          <a:noFill/>
        </p:spPr>
        <p:txBody>
          <a:bodyPr wrap="square" rtlCol="0">
            <a:spAutoFit/>
          </a:bodyPr>
          <a:lstStyle/>
          <a:p>
            <a:r>
              <a:rPr lang="nl-NL" sz="1200" dirty="0"/>
              <a:t>Binnen het DSO-project PR04 wordt één ‘</a:t>
            </a:r>
            <a:r>
              <a:rPr lang="nl-NL" sz="1200" i="1" dirty="0"/>
              <a:t>Standaard Officiële Publicaties</a:t>
            </a:r>
            <a:r>
              <a:rPr lang="nl-NL" sz="1200" dirty="0"/>
              <a:t>’ (STOP) ontwikkeld.</a:t>
            </a:r>
          </a:p>
          <a:p>
            <a:r>
              <a:rPr lang="nl-NL" sz="1200" dirty="0"/>
              <a:t>Daarbinnen worden </a:t>
            </a:r>
            <a:r>
              <a:rPr lang="nl-NL" sz="1200" i="1" dirty="0"/>
              <a:t>Toepassingsprofielen</a:t>
            </a:r>
            <a:r>
              <a:rPr lang="nl-NL" sz="1200" dirty="0"/>
              <a:t> voor omgevingsdocumenten (TPOD) uitgewerkt. Deze standaarden ondersteunen de functies </a:t>
            </a:r>
            <a:r>
              <a:rPr lang="nl-NL" sz="1200" i="1" dirty="0"/>
              <a:t>bekendmaken</a:t>
            </a:r>
            <a:r>
              <a:rPr lang="nl-NL" sz="1200" dirty="0"/>
              <a:t> en </a:t>
            </a:r>
            <a:r>
              <a:rPr lang="nl-NL" sz="1200" i="1" dirty="0"/>
              <a:t>beschikbaar stellen.</a:t>
            </a:r>
            <a:endParaRPr lang="nl-NL" sz="1200" dirty="0"/>
          </a:p>
          <a:p>
            <a:endParaRPr lang="nl-NL" sz="1200" dirty="0"/>
          </a:p>
        </p:txBody>
      </p:sp>
      <p:sp>
        <p:nvSpPr>
          <p:cNvPr id="9"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Tree>
    <p:extLst>
      <p:ext uri="{BB962C8B-B14F-4D97-AF65-F5344CB8AC3E}">
        <p14:creationId xmlns:p14="http://schemas.microsoft.com/office/powerpoint/2010/main" val="1639759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323528" y="2636912"/>
            <a:ext cx="8419642" cy="5724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nl-NL" sz="3600" b="1" kern="0" dirty="0"/>
              <a:t>Hoe gaat het nu</a:t>
            </a:r>
            <a:r>
              <a:rPr lang="nl-NL" sz="3600" kern="0" dirty="0"/>
              <a:t/>
            </a:r>
            <a:br>
              <a:rPr lang="nl-NL" sz="3600" kern="0" dirty="0"/>
            </a:br>
            <a:r>
              <a:rPr lang="nl-NL" sz="3600" kern="0" dirty="0"/>
              <a:t/>
            </a:r>
            <a:br>
              <a:rPr lang="nl-NL" sz="3600" kern="0" dirty="0"/>
            </a:br>
            <a:endParaRPr lang="nl-NL" sz="3600" kern="0" dirty="0"/>
          </a:p>
        </p:txBody>
      </p:sp>
      <p:sp>
        <p:nvSpPr>
          <p:cNvPr id="8"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Tree>
    <p:extLst>
      <p:ext uri="{BB962C8B-B14F-4D97-AF65-F5344CB8AC3E}">
        <p14:creationId xmlns:p14="http://schemas.microsoft.com/office/powerpoint/2010/main" val="2577420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45246" y="260648"/>
            <a:ext cx="8419642" cy="572400"/>
          </a:xfrm>
          <a:noFill/>
          <a:ln w="9525">
            <a:noFill/>
            <a:miter lim="800000"/>
            <a:headEnd/>
            <a:tailEnd/>
          </a:ln>
          <a:effectLst/>
        </p:spPr>
        <p:txBody>
          <a:bodyPr vert="horz" wrap="square" lIns="0" tIns="0" rIns="0" bIns="0" numCol="1" anchor="t" anchorCtr="0" compatLnSpc="1">
            <a:prstTxWarp prst="textNoShape">
              <a:avLst/>
            </a:prstTxWarp>
          </a:bodyPr>
          <a:lstStyle/>
          <a:p>
            <a:r>
              <a:rPr lang="nl-NL" sz="2800" b="1" kern="1200" spc="-10" dirty="0">
                <a:solidFill>
                  <a:srgbClr val="FFFFFF"/>
                </a:solidFill>
              </a:rPr>
              <a:t>Hoe gaat het nu?</a:t>
            </a:r>
            <a:br>
              <a:rPr lang="nl-NL" sz="2800" b="1" kern="1200" spc="-10" dirty="0">
                <a:solidFill>
                  <a:srgbClr val="FFFFFF"/>
                </a:solidFill>
              </a:rPr>
            </a:br>
            <a:r>
              <a:rPr lang="nl-NL" sz="2800" b="1" kern="1200" spc="-10" dirty="0">
                <a:solidFill>
                  <a:srgbClr val="FFFFFF"/>
                </a:solidFill>
              </a:rPr>
              <a:t/>
            </a:r>
            <a:br>
              <a:rPr lang="nl-NL" sz="2800" b="1" kern="1200" spc="-10" dirty="0">
                <a:solidFill>
                  <a:srgbClr val="FFFFFF"/>
                </a:solidFill>
              </a:rPr>
            </a:br>
            <a:endParaRPr lang="nl-NL" sz="2800" b="1" kern="1200" spc="-10" dirty="0">
              <a:solidFill>
                <a:srgbClr val="FFFFFF"/>
              </a:solidFill>
            </a:endParaRPr>
          </a:p>
        </p:txBody>
      </p:sp>
      <p:sp>
        <p:nvSpPr>
          <p:cNvPr id="3" name="Tijdelijke aanduiding voor inhoud 2"/>
          <p:cNvSpPr>
            <a:spLocks noGrp="1"/>
          </p:cNvSpPr>
          <p:nvPr>
            <p:ph sz="half" idx="1"/>
          </p:nvPr>
        </p:nvSpPr>
        <p:spPr>
          <a:xfrm>
            <a:off x="251520" y="1432872"/>
            <a:ext cx="8251648" cy="3652312"/>
          </a:xfrm>
        </p:spPr>
        <p:txBody>
          <a:bodyPr/>
          <a:lstStyle/>
          <a:p>
            <a:r>
              <a:rPr lang="nl-NL" dirty="0"/>
              <a:t>Verordening ruimte</a:t>
            </a:r>
          </a:p>
          <a:p>
            <a:r>
              <a:rPr lang="nl-NL" sz="1400" dirty="0">
                <a:solidFill>
                  <a:srgbClr val="4E9625"/>
                </a:solidFill>
              </a:rPr>
              <a:t>Standaard</a:t>
            </a:r>
          </a:p>
          <a:p>
            <a:endParaRPr lang="nl-NL" dirty="0"/>
          </a:p>
          <a:p>
            <a:pPr>
              <a:buFontTx/>
              <a:buChar char="-"/>
            </a:pPr>
            <a:endParaRPr lang="nl-NL" b="1" dirty="0"/>
          </a:p>
        </p:txBody>
      </p:sp>
      <p:sp>
        <p:nvSpPr>
          <p:cNvPr id="5"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
        <p:nvSpPr>
          <p:cNvPr id="4" name="Tekstvak 3"/>
          <p:cNvSpPr txBox="1"/>
          <p:nvPr/>
        </p:nvSpPr>
        <p:spPr>
          <a:xfrm>
            <a:off x="251520" y="2492896"/>
            <a:ext cx="2304256" cy="1938992"/>
          </a:xfrm>
          <a:prstGeom prst="rect">
            <a:avLst/>
          </a:prstGeom>
          <a:noFill/>
        </p:spPr>
        <p:txBody>
          <a:bodyPr wrap="square" rtlCol="0">
            <a:spAutoFit/>
          </a:bodyPr>
          <a:lstStyle/>
          <a:p>
            <a:r>
              <a:rPr lang="nl-NL" sz="1200" dirty="0"/>
              <a:t>In de Wet ruimtelijke ordening (</a:t>
            </a:r>
            <a:r>
              <a:rPr lang="nl-NL" sz="1200" dirty="0" err="1"/>
              <a:t>Wro</a:t>
            </a:r>
            <a:r>
              <a:rPr lang="nl-NL" sz="1200" dirty="0"/>
              <a:t>) en het Besluit ruimtelijke ordening (</a:t>
            </a:r>
            <a:r>
              <a:rPr lang="nl-NL" sz="1200" dirty="0" err="1"/>
              <a:t>Bro</a:t>
            </a:r>
            <a:r>
              <a:rPr lang="nl-NL" sz="1200" dirty="0"/>
              <a:t>) is vastgelegd dat verordeningen </a:t>
            </a:r>
            <a:r>
              <a:rPr lang="nl-NL" sz="1200" i="1" dirty="0"/>
              <a:t>digitaal</a:t>
            </a:r>
            <a:r>
              <a:rPr lang="nl-NL" sz="1200" dirty="0"/>
              <a:t> vervaardigd en op elektronische wijze beschikbaar gesteld moeten worden. Om dit mogelijk te maken zijn de </a:t>
            </a:r>
            <a:r>
              <a:rPr lang="nl-NL" sz="1200" i="1" dirty="0"/>
              <a:t>RO standaarden </a:t>
            </a:r>
            <a:r>
              <a:rPr lang="nl-NL" sz="1200" dirty="0"/>
              <a:t>ontwikkeld.</a:t>
            </a:r>
          </a:p>
        </p:txBody>
      </p:sp>
      <p:sp>
        <p:nvSpPr>
          <p:cNvPr id="8" name="Tekstvak 7"/>
          <p:cNvSpPr txBox="1"/>
          <p:nvPr/>
        </p:nvSpPr>
        <p:spPr>
          <a:xfrm>
            <a:off x="323528" y="5013176"/>
            <a:ext cx="5670142" cy="707886"/>
          </a:xfrm>
          <a:prstGeom prst="rect">
            <a:avLst/>
          </a:prstGeom>
          <a:noFill/>
        </p:spPr>
        <p:txBody>
          <a:bodyPr wrap="none" rtlCol="0">
            <a:spAutoFit/>
          </a:bodyPr>
          <a:lstStyle/>
          <a:p>
            <a:r>
              <a:rPr lang="nl-NL" sz="1000" dirty="0"/>
              <a:t>Bron: Praktijkrichtlijn Provinciale Verordening</a:t>
            </a:r>
          </a:p>
          <a:p>
            <a:r>
              <a:rPr lang="nl-NL" sz="1000" dirty="0"/>
              <a:t>PRPV2012</a:t>
            </a:r>
          </a:p>
          <a:p>
            <a:r>
              <a:rPr lang="nl-NL" sz="1000" dirty="0">
                <a:hlinkClick r:id="rId2"/>
              </a:rPr>
              <a:t>http://www.geonovum.nl/wegwijzer/standaarden/praktijkrichtlijn-provinciale-verordening-prpv2012</a:t>
            </a:r>
            <a:endParaRPr lang="nl-NL" sz="1000" dirty="0"/>
          </a:p>
          <a:p>
            <a:endParaRPr lang="nl-NL" sz="1000" dirty="0"/>
          </a:p>
        </p:txBody>
      </p:sp>
      <p:pic>
        <p:nvPicPr>
          <p:cNvPr id="9" name="Afbeelding 8"/>
          <p:cNvPicPr/>
          <p:nvPr/>
        </p:nvPicPr>
        <p:blipFill rotWithShape="1">
          <a:blip r:embed="rId3" cstate="email">
            <a:extLst>
              <a:ext uri="{28A0092B-C50C-407E-A947-70E740481C1C}">
                <a14:useLocalDpi xmlns:a14="http://schemas.microsoft.com/office/drawing/2010/main"/>
              </a:ext>
            </a:extLst>
          </a:blip>
          <a:srcRect/>
          <a:stretch/>
        </p:blipFill>
        <p:spPr bwMode="auto">
          <a:xfrm>
            <a:off x="2915816" y="2564904"/>
            <a:ext cx="5472608" cy="1656184"/>
          </a:xfrm>
          <a:prstGeom prst="rect">
            <a:avLst/>
          </a:prstGeom>
          <a:ln>
            <a:solidFill>
              <a:srgbClr val="4E9625"/>
            </a:solidFill>
          </a:ln>
          <a:extLst>
            <a:ext uri="{53640926-AAD7-44D8-BBD7-CCE9431645EC}">
              <a14:shadowObscured xmlns:a14="http://schemas.microsoft.com/office/drawing/2010/main"/>
            </a:ext>
          </a:extLst>
        </p:spPr>
      </p:pic>
      <p:sp>
        <p:nvSpPr>
          <p:cNvPr id="10" name="Ovaal 9"/>
          <p:cNvSpPr/>
          <p:nvPr/>
        </p:nvSpPr>
        <p:spPr>
          <a:xfrm>
            <a:off x="1259632" y="2852936"/>
            <a:ext cx="1080120"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251520" y="3284984"/>
            <a:ext cx="1440160"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1259632" y="3789040"/>
            <a:ext cx="1440160"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71196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01230" y="260648"/>
            <a:ext cx="8419642" cy="572400"/>
          </a:xfrm>
          <a:noFill/>
          <a:ln w="9525">
            <a:noFill/>
            <a:miter lim="800000"/>
            <a:headEnd/>
            <a:tailEnd/>
          </a:ln>
          <a:effectLst/>
        </p:spPr>
        <p:txBody>
          <a:bodyPr vert="horz" wrap="square" lIns="0" tIns="0" rIns="0" bIns="0" numCol="1" anchor="t" anchorCtr="0" compatLnSpc="1">
            <a:prstTxWarp prst="textNoShape">
              <a:avLst/>
            </a:prstTxWarp>
          </a:bodyPr>
          <a:lstStyle/>
          <a:p>
            <a:r>
              <a:rPr lang="nl-NL" sz="2800" b="1" kern="1200" spc="-10" dirty="0">
                <a:solidFill>
                  <a:srgbClr val="FFFFFF"/>
                </a:solidFill>
              </a:rPr>
              <a:t>Hoe gaat het nu?</a:t>
            </a:r>
          </a:p>
        </p:txBody>
      </p:sp>
      <p:sp>
        <p:nvSpPr>
          <p:cNvPr id="3" name="Tijdelijke aanduiding voor inhoud 2"/>
          <p:cNvSpPr>
            <a:spLocks noGrp="1"/>
          </p:cNvSpPr>
          <p:nvPr>
            <p:ph sz="half" idx="1"/>
          </p:nvPr>
        </p:nvSpPr>
        <p:spPr>
          <a:xfrm>
            <a:off x="107504" y="1352041"/>
            <a:ext cx="2779040" cy="4237199"/>
          </a:xfrm>
        </p:spPr>
        <p:txBody>
          <a:bodyPr/>
          <a:lstStyle/>
          <a:p>
            <a:r>
              <a:rPr lang="nl-NL" sz="1600" dirty="0">
                <a:solidFill>
                  <a:srgbClr val="39870C"/>
                </a:solidFill>
                <a:cs typeface="+mn-cs"/>
              </a:rPr>
              <a:t>    Regels maken</a:t>
            </a:r>
          </a:p>
          <a:p>
            <a:endParaRPr lang="nl-NL" sz="1200" dirty="0">
              <a:cs typeface="+mn-cs"/>
            </a:endParaRPr>
          </a:p>
          <a:p>
            <a:r>
              <a:rPr lang="nl-NL" sz="1200" dirty="0">
                <a:cs typeface="+mn-cs"/>
              </a:rPr>
              <a:t>      Een speciale tekstverwerker, helpt de tekst goed te structureren.</a:t>
            </a:r>
          </a:p>
          <a:p>
            <a:r>
              <a:rPr lang="nl-NL" sz="1200" dirty="0">
                <a:cs typeface="+mn-cs"/>
              </a:rPr>
              <a:t>      Je kiest het profiel dat past bij de regeling die je gaat maken zodat de software weet welke elementen je op welke plek in de tekst kunt gebruiken.</a:t>
            </a:r>
          </a:p>
          <a:p>
            <a:endParaRPr lang="nl-NL" sz="1200" dirty="0">
              <a:cs typeface="+mn-cs"/>
            </a:endParaRPr>
          </a:p>
          <a:p>
            <a:r>
              <a:rPr lang="nl-NL" sz="1200" dirty="0">
                <a:cs typeface="+mn-cs"/>
              </a:rPr>
              <a:t>       Artikelen worden automatisch genummerd en wanneer je de volgorde aanpast wijzigt de nummering vanzelf mee. Ook kun je in de tekst een link leggen naar een ander artikel. Ook zo’n verwijzing wordt vanzelf aangepast.</a:t>
            </a:r>
          </a:p>
          <a:p>
            <a:endParaRPr lang="nl-NL" sz="1200" dirty="0">
              <a:cs typeface="+mn-cs"/>
            </a:endParaRPr>
          </a:p>
          <a:p>
            <a:endParaRPr lang="nl-NL" dirty="0"/>
          </a:p>
        </p:txBody>
      </p:sp>
      <p:sp>
        <p:nvSpPr>
          <p:cNvPr id="8"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pic>
        <p:nvPicPr>
          <p:cNvPr id="5" name="Tijdelijke aanduiding voor inhoud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275856" y="1628800"/>
            <a:ext cx="5734970" cy="3096344"/>
          </a:xfrm>
        </p:spPr>
      </p:pic>
      <p:sp>
        <p:nvSpPr>
          <p:cNvPr id="6" name="Ovaal 5"/>
          <p:cNvSpPr/>
          <p:nvPr/>
        </p:nvSpPr>
        <p:spPr>
          <a:xfrm>
            <a:off x="755576" y="1700808"/>
            <a:ext cx="2160240"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9500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07504" y="1412776"/>
            <a:ext cx="2779040" cy="4012351"/>
          </a:xfrm>
        </p:spPr>
        <p:txBody>
          <a:bodyPr/>
          <a:lstStyle/>
          <a:p>
            <a:r>
              <a:rPr lang="nl-NL" sz="1600" dirty="0">
                <a:solidFill>
                  <a:srgbClr val="39870C"/>
                </a:solidFill>
                <a:cs typeface="+mn-cs"/>
              </a:rPr>
              <a:t>    Plan opbouwen</a:t>
            </a:r>
          </a:p>
          <a:p>
            <a:endParaRPr lang="nl-NL" sz="1200" dirty="0">
              <a:cs typeface="+mn-cs"/>
            </a:endParaRPr>
          </a:p>
          <a:p>
            <a:r>
              <a:rPr lang="nl-NL" sz="1200" dirty="0"/>
              <a:t>      In het pakket PRIMA koppelen we de tekst aan de geometrie: welke regel of toelichting moet te zien zijn bij een klik op de kaart, of andersom – welk gebied hoort bij deze regel.</a:t>
            </a:r>
          </a:p>
          <a:p>
            <a:r>
              <a:rPr lang="nl-NL" sz="1200" dirty="0"/>
              <a:t>      Er wordt eerst algemene planinformatie toegevoegd zoals planstatus en datum. Dit is dus voor alle  onderdelen van het plan hetzelfde. </a:t>
            </a:r>
          </a:p>
          <a:p>
            <a:r>
              <a:rPr lang="nl-NL" sz="1200" dirty="0"/>
              <a:t>      Vervolgens wordt voor elk object (te zien als legendaeenheid) een eigen besluitvlak aangemaakt. </a:t>
            </a:r>
          </a:p>
          <a:p>
            <a:endParaRPr lang="nl-NL" sz="1200" dirty="0"/>
          </a:p>
          <a:p>
            <a:endParaRPr lang="nl-NL" dirty="0"/>
          </a:p>
        </p:txBody>
      </p:sp>
      <p:pic>
        <p:nvPicPr>
          <p:cNvPr id="13" name="Afbeelding 12"/>
          <p:cNvPicPr/>
          <p:nvPr/>
        </p:nvPicPr>
        <p:blipFill>
          <a:blip r:embed="rId2" cstate="print">
            <a:extLst>
              <a:ext uri="{28A0092B-C50C-407E-A947-70E740481C1C}">
                <a14:useLocalDpi xmlns:a14="http://schemas.microsoft.com/office/drawing/2010/main"/>
              </a:ext>
            </a:extLst>
          </a:blip>
          <a:stretch>
            <a:fillRect/>
          </a:stretch>
        </p:blipFill>
        <p:spPr>
          <a:xfrm>
            <a:off x="4139952" y="4581128"/>
            <a:ext cx="3898900" cy="1295400"/>
          </a:xfrm>
          <a:prstGeom prst="rect">
            <a:avLst/>
          </a:prstGeom>
        </p:spPr>
      </p:pic>
      <p:pic>
        <p:nvPicPr>
          <p:cNvPr id="15" name="Tijdelijke aanduiding voor inhoud 14"/>
          <p:cNvPicPr>
            <a:picLocks noGrp="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139952" y="1954498"/>
            <a:ext cx="4129088" cy="2338598"/>
          </a:xfrm>
          <a:prstGeom prst="rect">
            <a:avLst/>
          </a:prstGeom>
        </p:spPr>
      </p:pic>
      <p:sp>
        <p:nvSpPr>
          <p:cNvPr id="8"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Hoe gaat het nu?</a:t>
            </a:r>
          </a:p>
        </p:txBody>
      </p:sp>
      <p:sp>
        <p:nvSpPr>
          <p:cNvPr id="9"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
        <p:nvSpPr>
          <p:cNvPr id="7" name="Ovaal 6"/>
          <p:cNvSpPr/>
          <p:nvPr/>
        </p:nvSpPr>
        <p:spPr>
          <a:xfrm>
            <a:off x="323528" y="1988840"/>
            <a:ext cx="2664296"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206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205" y="1250819"/>
            <a:ext cx="2820838" cy="276999"/>
          </a:xfrm>
          <a:prstGeom prst="rect">
            <a:avLst/>
          </a:prstGeom>
          <a:noFill/>
        </p:spPr>
        <p:txBody>
          <a:bodyPr wrap="square" rtlCol="0">
            <a:spAutoFit/>
          </a:bodyPr>
          <a:lstStyle/>
          <a:p>
            <a:r>
              <a:rPr lang="nl-NL" sz="1200" b="1" dirty="0">
                <a:solidFill>
                  <a:prstClr val="white">
                    <a:lumMod val="85000"/>
                  </a:prstClr>
                </a:solidFill>
              </a:rPr>
              <a:t>Van Plan tot Publicatie</a:t>
            </a:r>
          </a:p>
        </p:txBody>
      </p:sp>
      <p:cxnSp>
        <p:nvCxnSpPr>
          <p:cNvPr id="23" name="Rechte verbindingslijn met pijl 22"/>
          <p:cNvCxnSpPr/>
          <p:nvPr/>
        </p:nvCxnSpPr>
        <p:spPr>
          <a:xfrm>
            <a:off x="7345708" y="-9553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TextBox 8"/>
          <p:cNvSpPr txBox="1"/>
          <p:nvPr/>
        </p:nvSpPr>
        <p:spPr>
          <a:xfrm>
            <a:off x="6606803" y="4277645"/>
            <a:ext cx="2626379" cy="76944"/>
          </a:xfrm>
          <a:prstGeom prst="rect">
            <a:avLst/>
          </a:prstGeom>
          <a:noFill/>
        </p:spPr>
        <p:txBody>
          <a:bodyPr wrap="square" lIns="0" tIns="0" rIns="0" bIns="0" rtlCol="0">
            <a:spAutoFit/>
          </a:bodyPr>
          <a:lstStyle/>
          <a:p>
            <a:pPr fontAlgn="auto">
              <a:spcBef>
                <a:spcPts val="554"/>
              </a:spcBef>
              <a:spcAft>
                <a:spcPts val="0"/>
              </a:spcAft>
              <a:buClr>
                <a:srgbClr val="44546A"/>
              </a:buClr>
              <a:defRPr/>
            </a:pPr>
            <a:r>
              <a:rPr lang="nl-NL" sz="500" kern="0" dirty="0">
                <a:solidFill>
                  <a:prstClr val="white"/>
                </a:solidFill>
                <a:latin typeface="Verdana"/>
              </a:rPr>
              <a:t>Kunnen samenwerken tijdens behandelen aanvragen/meldingen</a:t>
            </a:r>
          </a:p>
        </p:txBody>
      </p:sp>
      <p:sp>
        <p:nvSpPr>
          <p:cNvPr id="179" name="Titel 1"/>
          <p:cNvSpPr txBox="1">
            <a:spLocks/>
          </p:cNvSpPr>
          <p:nvPr/>
        </p:nvSpPr>
        <p:spPr bwMode="auto">
          <a:xfrm>
            <a:off x="6346889" y="607672"/>
            <a:ext cx="1997637" cy="57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1800" kern="0" dirty="0">
                <a:solidFill>
                  <a:schemeClr val="bg1"/>
                </a:solidFill>
              </a:rPr>
              <a:t>OW stelselmap</a:t>
            </a:r>
          </a:p>
        </p:txBody>
      </p:sp>
      <p:pic>
        <p:nvPicPr>
          <p:cNvPr id="15" name="Picture 14">
            <a:extLst>
              <a:ext uri="{FF2B5EF4-FFF2-40B4-BE49-F238E27FC236}">
                <a16:creationId xmlns:a16="http://schemas.microsoft.com/office/drawing/2014/main" xmlns="" id="{CBD26C9E-640B-4331-85BC-5576E6738D47}"/>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5300"/>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07205" y="1052736"/>
            <a:ext cx="8691366" cy="5112568"/>
          </a:xfrm>
          <a:prstGeom prst="rect">
            <a:avLst/>
          </a:prstGeom>
        </p:spPr>
      </p:pic>
      <p:grpSp>
        <p:nvGrpSpPr>
          <p:cNvPr id="12" name="Group 11">
            <a:extLst>
              <a:ext uri="{FF2B5EF4-FFF2-40B4-BE49-F238E27FC236}">
                <a16:creationId xmlns:a16="http://schemas.microsoft.com/office/drawing/2014/main" xmlns="" id="{5385F8E3-0DAC-4131-B015-4DFAAEB4ED2C}"/>
              </a:ext>
            </a:extLst>
          </p:cNvPr>
          <p:cNvGrpSpPr/>
          <p:nvPr/>
        </p:nvGrpSpPr>
        <p:grpSpPr>
          <a:xfrm>
            <a:off x="539025" y="1541706"/>
            <a:ext cx="6259132" cy="4171970"/>
            <a:chOff x="734096" y="1738648"/>
            <a:chExt cx="6259132" cy="4171970"/>
          </a:xfrm>
        </p:grpSpPr>
        <p:sp>
          <p:nvSpPr>
            <p:cNvPr id="7" name="Freeform: Shape 6">
              <a:extLst>
                <a:ext uri="{FF2B5EF4-FFF2-40B4-BE49-F238E27FC236}">
                  <a16:creationId xmlns:a16="http://schemas.microsoft.com/office/drawing/2014/main" xmlns="" id="{94BB9669-5A7F-495B-A6C3-8E7AE03770A1}"/>
                </a:ext>
              </a:extLst>
            </p:cNvPr>
            <p:cNvSpPr/>
            <p:nvPr/>
          </p:nvSpPr>
          <p:spPr>
            <a:xfrm>
              <a:off x="821409" y="4197728"/>
              <a:ext cx="2936383" cy="1712890"/>
            </a:xfrm>
            <a:custGeom>
              <a:avLst/>
              <a:gdLst>
                <a:gd name="connsiteX0" fmla="*/ 940158 w 2936383"/>
                <a:gd name="connsiteY0" fmla="*/ 1712890 h 1712890"/>
                <a:gd name="connsiteX1" fmla="*/ 2305319 w 2936383"/>
                <a:gd name="connsiteY1" fmla="*/ 1712890 h 1712890"/>
                <a:gd name="connsiteX2" fmla="*/ 2910626 w 2936383"/>
                <a:gd name="connsiteY2" fmla="*/ 1184856 h 1712890"/>
                <a:gd name="connsiteX3" fmla="*/ 2936383 w 2936383"/>
                <a:gd name="connsiteY3" fmla="*/ 708338 h 1712890"/>
                <a:gd name="connsiteX4" fmla="*/ 1519707 w 2936383"/>
                <a:gd name="connsiteY4" fmla="*/ 0 h 1712890"/>
                <a:gd name="connsiteX5" fmla="*/ 0 w 2936383"/>
                <a:gd name="connsiteY5" fmla="*/ 0 h 171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6383" h="1712890">
                  <a:moveTo>
                    <a:pt x="940158" y="1712890"/>
                  </a:moveTo>
                  <a:lnTo>
                    <a:pt x="2305319" y="1712890"/>
                  </a:lnTo>
                  <a:lnTo>
                    <a:pt x="2910626" y="1184856"/>
                  </a:lnTo>
                  <a:lnTo>
                    <a:pt x="2936383" y="708338"/>
                  </a:lnTo>
                  <a:lnTo>
                    <a:pt x="1519707" y="0"/>
                  </a:lnTo>
                  <a:lnTo>
                    <a:pt x="0" y="0"/>
                  </a:lnTo>
                </a:path>
              </a:pathLst>
            </a:custGeom>
            <a:noFill/>
            <a:ln w="177800" cap="rnd">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9" name="Freeform: Shape 8">
              <a:extLst>
                <a:ext uri="{FF2B5EF4-FFF2-40B4-BE49-F238E27FC236}">
                  <a16:creationId xmlns:a16="http://schemas.microsoft.com/office/drawing/2014/main" xmlns="" id="{A727C5AE-00B9-4F87-A944-FC3EAD05CFF4}"/>
                </a:ext>
              </a:extLst>
            </p:cNvPr>
            <p:cNvSpPr/>
            <p:nvPr/>
          </p:nvSpPr>
          <p:spPr>
            <a:xfrm>
              <a:off x="734096" y="1738648"/>
              <a:ext cx="5048518" cy="2446986"/>
            </a:xfrm>
            <a:custGeom>
              <a:avLst/>
              <a:gdLst>
                <a:gd name="connsiteX0" fmla="*/ 193183 w 5859887"/>
                <a:gd name="connsiteY0" fmla="*/ 90152 h 3168203"/>
                <a:gd name="connsiteX1" fmla="*/ 5859887 w 5859887"/>
                <a:gd name="connsiteY1" fmla="*/ 0 h 3168203"/>
                <a:gd name="connsiteX2" fmla="*/ 5280338 w 5859887"/>
                <a:gd name="connsiteY2" fmla="*/ 1043188 h 3168203"/>
                <a:gd name="connsiteX3" fmla="*/ 1764406 w 5859887"/>
                <a:gd name="connsiteY3" fmla="*/ 1056067 h 3168203"/>
                <a:gd name="connsiteX4" fmla="*/ 0 w 5859887"/>
                <a:gd name="connsiteY4" fmla="*/ 3168203 h 3168203"/>
                <a:gd name="connsiteX0" fmla="*/ 231820 w 5859887"/>
                <a:gd name="connsiteY0" fmla="*/ 0 h 3168203"/>
                <a:gd name="connsiteX1" fmla="*/ 5859887 w 5859887"/>
                <a:gd name="connsiteY1" fmla="*/ 0 h 3168203"/>
                <a:gd name="connsiteX2" fmla="*/ 5280338 w 5859887"/>
                <a:gd name="connsiteY2" fmla="*/ 1043188 h 3168203"/>
                <a:gd name="connsiteX3" fmla="*/ 1764406 w 5859887"/>
                <a:gd name="connsiteY3" fmla="*/ 1056067 h 3168203"/>
                <a:gd name="connsiteX4" fmla="*/ 0 w 5859887"/>
                <a:gd name="connsiteY4" fmla="*/ 3168203 h 3168203"/>
                <a:gd name="connsiteX0" fmla="*/ 231820 w 5280338"/>
                <a:gd name="connsiteY0" fmla="*/ 12879 h 3181082"/>
                <a:gd name="connsiteX1" fmla="*/ 5280338 w 5280338"/>
                <a:gd name="connsiteY1" fmla="*/ 0 h 3181082"/>
                <a:gd name="connsiteX2" fmla="*/ 5280338 w 5280338"/>
                <a:gd name="connsiteY2" fmla="*/ 1056067 h 3181082"/>
                <a:gd name="connsiteX3" fmla="*/ 1764406 w 5280338"/>
                <a:gd name="connsiteY3" fmla="*/ 1068946 h 3181082"/>
                <a:gd name="connsiteX4" fmla="*/ 0 w 5280338"/>
                <a:gd name="connsiteY4" fmla="*/ 3181082 h 3181082"/>
                <a:gd name="connsiteX0" fmla="*/ 0 w 5048518"/>
                <a:gd name="connsiteY0" fmla="*/ 12879 h 2446986"/>
                <a:gd name="connsiteX1" fmla="*/ 5048518 w 5048518"/>
                <a:gd name="connsiteY1" fmla="*/ 0 h 2446986"/>
                <a:gd name="connsiteX2" fmla="*/ 5048518 w 5048518"/>
                <a:gd name="connsiteY2" fmla="*/ 1056067 h 2446986"/>
                <a:gd name="connsiteX3" fmla="*/ 1532586 w 5048518"/>
                <a:gd name="connsiteY3" fmla="*/ 1068946 h 2446986"/>
                <a:gd name="connsiteX4" fmla="*/ 399244 w 5048518"/>
                <a:gd name="connsiteY4" fmla="*/ 2446986 h 244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518" h="2446986">
                  <a:moveTo>
                    <a:pt x="0" y="12879"/>
                  </a:moveTo>
                  <a:lnTo>
                    <a:pt x="5048518" y="0"/>
                  </a:lnTo>
                  <a:lnTo>
                    <a:pt x="5048518" y="1056067"/>
                  </a:lnTo>
                  <a:lnTo>
                    <a:pt x="1532586" y="1068946"/>
                  </a:lnTo>
                  <a:lnTo>
                    <a:pt x="399244" y="2446986"/>
                  </a:lnTo>
                </a:path>
              </a:pathLst>
            </a:custGeom>
            <a:noFill/>
            <a:ln w="177800" cap="rnd">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10" name="Freeform: Shape 9">
              <a:extLst>
                <a:ext uri="{FF2B5EF4-FFF2-40B4-BE49-F238E27FC236}">
                  <a16:creationId xmlns:a16="http://schemas.microsoft.com/office/drawing/2014/main" xmlns="" id="{F3F1437B-FEC7-47F3-9E50-D1EAE3C90E0F}"/>
                </a:ext>
              </a:extLst>
            </p:cNvPr>
            <p:cNvSpPr/>
            <p:nvPr/>
          </p:nvSpPr>
          <p:spPr>
            <a:xfrm>
              <a:off x="901521" y="2253803"/>
              <a:ext cx="6091707" cy="2086377"/>
            </a:xfrm>
            <a:custGeom>
              <a:avLst/>
              <a:gdLst>
                <a:gd name="connsiteX0" fmla="*/ 0 w 6091707"/>
                <a:gd name="connsiteY0" fmla="*/ 12879 h 2086377"/>
                <a:gd name="connsiteX1" fmla="*/ 4391696 w 6091707"/>
                <a:gd name="connsiteY1" fmla="*/ 0 h 2086377"/>
                <a:gd name="connsiteX2" fmla="*/ 3078051 w 6091707"/>
                <a:gd name="connsiteY2" fmla="*/ 2086377 h 2086377"/>
                <a:gd name="connsiteX3" fmla="*/ 6091707 w 6091707"/>
                <a:gd name="connsiteY3" fmla="*/ 2034862 h 2086377"/>
                <a:gd name="connsiteX0" fmla="*/ 0 w 6091707"/>
                <a:gd name="connsiteY0" fmla="*/ 12879 h 2086377"/>
                <a:gd name="connsiteX1" fmla="*/ 4391696 w 6091707"/>
                <a:gd name="connsiteY1" fmla="*/ 0 h 2086377"/>
                <a:gd name="connsiteX2" fmla="*/ 3078051 w 6091707"/>
                <a:gd name="connsiteY2" fmla="*/ 2086377 h 2086377"/>
                <a:gd name="connsiteX3" fmla="*/ 6091707 w 6091707"/>
                <a:gd name="connsiteY3" fmla="*/ 2086377 h 2086377"/>
                <a:gd name="connsiteX0" fmla="*/ 0 w 6091707"/>
                <a:gd name="connsiteY0" fmla="*/ 0 h 2086377"/>
                <a:gd name="connsiteX1" fmla="*/ 4391696 w 6091707"/>
                <a:gd name="connsiteY1" fmla="*/ 0 h 2086377"/>
                <a:gd name="connsiteX2" fmla="*/ 3078051 w 6091707"/>
                <a:gd name="connsiteY2" fmla="*/ 2086377 h 2086377"/>
                <a:gd name="connsiteX3" fmla="*/ 6091707 w 6091707"/>
                <a:gd name="connsiteY3" fmla="*/ 2086377 h 2086377"/>
                <a:gd name="connsiteX0" fmla="*/ 0 w 6091707"/>
                <a:gd name="connsiteY0" fmla="*/ 0 h 2086377"/>
                <a:gd name="connsiteX1" fmla="*/ 3567448 w 6091707"/>
                <a:gd name="connsiteY1" fmla="*/ 0 h 2086377"/>
                <a:gd name="connsiteX2" fmla="*/ 3078051 w 6091707"/>
                <a:gd name="connsiteY2" fmla="*/ 2086377 h 2086377"/>
                <a:gd name="connsiteX3" fmla="*/ 6091707 w 6091707"/>
                <a:gd name="connsiteY3" fmla="*/ 2086377 h 2086377"/>
                <a:gd name="connsiteX0" fmla="*/ 0 w 6091707"/>
                <a:gd name="connsiteY0" fmla="*/ 0 h 2086377"/>
                <a:gd name="connsiteX1" fmla="*/ 3567448 w 6091707"/>
                <a:gd name="connsiteY1" fmla="*/ 0 h 2086377"/>
                <a:gd name="connsiteX2" fmla="*/ 3477296 w 6091707"/>
                <a:gd name="connsiteY2" fmla="*/ 2086377 h 2086377"/>
                <a:gd name="connsiteX3" fmla="*/ 6091707 w 6091707"/>
                <a:gd name="connsiteY3" fmla="*/ 2086377 h 2086377"/>
                <a:gd name="connsiteX0" fmla="*/ 0 w 6091707"/>
                <a:gd name="connsiteY0" fmla="*/ 0 h 2086377"/>
                <a:gd name="connsiteX1" fmla="*/ 3567448 w 6091707"/>
                <a:gd name="connsiteY1" fmla="*/ 0 h 2086377"/>
                <a:gd name="connsiteX2" fmla="*/ 3541690 w 6091707"/>
                <a:gd name="connsiteY2" fmla="*/ 2086377 h 2086377"/>
                <a:gd name="connsiteX3" fmla="*/ 6091707 w 6091707"/>
                <a:gd name="connsiteY3" fmla="*/ 2086377 h 2086377"/>
                <a:gd name="connsiteX0" fmla="*/ 0 w 6091707"/>
                <a:gd name="connsiteY0" fmla="*/ 0 h 2086377"/>
                <a:gd name="connsiteX1" fmla="*/ 4507606 w 6091707"/>
                <a:gd name="connsiteY1" fmla="*/ 12879 h 2086377"/>
                <a:gd name="connsiteX2" fmla="*/ 3541690 w 6091707"/>
                <a:gd name="connsiteY2" fmla="*/ 2086377 h 2086377"/>
                <a:gd name="connsiteX3" fmla="*/ 6091707 w 6091707"/>
                <a:gd name="connsiteY3" fmla="*/ 2086377 h 2086377"/>
                <a:gd name="connsiteX0" fmla="*/ 0 w 6091707"/>
                <a:gd name="connsiteY0" fmla="*/ 0 h 2086377"/>
                <a:gd name="connsiteX1" fmla="*/ 3979572 w 6091707"/>
                <a:gd name="connsiteY1" fmla="*/ 51515 h 2086377"/>
                <a:gd name="connsiteX2" fmla="*/ 3541690 w 6091707"/>
                <a:gd name="connsiteY2" fmla="*/ 2086377 h 2086377"/>
                <a:gd name="connsiteX3" fmla="*/ 6091707 w 6091707"/>
                <a:gd name="connsiteY3" fmla="*/ 2086377 h 2086377"/>
              </a:gdLst>
              <a:ahLst/>
              <a:cxnLst>
                <a:cxn ang="0">
                  <a:pos x="connsiteX0" y="connsiteY0"/>
                </a:cxn>
                <a:cxn ang="0">
                  <a:pos x="connsiteX1" y="connsiteY1"/>
                </a:cxn>
                <a:cxn ang="0">
                  <a:pos x="connsiteX2" y="connsiteY2"/>
                </a:cxn>
                <a:cxn ang="0">
                  <a:pos x="connsiteX3" y="connsiteY3"/>
                </a:cxn>
              </a:cxnLst>
              <a:rect l="l" t="t" r="r" b="b"/>
              <a:pathLst>
                <a:path w="6091707" h="2086377">
                  <a:moveTo>
                    <a:pt x="0" y="0"/>
                  </a:moveTo>
                  <a:lnTo>
                    <a:pt x="3979572" y="51515"/>
                  </a:lnTo>
                  <a:lnTo>
                    <a:pt x="3541690" y="2086377"/>
                  </a:lnTo>
                  <a:lnTo>
                    <a:pt x="6091707" y="2086377"/>
                  </a:lnTo>
                </a:path>
              </a:pathLst>
            </a:custGeom>
            <a:noFill/>
            <a:ln w="177800" cap="rnd">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1" name="Freeform: Shape 10">
              <a:extLst>
                <a:ext uri="{FF2B5EF4-FFF2-40B4-BE49-F238E27FC236}">
                  <a16:creationId xmlns:a16="http://schemas.microsoft.com/office/drawing/2014/main" xmlns="" id="{422F3490-B8D7-46CB-A4AD-3985F873B456}"/>
                </a:ext>
              </a:extLst>
            </p:cNvPr>
            <p:cNvSpPr/>
            <p:nvPr/>
          </p:nvSpPr>
          <p:spPr>
            <a:xfrm>
              <a:off x="1365161" y="1764406"/>
              <a:ext cx="5254580" cy="2962141"/>
            </a:xfrm>
            <a:custGeom>
              <a:avLst/>
              <a:gdLst>
                <a:gd name="connsiteX0" fmla="*/ 0 w 5537915"/>
                <a:gd name="connsiteY0" fmla="*/ 0 h 3631843"/>
                <a:gd name="connsiteX1" fmla="*/ 759853 w 5537915"/>
                <a:gd name="connsiteY1" fmla="*/ 1056068 h 3631843"/>
                <a:gd name="connsiteX2" fmla="*/ 1880315 w 5537915"/>
                <a:gd name="connsiteY2" fmla="*/ 1081826 h 3631843"/>
                <a:gd name="connsiteX3" fmla="*/ 1867436 w 5537915"/>
                <a:gd name="connsiteY3" fmla="*/ 2073499 h 3631843"/>
                <a:gd name="connsiteX4" fmla="*/ 347729 w 5537915"/>
                <a:gd name="connsiteY4" fmla="*/ 2975020 h 3631843"/>
                <a:gd name="connsiteX5" fmla="*/ 5537915 w 5537915"/>
                <a:gd name="connsiteY5" fmla="*/ 3631843 h 3631843"/>
                <a:gd name="connsiteX0" fmla="*/ 0 w 5537915"/>
                <a:gd name="connsiteY0" fmla="*/ 0 h 3631843"/>
                <a:gd name="connsiteX1" fmla="*/ 759853 w 5537915"/>
                <a:gd name="connsiteY1" fmla="*/ 1056068 h 3631843"/>
                <a:gd name="connsiteX2" fmla="*/ 1880315 w 5537915"/>
                <a:gd name="connsiteY2" fmla="*/ 1081826 h 3631843"/>
                <a:gd name="connsiteX3" fmla="*/ 1867436 w 5537915"/>
                <a:gd name="connsiteY3" fmla="*/ 2073499 h 3631843"/>
                <a:gd name="connsiteX4" fmla="*/ 1790163 w 5537915"/>
                <a:gd name="connsiteY4" fmla="*/ 3219719 h 3631843"/>
                <a:gd name="connsiteX5" fmla="*/ 5537915 w 5537915"/>
                <a:gd name="connsiteY5" fmla="*/ 3631843 h 3631843"/>
                <a:gd name="connsiteX0" fmla="*/ 0 w 5537915"/>
                <a:gd name="connsiteY0" fmla="*/ 0 h 3631843"/>
                <a:gd name="connsiteX1" fmla="*/ 759853 w 5537915"/>
                <a:gd name="connsiteY1" fmla="*/ 1056068 h 3631843"/>
                <a:gd name="connsiteX2" fmla="*/ 1880315 w 5537915"/>
                <a:gd name="connsiteY2" fmla="*/ 1081826 h 3631843"/>
                <a:gd name="connsiteX3" fmla="*/ 1867436 w 5537915"/>
                <a:gd name="connsiteY3" fmla="*/ 2073499 h 3631843"/>
                <a:gd name="connsiteX4" fmla="*/ 1880315 w 5537915"/>
                <a:gd name="connsiteY4" fmla="*/ 3193961 h 3631843"/>
                <a:gd name="connsiteX5" fmla="*/ 5537915 w 5537915"/>
                <a:gd name="connsiteY5" fmla="*/ 3631843 h 3631843"/>
                <a:gd name="connsiteX0" fmla="*/ 0 w 5460642"/>
                <a:gd name="connsiteY0" fmla="*/ 0 h 3232598"/>
                <a:gd name="connsiteX1" fmla="*/ 759853 w 5460642"/>
                <a:gd name="connsiteY1" fmla="*/ 1056068 h 3232598"/>
                <a:gd name="connsiteX2" fmla="*/ 1880315 w 5460642"/>
                <a:gd name="connsiteY2" fmla="*/ 1081826 h 3232598"/>
                <a:gd name="connsiteX3" fmla="*/ 1867436 w 5460642"/>
                <a:gd name="connsiteY3" fmla="*/ 2073499 h 3232598"/>
                <a:gd name="connsiteX4" fmla="*/ 1880315 w 5460642"/>
                <a:gd name="connsiteY4" fmla="*/ 3193961 h 3232598"/>
                <a:gd name="connsiteX5" fmla="*/ 5460642 w 5460642"/>
                <a:gd name="connsiteY5" fmla="*/ 3232598 h 3232598"/>
                <a:gd name="connsiteX0" fmla="*/ 0 w 5254580"/>
                <a:gd name="connsiteY0" fmla="*/ 0 h 2962141"/>
                <a:gd name="connsiteX1" fmla="*/ 553791 w 5254580"/>
                <a:gd name="connsiteY1" fmla="*/ 785611 h 2962141"/>
                <a:gd name="connsiteX2" fmla="*/ 1674253 w 5254580"/>
                <a:gd name="connsiteY2" fmla="*/ 811369 h 2962141"/>
                <a:gd name="connsiteX3" fmla="*/ 1661374 w 5254580"/>
                <a:gd name="connsiteY3" fmla="*/ 1803042 h 2962141"/>
                <a:gd name="connsiteX4" fmla="*/ 1674253 w 5254580"/>
                <a:gd name="connsiteY4" fmla="*/ 2923504 h 2962141"/>
                <a:gd name="connsiteX5" fmla="*/ 5254580 w 5254580"/>
                <a:gd name="connsiteY5" fmla="*/ 2962141 h 29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4580" h="2962141">
                  <a:moveTo>
                    <a:pt x="0" y="0"/>
                  </a:moveTo>
                  <a:lnTo>
                    <a:pt x="553791" y="785611"/>
                  </a:lnTo>
                  <a:lnTo>
                    <a:pt x="1674253" y="811369"/>
                  </a:lnTo>
                  <a:lnTo>
                    <a:pt x="1661374" y="1803042"/>
                  </a:lnTo>
                  <a:lnTo>
                    <a:pt x="1674253" y="2923504"/>
                  </a:lnTo>
                  <a:lnTo>
                    <a:pt x="5254580" y="2962141"/>
                  </a:lnTo>
                </a:path>
              </a:pathLst>
            </a:custGeom>
            <a:noFill/>
            <a:ln w="152400" cap="rnd">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grpSp>
      <p:sp>
        <p:nvSpPr>
          <p:cNvPr id="16" name="Oval 15">
            <a:extLst>
              <a:ext uri="{FF2B5EF4-FFF2-40B4-BE49-F238E27FC236}">
                <a16:creationId xmlns:a16="http://schemas.microsoft.com/office/drawing/2014/main" xmlns="" id="{EF9014DB-763A-4334-81FE-0D17A59D7BA8}"/>
              </a:ext>
            </a:extLst>
          </p:cNvPr>
          <p:cNvSpPr/>
          <p:nvPr/>
        </p:nvSpPr>
        <p:spPr>
          <a:xfrm>
            <a:off x="899592" y="1232768"/>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0" name="Oval 179">
            <a:extLst>
              <a:ext uri="{FF2B5EF4-FFF2-40B4-BE49-F238E27FC236}">
                <a16:creationId xmlns:a16="http://schemas.microsoft.com/office/drawing/2014/main" xmlns="" id="{513D3162-92D3-4828-BC16-AA05A2547225}"/>
              </a:ext>
            </a:extLst>
          </p:cNvPr>
          <p:cNvSpPr/>
          <p:nvPr/>
        </p:nvSpPr>
        <p:spPr>
          <a:xfrm>
            <a:off x="1125874" y="1510134"/>
            <a:ext cx="108000" cy="1188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1" name="Oval 180">
            <a:extLst>
              <a:ext uri="{FF2B5EF4-FFF2-40B4-BE49-F238E27FC236}">
                <a16:creationId xmlns:a16="http://schemas.microsoft.com/office/drawing/2014/main" xmlns="" id="{3BEA497B-1F6F-4AA5-82E4-087AF81828CF}"/>
              </a:ext>
            </a:extLst>
          </p:cNvPr>
          <p:cNvSpPr/>
          <p:nvPr/>
        </p:nvSpPr>
        <p:spPr>
          <a:xfrm>
            <a:off x="2782058" y="2325767"/>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2" name="Oval 181">
            <a:extLst>
              <a:ext uri="{FF2B5EF4-FFF2-40B4-BE49-F238E27FC236}">
                <a16:creationId xmlns:a16="http://schemas.microsoft.com/office/drawing/2014/main" xmlns="" id="{B88483CC-9487-45AF-9526-8904387D0928}"/>
              </a:ext>
            </a:extLst>
          </p:cNvPr>
          <p:cNvSpPr/>
          <p:nvPr/>
        </p:nvSpPr>
        <p:spPr>
          <a:xfrm>
            <a:off x="1462777" y="1991485"/>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3" name="Oval 182">
            <a:extLst>
              <a:ext uri="{FF2B5EF4-FFF2-40B4-BE49-F238E27FC236}">
                <a16:creationId xmlns:a16="http://schemas.microsoft.com/office/drawing/2014/main" xmlns="" id="{632CEE5E-A049-469E-9B75-3B003DD80AFB}"/>
              </a:ext>
            </a:extLst>
          </p:cNvPr>
          <p:cNvSpPr/>
          <p:nvPr/>
        </p:nvSpPr>
        <p:spPr>
          <a:xfrm>
            <a:off x="2771800" y="3032968"/>
            <a:ext cx="108000" cy="108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4" name="Oval 183">
            <a:extLst>
              <a:ext uri="{FF2B5EF4-FFF2-40B4-BE49-F238E27FC236}">
                <a16:creationId xmlns:a16="http://schemas.microsoft.com/office/drawing/2014/main" xmlns="" id="{94A8C5C2-212B-4255-B405-94C400D66219}"/>
              </a:ext>
            </a:extLst>
          </p:cNvPr>
          <p:cNvSpPr/>
          <p:nvPr/>
        </p:nvSpPr>
        <p:spPr>
          <a:xfrm>
            <a:off x="2771800" y="4257104"/>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5" name="Oval 184">
            <a:extLst>
              <a:ext uri="{FF2B5EF4-FFF2-40B4-BE49-F238E27FC236}">
                <a16:creationId xmlns:a16="http://schemas.microsoft.com/office/drawing/2014/main" xmlns="" id="{98E0EBDE-4657-4F2E-9758-905081C92DE3}"/>
              </a:ext>
            </a:extLst>
          </p:cNvPr>
          <p:cNvSpPr/>
          <p:nvPr/>
        </p:nvSpPr>
        <p:spPr>
          <a:xfrm>
            <a:off x="3599904" y="4437112"/>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6" name="Oval 185">
            <a:extLst>
              <a:ext uri="{FF2B5EF4-FFF2-40B4-BE49-F238E27FC236}">
                <a16:creationId xmlns:a16="http://schemas.microsoft.com/office/drawing/2014/main" xmlns="" id="{2FACFB98-EA60-4AD3-9FAE-5C5BFEDF3824}"/>
              </a:ext>
            </a:extLst>
          </p:cNvPr>
          <p:cNvSpPr/>
          <p:nvPr/>
        </p:nvSpPr>
        <p:spPr>
          <a:xfrm>
            <a:off x="4391992" y="4437112"/>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7" name="Oval 186">
            <a:extLst>
              <a:ext uri="{FF2B5EF4-FFF2-40B4-BE49-F238E27FC236}">
                <a16:creationId xmlns:a16="http://schemas.microsoft.com/office/drawing/2014/main" xmlns="" id="{0DB53ACA-E4DE-4C59-8476-1ECA90304249}"/>
              </a:ext>
            </a:extLst>
          </p:cNvPr>
          <p:cNvSpPr/>
          <p:nvPr/>
        </p:nvSpPr>
        <p:spPr>
          <a:xfrm>
            <a:off x="5256088" y="4437112"/>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8" name="Oval 187">
            <a:extLst>
              <a:ext uri="{FF2B5EF4-FFF2-40B4-BE49-F238E27FC236}">
                <a16:creationId xmlns:a16="http://schemas.microsoft.com/office/drawing/2014/main" xmlns="" id="{516ABF12-525E-4CB1-8DF8-DAF6B4D41418}"/>
              </a:ext>
            </a:extLst>
          </p:cNvPr>
          <p:cNvSpPr/>
          <p:nvPr/>
        </p:nvSpPr>
        <p:spPr>
          <a:xfrm>
            <a:off x="6361966" y="4462870"/>
            <a:ext cx="108000" cy="1080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89" name="Oval 188">
            <a:extLst>
              <a:ext uri="{FF2B5EF4-FFF2-40B4-BE49-F238E27FC236}">
                <a16:creationId xmlns:a16="http://schemas.microsoft.com/office/drawing/2014/main" xmlns="" id="{2C6A5DFB-3C39-478C-B732-8FAF20C5449B}"/>
              </a:ext>
            </a:extLst>
          </p:cNvPr>
          <p:cNvSpPr/>
          <p:nvPr/>
        </p:nvSpPr>
        <p:spPr>
          <a:xfrm>
            <a:off x="475157" y="1497663"/>
            <a:ext cx="108000" cy="1080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0" name="Oval 189">
            <a:extLst>
              <a:ext uri="{FF2B5EF4-FFF2-40B4-BE49-F238E27FC236}">
                <a16:creationId xmlns:a16="http://schemas.microsoft.com/office/drawing/2014/main" xmlns="" id="{381C28AE-304B-4B2F-85C3-D396EF0132FB}"/>
              </a:ext>
            </a:extLst>
          </p:cNvPr>
          <p:cNvSpPr/>
          <p:nvPr/>
        </p:nvSpPr>
        <p:spPr>
          <a:xfrm>
            <a:off x="654891" y="1999098"/>
            <a:ext cx="108000" cy="1080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1" name="Oval 190">
            <a:extLst>
              <a:ext uri="{FF2B5EF4-FFF2-40B4-BE49-F238E27FC236}">
                <a16:creationId xmlns:a16="http://schemas.microsoft.com/office/drawing/2014/main" xmlns="" id="{CB8794C3-E5F1-4670-BCF3-0E517921DAE6}"/>
              </a:ext>
            </a:extLst>
          </p:cNvPr>
          <p:cNvSpPr/>
          <p:nvPr/>
        </p:nvSpPr>
        <p:spPr>
          <a:xfrm>
            <a:off x="1655688" y="1484784"/>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2" name="Oval 191">
            <a:extLst>
              <a:ext uri="{FF2B5EF4-FFF2-40B4-BE49-F238E27FC236}">
                <a16:creationId xmlns:a16="http://schemas.microsoft.com/office/drawing/2014/main" xmlns="" id="{2A335769-2AA7-4AF7-8868-D7B1B67B518E}"/>
              </a:ext>
            </a:extLst>
          </p:cNvPr>
          <p:cNvSpPr/>
          <p:nvPr/>
        </p:nvSpPr>
        <p:spPr>
          <a:xfrm>
            <a:off x="2604671" y="1482163"/>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3" name="Oval 192">
            <a:extLst>
              <a:ext uri="{FF2B5EF4-FFF2-40B4-BE49-F238E27FC236}">
                <a16:creationId xmlns:a16="http://schemas.microsoft.com/office/drawing/2014/main" xmlns="" id="{F382358B-70A3-4D8B-89A0-CDDA5AAEC617}"/>
              </a:ext>
            </a:extLst>
          </p:cNvPr>
          <p:cNvSpPr/>
          <p:nvPr/>
        </p:nvSpPr>
        <p:spPr>
          <a:xfrm>
            <a:off x="3599904" y="1484784"/>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4" name="Oval 193">
            <a:extLst>
              <a:ext uri="{FF2B5EF4-FFF2-40B4-BE49-F238E27FC236}">
                <a16:creationId xmlns:a16="http://schemas.microsoft.com/office/drawing/2014/main" xmlns="" id="{09FB7E9E-A2DC-4D6F-8EE1-1388A0C4E3B2}"/>
              </a:ext>
            </a:extLst>
          </p:cNvPr>
          <p:cNvSpPr/>
          <p:nvPr/>
        </p:nvSpPr>
        <p:spPr>
          <a:xfrm>
            <a:off x="5544120" y="1484784"/>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5" name="Oval 194">
            <a:extLst>
              <a:ext uri="{FF2B5EF4-FFF2-40B4-BE49-F238E27FC236}">
                <a16:creationId xmlns:a16="http://schemas.microsoft.com/office/drawing/2014/main" xmlns="" id="{80DD10C3-6FBC-431D-9B3D-0FC94FD5B1B4}"/>
              </a:ext>
            </a:extLst>
          </p:cNvPr>
          <p:cNvSpPr/>
          <p:nvPr/>
        </p:nvSpPr>
        <p:spPr>
          <a:xfrm>
            <a:off x="2051720" y="2528912"/>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6" name="Oval 195">
            <a:extLst>
              <a:ext uri="{FF2B5EF4-FFF2-40B4-BE49-F238E27FC236}">
                <a16:creationId xmlns:a16="http://schemas.microsoft.com/office/drawing/2014/main" xmlns="" id="{6D9450FC-4DD5-429B-9D5F-342A4F5AC6F0}"/>
              </a:ext>
            </a:extLst>
          </p:cNvPr>
          <p:cNvSpPr/>
          <p:nvPr/>
        </p:nvSpPr>
        <p:spPr>
          <a:xfrm>
            <a:off x="1583680" y="3068960"/>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9" name="Oval 198">
            <a:extLst>
              <a:ext uri="{FF2B5EF4-FFF2-40B4-BE49-F238E27FC236}">
                <a16:creationId xmlns:a16="http://schemas.microsoft.com/office/drawing/2014/main" xmlns="" id="{DB789C41-6C1A-482D-A14D-D26623CA2955}"/>
              </a:ext>
            </a:extLst>
          </p:cNvPr>
          <p:cNvSpPr/>
          <p:nvPr/>
        </p:nvSpPr>
        <p:spPr>
          <a:xfrm>
            <a:off x="3455888" y="2027477"/>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00" name="Oval 199">
            <a:extLst>
              <a:ext uri="{FF2B5EF4-FFF2-40B4-BE49-F238E27FC236}">
                <a16:creationId xmlns:a16="http://schemas.microsoft.com/office/drawing/2014/main" xmlns="" id="{A6FC3C55-0184-42FC-BF37-3F7128ADBBE1}"/>
              </a:ext>
            </a:extLst>
          </p:cNvPr>
          <p:cNvSpPr/>
          <p:nvPr/>
        </p:nvSpPr>
        <p:spPr>
          <a:xfrm>
            <a:off x="4608016" y="2096864"/>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01" name="Oval 200">
            <a:extLst>
              <a:ext uri="{FF2B5EF4-FFF2-40B4-BE49-F238E27FC236}">
                <a16:creationId xmlns:a16="http://schemas.microsoft.com/office/drawing/2014/main" xmlns="" id="{6A29E4E8-DA1F-4102-9358-A1DDA0D1BD43}"/>
              </a:ext>
            </a:extLst>
          </p:cNvPr>
          <p:cNvSpPr/>
          <p:nvPr/>
        </p:nvSpPr>
        <p:spPr>
          <a:xfrm>
            <a:off x="4427984" y="2996952"/>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02" name="Oval 201">
            <a:extLst>
              <a:ext uri="{FF2B5EF4-FFF2-40B4-BE49-F238E27FC236}">
                <a16:creationId xmlns:a16="http://schemas.microsoft.com/office/drawing/2014/main" xmlns="" id="{58F9BFB0-48DC-4A65-B479-D91C9E52AE56}"/>
              </a:ext>
            </a:extLst>
          </p:cNvPr>
          <p:cNvSpPr/>
          <p:nvPr/>
        </p:nvSpPr>
        <p:spPr>
          <a:xfrm>
            <a:off x="4211960" y="4113088"/>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cxnSp>
        <p:nvCxnSpPr>
          <p:cNvPr id="19" name="Straight Connector 18">
            <a:extLst>
              <a:ext uri="{FF2B5EF4-FFF2-40B4-BE49-F238E27FC236}">
                <a16:creationId xmlns:a16="http://schemas.microsoft.com/office/drawing/2014/main" xmlns="" id="{60AAC9A7-DA1A-40C2-B3C6-C49DCECB168F}"/>
              </a:ext>
            </a:extLst>
          </p:cNvPr>
          <p:cNvCxnSpPr>
            <a:cxnSpLocks/>
          </p:cNvCxnSpPr>
          <p:nvPr/>
        </p:nvCxnSpPr>
        <p:spPr>
          <a:xfrm>
            <a:off x="6084168" y="4143238"/>
            <a:ext cx="731037" cy="0"/>
          </a:xfrm>
          <a:prstGeom prst="line">
            <a:avLst/>
          </a:prstGeom>
          <a:ln w="1365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FFEEC3E6-D255-4CD4-A54F-0C9C85DD4046}"/>
              </a:ext>
            </a:extLst>
          </p:cNvPr>
          <p:cNvCxnSpPr>
            <a:cxnSpLocks/>
          </p:cNvCxnSpPr>
          <p:nvPr/>
        </p:nvCxnSpPr>
        <p:spPr>
          <a:xfrm flipV="1">
            <a:off x="899592" y="3429000"/>
            <a:ext cx="491177" cy="537705"/>
          </a:xfrm>
          <a:prstGeom prst="line">
            <a:avLst/>
          </a:prstGeom>
          <a:ln w="1365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7" name="Oval 196">
            <a:extLst>
              <a:ext uri="{FF2B5EF4-FFF2-40B4-BE49-F238E27FC236}">
                <a16:creationId xmlns:a16="http://schemas.microsoft.com/office/drawing/2014/main" xmlns="" id="{F9E2A06D-10CC-41FA-97A5-1B4D1F7C6B86}"/>
              </a:ext>
            </a:extLst>
          </p:cNvPr>
          <p:cNvSpPr/>
          <p:nvPr/>
        </p:nvSpPr>
        <p:spPr>
          <a:xfrm>
            <a:off x="899592" y="3933056"/>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04" name="Oval 203">
            <a:extLst>
              <a:ext uri="{FF2B5EF4-FFF2-40B4-BE49-F238E27FC236}">
                <a16:creationId xmlns:a16="http://schemas.microsoft.com/office/drawing/2014/main" xmlns="" id="{248A96B0-597A-4C75-BBCE-F6C496934E3D}"/>
              </a:ext>
            </a:extLst>
          </p:cNvPr>
          <p:cNvSpPr/>
          <p:nvPr/>
        </p:nvSpPr>
        <p:spPr>
          <a:xfrm>
            <a:off x="6722006" y="4089951"/>
            <a:ext cx="108000" cy="1080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05" name="Oval 204">
            <a:extLst>
              <a:ext uri="{FF2B5EF4-FFF2-40B4-BE49-F238E27FC236}">
                <a16:creationId xmlns:a16="http://schemas.microsoft.com/office/drawing/2014/main" xmlns="" id="{7B307CDB-2E68-43AB-A555-CE416CD890A2}"/>
              </a:ext>
            </a:extLst>
          </p:cNvPr>
          <p:cNvSpPr/>
          <p:nvPr/>
        </p:nvSpPr>
        <p:spPr>
          <a:xfrm>
            <a:off x="1519285" y="5661248"/>
            <a:ext cx="108000" cy="1080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06" name="Oval 205">
            <a:extLst>
              <a:ext uri="{FF2B5EF4-FFF2-40B4-BE49-F238E27FC236}">
                <a16:creationId xmlns:a16="http://schemas.microsoft.com/office/drawing/2014/main" xmlns="" id="{A9C61279-777E-4E45-A358-FE9E689A407D}"/>
              </a:ext>
            </a:extLst>
          </p:cNvPr>
          <p:cNvSpPr/>
          <p:nvPr/>
        </p:nvSpPr>
        <p:spPr>
          <a:xfrm>
            <a:off x="2843808" y="5661248"/>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07" name="Oval 206">
            <a:extLst>
              <a:ext uri="{FF2B5EF4-FFF2-40B4-BE49-F238E27FC236}">
                <a16:creationId xmlns:a16="http://schemas.microsoft.com/office/drawing/2014/main" xmlns="" id="{948E86ED-EF38-4285-909F-2B953BB6021C}"/>
              </a:ext>
            </a:extLst>
          </p:cNvPr>
          <p:cNvSpPr/>
          <p:nvPr/>
        </p:nvSpPr>
        <p:spPr>
          <a:xfrm>
            <a:off x="3491880" y="4797152"/>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08" name="Oval 207">
            <a:extLst>
              <a:ext uri="{FF2B5EF4-FFF2-40B4-BE49-F238E27FC236}">
                <a16:creationId xmlns:a16="http://schemas.microsoft.com/office/drawing/2014/main" xmlns="" id="{B96D5B41-3B6D-4A5D-B49C-342184265DA6}"/>
              </a:ext>
            </a:extLst>
          </p:cNvPr>
          <p:cNvSpPr/>
          <p:nvPr/>
        </p:nvSpPr>
        <p:spPr>
          <a:xfrm>
            <a:off x="1259632" y="3933056"/>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09" name="Oval 208">
            <a:extLst>
              <a:ext uri="{FF2B5EF4-FFF2-40B4-BE49-F238E27FC236}">
                <a16:creationId xmlns:a16="http://schemas.microsoft.com/office/drawing/2014/main" xmlns="" id="{FA96262F-D737-4141-9D3B-C7A915B5C8B4}"/>
              </a:ext>
            </a:extLst>
          </p:cNvPr>
          <p:cNvSpPr/>
          <p:nvPr/>
        </p:nvSpPr>
        <p:spPr>
          <a:xfrm>
            <a:off x="572923" y="3945935"/>
            <a:ext cx="108000" cy="1080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21" name="Picture 20">
            <a:extLst>
              <a:ext uri="{FF2B5EF4-FFF2-40B4-BE49-F238E27FC236}">
                <a16:creationId xmlns:a16="http://schemas.microsoft.com/office/drawing/2014/main" xmlns="" id="{775BC444-1373-4E13-95CE-9524B0AB9B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242058"/>
            <a:ext cx="711087" cy="693743"/>
          </a:xfrm>
          <a:prstGeom prst="rect">
            <a:avLst/>
          </a:prstGeom>
        </p:spPr>
      </p:pic>
      <p:sp>
        <p:nvSpPr>
          <p:cNvPr id="210" name="Oval 209">
            <a:extLst>
              <a:ext uri="{FF2B5EF4-FFF2-40B4-BE49-F238E27FC236}">
                <a16:creationId xmlns:a16="http://schemas.microsoft.com/office/drawing/2014/main" xmlns="" id="{C1C25D74-3F18-44F9-8E7F-BFEC518FC7DA}"/>
              </a:ext>
            </a:extLst>
          </p:cNvPr>
          <p:cNvSpPr/>
          <p:nvPr/>
        </p:nvSpPr>
        <p:spPr>
          <a:xfrm>
            <a:off x="5616128" y="4113088"/>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cxnSp>
        <p:nvCxnSpPr>
          <p:cNvPr id="211" name="Straight Connector 210">
            <a:extLst>
              <a:ext uri="{FF2B5EF4-FFF2-40B4-BE49-F238E27FC236}">
                <a16:creationId xmlns:a16="http://schemas.microsoft.com/office/drawing/2014/main" xmlns="" id="{7B0B3841-DE29-4C99-B73C-54E41036F412}"/>
              </a:ext>
            </a:extLst>
          </p:cNvPr>
          <p:cNvCxnSpPr>
            <a:cxnSpLocks/>
          </p:cNvCxnSpPr>
          <p:nvPr/>
        </p:nvCxnSpPr>
        <p:spPr>
          <a:xfrm>
            <a:off x="1690863" y="5717466"/>
            <a:ext cx="1021808" cy="4542"/>
          </a:xfrm>
          <a:prstGeom prst="line">
            <a:avLst/>
          </a:prstGeom>
          <a:ln w="1365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2CC7664D-B0F2-4408-A336-2884C2D55D4F}"/>
              </a:ext>
            </a:extLst>
          </p:cNvPr>
          <p:cNvCxnSpPr>
            <a:cxnSpLocks/>
          </p:cNvCxnSpPr>
          <p:nvPr/>
        </p:nvCxnSpPr>
        <p:spPr>
          <a:xfrm flipH="1">
            <a:off x="3348272" y="5391765"/>
            <a:ext cx="1584176" cy="0"/>
          </a:xfrm>
          <a:prstGeom prst="line">
            <a:avLst/>
          </a:prstGeom>
          <a:noFill/>
          <a:ln w="177800" cap="rnd">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2" name="Oval 211">
            <a:extLst>
              <a:ext uri="{FF2B5EF4-FFF2-40B4-BE49-F238E27FC236}">
                <a16:creationId xmlns:a16="http://schemas.microsoft.com/office/drawing/2014/main" xmlns="" id="{C6BF311E-26D5-4A1B-9B1E-20AE6600DEB8}"/>
              </a:ext>
            </a:extLst>
          </p:cNvPr>
          <p:cNvSpPr/>
          <p:nvPr/>
        </p:nvSpPr>
        <p:spPr>
          <a:xfrm>
            <a:off x="3275856" y="5326966"/>
            <a:ext cx="108000" cy="10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13" name="Oval 212">
            <a:extLst>
              <a:ext uri="{FF2B5EF4-FFF2-40B4-BE49-F238E27FC236}">
                <a16:creationId xmlns:a16="http://schemas.microsoft.com/office/drawing/2014/main" xmlns="" id="{1813D099-DF9C-448E-A624-AB59717018D7}"/>
              </a:ext>
            </a:extLst>
          </p:cNvPr>
          <p:cNvSpPr/>
          <p:nvPr/>
        </p:nvSpPr>
        <p:spPr>
          <a:xfrm>
            <a:off x="4824040" y="5347458"/>
            <a:ext cx="108000" cy="1080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Tree>
    <p:extLst>
      <p:ext uri="{BB962C8B-B14F-4D97-AF65-F5344CB8AC3E}">
        <p14:creationId xmlns:p14="http://schemas.microsoft.com/office/powerpoint/2010/main" val="1526282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0760" y="1340768"/>
            <a:ext cx="2656320" cy="4012351"/>
          </a:xfrm>
        </p:spPr>
        <p:txBody>
          <a:bodyPr/>
          <a:lstStyle/>
          <a:p>
            <a:r>
              <a:rPr lang="nl-NL" sz="1600" dirty="0">
                <a:solidFill>
                  <a:srgbClr val="39870C"/>
                </a:solidFill>
                <a:cs typeface="+mn-cs"/>
              </a:rPr>
              <a:t>     </a:t>
            </a:r>
            <a:r>
              <a:rPr lang="nl-NL" sz="2400" dirty="0">
                <a:solidFill>
                  <a:srgbClr val="39870C"/>
                </a:solidFill>
                <a:cs typeface="+mn-cs"/>
              </a:rPr>
              <a:t>Verdere uitwerking</a:t>
            </a:r>
            <a:endParaRPr lang="nl-NL" dirty="0">
              <a:cs typeface="+mn-cs"/>
            </a:endParaRPr>
          </a:p>
          <a:p>
            <a:r>
              <a:rPr lang="nl-NL" sz="1200" dirty="0"/>
              <a:t>      </a:t>
            </a:r>
          </a:p>
          <a:p>
            <a:r>
              <a:rPr lang="nl-NL" sz="1200" dirty="0"/>
              <a:t>      In de informatie van elk besluitvlak wordt aangegeven welke thema’s erbij horen en welke tekstlink(-en). Het vak </a:t>
            </a:r>
            <a:r>
              <a:rPr lang="nl-NL" sz="1200" dirty="0" err="1"/>
              <a:t>normadressaat</a:t>
            </a:r>
            <a:r>
              <a:rPr lang="nl-NL" sz="1200" dirty="0"/>
              <a:t> is niet verplicht. </a:t>
            </a:r>
          </a:p>
          <a:p>
            <a:r>
              <a:rPr lang="nl-NL" sz="1200" dirty="0"/>
              <a:t>      In het besluitvlak staat ook op welke kaart het moet komen en met welk symbool, gekozen uit een vaste lijst. Dit bepaalt de kleur, of deze dekkend is of transparant, een arcering met of zonder buitenlijn, enz. Zo zorgen we dat overlappende gebieden op de kaart van elkaar te onderscheiden zijn.</a:t>
            </a:r>
          </a:p>
          <a:p>
            <a:endParaRPr lang="nl-NL" sz="1200" dirty="0"/>
          </a:p>
          <a:p>
            <a:endParaRPr lang="nl-NL" dirty="0"/>
          </a:p>
        </p:txBody>
      </p:sp>
      <p:pic>
        <p:nvPicPr>
          <p:cNvPr id="9" name="picture"/>
          <p:cNvPicPr>
            <a:picLocks noGrp="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000105" y="1772816"/>
            <a:ext cx="5758815" cy="941343"/>
          </a:xfrm>
          <a:prstGeom prst="rect">
            <a:avLst/>
          </a:prstGeom>
        </p:spPr>
      </p:pic>
      <p:pic>
        <p:nvPicPr>
          <p:cNvPr id="10" name="picture"/>
          <p:cNvPicPr/>
          <p:nvPr/>
        </p:nvPicPr>
        <p:blipFill>
          <a:blip r:embed="rId3" cstate="email">
            <a:extLst>
              <a:ext uri="{28A0092B-C50C-407E-A947-70E740481C1C}">
                <a14:useLocalDpi xmlns:a14="http://schemas.microsoft.com/office/drawing/2010/main"/>
              </a:ext>
            </a:extLst>
          </a:blip>
          <a:stretch>
            <a:fillRect/>
          </a:stretch>
        </p:blipFill>
        <p:spPr>
          <a:xfrm>
            <a:off x="3000104" y="2996952"/>
            <a:ext cx="5758815" cy="605155"/>
          </a:xfrm>
          <a:prstGeom prst="rect">
            <a:avLst/>
          </a:prstGeom>
        </p:spPr>
      </p:pic>
      <p:pic>
        <p:nvPicPr>
          <p:cNvPr id="13" name="Afbeelding 12"/>
          <p:cNvPicPr/>
          <p:nvPr/>
        </p:nvPicPr>
        <p:blipFill>
          <a:blip r:embed="rId4" cstate="print">
            <a:extLst>
              <a:ext uri="{28A0092B-C50C-407E-A947-70E740481C1C}">
                <a14:useLocalDpi xmlns:a14="http://schemas.microsoft.com/office/drawing/2010/main"/>
              </a:ext>
            </a:extLst>
          </a:blip>
          <a:stretch>
            <a:fillRect/>
          </a:stretch>
        </p:blipFill>
        <p:spPr>
          <a:xfrm>
            <a:off x="3009120" y="3789040"/>
            <a:ext cx="4000500" cy="1295400"/>
          </a:xfrm>
          <a:prstGeom prst="rect">
            <a:avLst/>
          </a:prstGeom>
        </p:spPr>
      </p:pic>
      <p:sp>
        <p:nvSpPr>
          <p:cNvPr id="11"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Hoe gaat het nu?</a:t>
            </a:r>
          </a:p>
        </p:txBody>
      </p:sp>
      <p:sp>
        <p:nvSpPr>
          <p:cNvPr id="12"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
        <p:nvSpPr>
          <p:cNvPr id="8" name="Ovaal 7"/>
          <p:cNvSpPr/>
          <p:nvPr/>
        </p:nvSpPr>
        <p:spPr>
          <a:xfrm>
            <a:off x="179512" y="3861048"/>
            <a:ext cx="1800200" cy="792088"/>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84077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0" y="1268760"/>
            <a:ext cx="4129200" cy="4431650"/>
          </a:xfrm>
        </p:spPr>
        <p:txBody>
          <a:bodyPr/>
          <a:lstStyle/>
          <a:p>
            <a:endParaRPr lang="nl-NL" sz="1200" dirty="0"/>
          </a:p>
          <a:p>
            <a:r>
              <a:rPr lang="nl-NL" sz="1600" dirty="0">
                <a:solidFill>
                  <a:srgbClr val="39870C"/>
                </a:solidFill>
              </a:rPr>
              <a:t>     </a:t>
            </a:r>
            <a:r>
              <a:rPr lang="nl-NL" sz="2800" dirty="0">
                <a:solidFill>
                  <a:srgbClr val="39870C"/>
                </a:solidFill>
              </a:rPr>
              <a:t>Object</a:t>
            </a:r>
          </a:p>
          <a:p>
            <a:endParaRPr lang="nl-NL" sz="1200" dirty="0"/>
          </a:p>
          <a:p>
            <a:r>
              <a:rPr lang="nl-NL" sz="1200" dirty="0"/>
              <a:t>      Het besluitvlak is een object, maar dat wil niet zeggen dat het maar uit een vlak op één locatie kan bestaan. Hier zijn er meerdere vlakken die samen het object Waterwingebied vormen. Zo kan in een provincie met veel natuur het object Natuur Netwerk bestaan uit duizenden vlakken.</a:t>
            </a:r>
          </a:p>
          <a:p>
            <a:r>
              <a:rPr lang="nl-NL" sz="1200" dirty="0"/>
              <a:t>      Al deze informatie in PRIMA wordt gecombineerd in een bestand in zgn. </a:t>
            </a:r>
            <a:r>
              <a:rPr lang="nl-NL" sz="1200" dirty="0" err="1"/>
              <a:t>gml</a:t>
            </a:r>
            <a:r>
              <a:rPr lang="nl-NL" sz="1200" dirty="0"/>
              <a:t> formaat. De volledige tekst zit hier niet in, alleen linken naar onderdelen daarvan. Een set met diverse aparte bestanden, waaronder de </a:t>
            </a:r>
            <a:r>
              <a:rPr lang="nl-NL" sz="1200" dirty="0" err="1"/>
              <a:t>gml</a:t>
            </a:r>
            <a:r>
              <a:rPr lang="nl-NL" sz="1200" dirty="0"/>
              <a:t> wordt vervolgens aangeboden voor plaatsing op ruimtelijkeplannen.nl. Is het een vastgestelde versie, dan is een vaststellingbesluit een verplicht bestand, hiernaast de pdf met </a:t>
            </a:r>
            <a:r>
              <a:rPr lang="nl-NL" sz="1200" dirty="0" err="1"/>
              <a:t>vb</a:t>
            </a:r>
            <a:r>
              <a:rPr lang="nl-NL" sz="1200" dirty="0"/>
              <a:t>_.</a:t>
            </a:r>
          </a:p>
          <a:p>
            <a:r>
              <a:rPr lang="nl-NL" sz="1200" dirty="0"/>
              <a:t>      Regels en toelichting zijn ook aparte bestanden en hier te herkennen aan r_ en t_. Dit gebruik van de letters ligt in de standaarden vast.</a:t>
            </a:r>
          </a:p>
          <a:p>
            <a:endParaRPr lang="nl-NL" sz="1200" dirty="0"/>
          </a:p>
          <a:p>
            <a:endParaRPr lang="nl-NL" sz="1200" dirty="0"/>
          </a:p>
          <a:p>
            <a:endParaRPr lang="nl-NL" sz="1200" dirty="0"/>
          </a:p>
          <a:p>
            <a:endParaRPr lang="nl-NL" sz="1200" dirty="0"/>
          </a:p>
          <a:p>
            <a:endParaRPr lang="nl-NL" dirty="0"/>
          </a:p>
        </p:txBody>
      </p:sp>
      <p:pic>
        <p:nvPicPr>
          <p:cNvPr id="8" name="Afbeelding 7"/>
          <p:cNvPicPr/>
          <p:nvPr/>
        </p:nvPicPr>
        <p:blipFill>
          <a:blip r:embed="rId2" cstate="email">
            <a:extLst>
              <a:ext uri="{28A0092B-C50C-407E-A947-70E740481C1C}">
                <a14:useLocalDpi xmlns:a14="http://schemas.microsoft.com/office/drawing/2010/main"/>
              </a:ext>
            </a:extLst>
          </a:blip>
          <a:stretch>
            <a:fillRect/>
          </a:stretch>
        </p:blipFill>
        <p:spPr>
          <a:xfrm>
            <a:off x="4465619" y="3212976"/>
            <a:ext cx="4283968" cy="2409825"/>
          </a:xfrm>
          <a:prstGeom prst="rect">
            <a:avLst/>
          </a:prstGeom>
        </p:spPr>
      </p:pic>
      <p:pic>
        <p:nvPicPr>
          <p:cNvPr id="11" name="Tijdelijke aanduiding voor inhoud 10"/>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536297" y="2060848"/>
            <a:ext cx="4129088" cy="928191"/>
          </a:xfrm>
          <a:prstGeom prst="rect">
            <a:avLst/>
          </a:prstGeom>
        </p:spPr>
      </p:pic>
      <p:sp>
        <p:nvSpPr>
          <p:cNvPr id="9"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Hoe gaat het nu?</a:t>
            </a:r>
          </a:p>
        </p:txBody>
      </p:sp>
      <p:sp>
        <p:nvSpPr>
          <p:cNvPr id="10"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
        <p:nvSpPr>
          <p:cNvPr id="7" name="Ovaal 6"/>
          <p:cNvSpPr/>
          <p:nvPr/>
        </p:nvSpPr>
        <p:spPr>
          <a:xfrm>
            <a:off x="251520" y="4437112"/>
            <a:ext cx="3024336"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65277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Beschikbaar stellen op www.ruimtelijkeplannen.nl</a:t>
            </a:r>
          </a:p>
        </p:txBody>
      </p:sp>
      <p:sp>
        <p:nvSpPr>
          <p:cNvPr id="7" name="Tekstvak 6"/>
          <p:cNvSpPr txBox="1"/>
          <p:nvPr/>
        </p:nvSpPr>
        <p:spPr>
          <a:xfrm>
            <a:off x="381000" y="1836000"/>
            <a:ext cx="2532330" cy="4524315"/>
          </a:xfrm>
          <a:prstGeom prst="rect">
            <a:avLst/>
          </a:prstGeom>
          <a:noFill/>
        </p:spPr>
        <p:txBody>
          <a:bodyPr wrap="square" rtlCol="0">
            <a:spAutoFit/>
          </a:bodyPr>
          <a:lstStyle/>
          <a:p>
            <a:r>
              <a:rPr lang="nl-NL" sz="1200" dirty="0"/>
              <a:t>Voor een verordening gericht op ruimtelijke ordening is er een bijzondere regeling: deze moet als digitaal plan beschikbaar worden gesteld op </a:t>
            </a:r>
            <a:r>
              <a:rPr lang="nl-NL" sz="1200" dirty="0">
                <a:hlinkClick r:id="rId2"/>
              </a:rPr>
              <a:t>www.ruimtelijkeplannen.nl</a:t>
            </a:r>
            <a:r>
              <a:rPr lang="nl-NL" sz="1200" dirty="0"/>
              <a:t>. </a:t>
            </a:r>
          </a:p>
          <a:p>
            <a:r>
              <a:rPr lang="nl-NL" sz="1200" dirty="0"/>
              <a:t>Bekendmakingssoftware voorziet de bestanden van een geleidingsformulier – een soort pakbon - en zet het plan in het provinciale manifest dat een vaste locatie heeft. </a:t>
            </a:r>
          </a:p>
          <a:p>
            <a:r>
              <a:rPr lang="nl-NL" sz="1200" dirty="0"/>
              <a:t>De software van de landelijke voorziening kijkt ‘s nachts alle overheidsmanifesten na of er een plan bij is gezet of verwijderd. Een nieuw plan wordt binnengehaald, gevalideerd (technisch gecheckt) en als dat goed is de volgende dag verbeeld.</a:t>
            </a:r>
          </a:p>
          <a:p>
            <a:r>
              <a:rPr lang="nl-NL" sz="1200" dirty="0">
                <a:solidFill>
                  <a:prstClr val="black"/>
                </a:solidFill>
              </a:rPr>
              <a:t>Wijzigingen zijn losse plannen en worden ‘s nachts niet in het oorspronkelijke plan verwerkt.</a:t>
            </a:r>
            <a:endParaRPr lang="nl-NL" sz="1200" dirty="0"/>
          </a:p>
          <a:p>
            <a:endParaRPr lang="nl-NL" sz="1200" dirty="0"/>
          </a:p>
        </p:txBody>
      </p:sp>
      <p:sp>
        <p:nvSpPr>
          <p:cNvPr id="9"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pic>
        <p:nvPicPr>
          <p:cNvPr id="11" name="Afbeelding 10"/>
          <p:cNvPicPr>
            <a:picLocks noChangeAspect="1"/>
          </p:cNvPicPr>
          <p:nvPr/>
        </p:nvPicPr>
        <p:blipFill>
          <a:blip r:embed="rId3" cstate="print"/>
          <a:stretch>
            <a:fillRect/>
          </a:stretch>
        </p:blipFill>
        <p:spPr>
          <a:xfrm>
            <a:off x="2987824" y="2060848"/>
            <a:ext cx="6048672" cy="3489618"/>
          </a:xfrm>
          <a:prstGeom prst="rect">
            <a:avLst/>
          </a:prstGeom>
        </p:spPr>
      </p:pic>
      <p:sp>
        <p:nvSpPr>
          <p:cNvPr id="12"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Hoe gaat het nu?</a:t>
            </a:r>
          </a:p>
        </p:txBody>
      </p:sp>
      <p:sp>
        <p:nvSpPr>
          <p:cNvPr id="8" name="Ovaal 7"/>
          <p:cNvSpPr/>
          <p:nvPr/>
        </p:nvSpPr>
        <p:spPr>
          <a:xfrm>
            <a:off x="251520" y="3933056"/>
            <a:ext cx="2304256"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9979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 RO: aparte kennisgeving in Staatscourant en/of provinciaal blad</a:t>
            </a:r>
          </a:p>
        </p:txBody>
      </p:sp>
      <p:pic>
        <p:nvPicPr>
          <p:cNvPr id="8" name="Tijdelijke aanduiding voor inhoud 7" descr="Schermopname"/>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287094" y="2533578"/>
            <a:ext cx="2921150" cy="2806844"/>
          </a:xfrm>
        </p:spPr>
      </p:pic>
      <p:sp>
        <p:nvSpPr>
          <p:cNvPr id="3" name="Rechthoek 2"/>
          <p:cNvSpPr/>
          <p:nvPr/>
        </p:nvSpPr>
        <p:spPr>
          <a:xfrm>
            <a:off x="467544" y="2238213"/>
            <a:ext cx="3888432" cy="2862322"/>
          </a:xfrm>
          <a:prstGeom prst="rect">
            <a:avLst/>
          </a:prstGeom>
        </p:spPr>
        <p:txBody>
          <a:bodyPr wrap="square">
            <a:spAutoFit/>
          </a:bodyPr>
          <a:lstStyle/>
          <a:p>
            <a:pPr lvl="0"/>
            <a:endParaRPr lang="nl-NL" sz="1200" dirty="0">
              <a:solidFill>
                <a:prstClr val="black"/>
              </a:solidFill>
            </a:endParaRPr>
          </a:p>
          <a:p>
            <a:pPr lvl="0"/>
            <a:r>
              <a:rPr lang="nl-NL" sz="1200" dirty="0">
                <a:solidFill>
                  <a:prstClr val="black"/>
                </a:solidFill>
              </a:rPr>
              <a:t>Doordat een ruimtelijke verordening niet in het zelfde systeem terecht komt maar op de aparte site www.ruimtelijkeplannen.nl, wordt er via de module van KOOP een zakelijke mededeling in Staatscourant en/of Provinciaal Blad geplaatst. </a:t>
            </a:r>
          </a:p>
          <a:p>
            <a:pPr lvl="0"/>
            <a:endParaRPr lang="nl-NL" sz="1200" dirty="0">
              <a:solidFill>
                <a:prstClr val="black"/>
              </a:solidFill>
            </a:endParaRPr>
          </a:p>
          <a:p>
            <a:pPr lvl="0"/>
            <a:r>
              <a:rPr lang="nl-NL" sz="1200" dirty="0">
                <a:solidFill>
                  <a:prstClr val="black"/>
                </a:solidFill>
              </a:rPr>
              <a:t>Er is wel gezorgd voor samenwerking tussen de sites. Bij een juiste plaatsing is vanuit de Staatscourant direct het plan via een link te benaderen en andersom is bij het ruimtelijke plan de link naar de bekendmaking te vinden. </a:t>
            </a:r>
          </a:p>
          <a:p>
            <a:pPr lvl="0"/>
            <a:endParaRPr lang="nl-NL" sz="1200" dirty="0">
              <a:solidFill>
                <a:prstClr val="black"/>
              </a:solidFill>
            </a:endParaRPr>
          </a:p>
          <a:p>
            <a:pPr lvl="0"/>
            <a:endParaRPr lang="nl-NL" sz="1200" dirty="0">
              <a:solidFill>
                <a:prstClr val="black"/>
              </a:solidFill>
            </a:endParaRPr>
          </a:p>
          <a:p>
            <a:pPr lvl="0"/>
            <a:r>
              <a:rPr lang="nl-NL" sz="1200" dirty="0">
                <a:solidFill>
                  <a:prstClr val="black"/>
                </a:solidFill>
              </a:rPr>
              <a:t> </a:t>
            </a:r>
          </a:p>
        </p:txBody>
      </p:sp>
      <p:sp>
        <p:nvSpPr>
          <p:cNvPr id="7"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
        <p:nvSpPr>
          <p:cNvPr id="9"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Hoe gaat het nu?</a:t>
            </a:r>
          </a:p>
        </p:txBody>
      </p:sp>
    </p:spTree>
    <p:extLst>
      <p:ext uri="{BB962C8B-B14F-4D97-AF65-F5344CB8AC3E}">
        <p14:creationId xmlns:p14="http://schemas.microsoft.com/office/powerpoint/2010/main" val="2540439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Overige verordeningen: officiëlebekendmakingen.nl</a:t>
            </a:r>
          </a:p>
        </p:txBody>
      </p:sp>
      <p:sp>
        <p:nvSpPr>
          <p:cNvPr id="3" name="Tijdelijke aanduiding voor inhoud 2"/>
          <p:cNvSpPr>
            <a:spLocks noGrp="1"/>
          </p:cNvSpPr>
          <p:nvPr>
            <p:ph sz="half" idx="1"/>
          </p:nvPr>
        </p:nvSpPr>
        <p:spPr/>
        <p:txBody>
          <a:bodyPr/>
          <a:lstStyle/>
          <a:p>
            <a:pPr marL="0" lvl="0" indent="0" eaLnBrk="1" hangingPunct="1">
              <a:spcBef>
                <a:spcPct val="0"/>
              </a:spcBef>
            </a:pPr>
            <a:r>
              <a:rPr lang="nl-NL" sz="1200" dirty="0">
                <a:solidFill>
                  <a:prstClr val="black"/>
                </a:solidFill>
                <a:latin typeface="Arial" charset="0"/>
                <a:ea typeface="Geneva" charset="-128"/>
                <a:cs typeface="Arial"/>
              </a:rPr>
              <a:t>De overige ‘gewone’ verordeningen voor bijvoorbeeld water of milieu zijn allemaal op een andere landelijke site te vinden, namelijk via overheid.nl, officiële bekendmakingen.</a:t>
            </a:r>
          </a:p>
          <a:p>
            <a:pPr marL="0" lvl="0" indent="0" eaLnBrk="1" hangingPunct="1">
              <a:spcBef>
                <a:spcPct val="0"/>
              </a:spcBef>
            </a:pPr>
            <a:endParaRPr lang="nl-NL" sz="1200" dirty="0">
              <a:solidFill>
                <a:prstClr val="black"/>
              </a:solidFill>
              <a:latin typeface="Arial" charset="0"/>
              <a:ea typeface="Geneva" charset="-128"/>
              <a:cs typeface="Arial"/>
            </a:endParaRPr>
          </a:p>
          <a:p>
            <a:pPr marL="0" lvl="0" indent="0" eaLnBrk="1" hangingPunct="1">
              <a:spcBef>
                <a:spcPct val="0"/>
              </a:spcBef>
            </a:pPr>
            <a:r>
              <a:rPr lang="nl-NL" sz="1200" dirty="0">
                <a:solidFill>
                  <a:prstClr val="black"/>
                </a:solidFill>
                <a:latin typeface="Arial" charset="0"/>
                <a:ea typeface="Geneva" charset="-128"/>
                <a:cs typeface="Arial"/>
              </a:rPr>
              <a:t>Zo’n nieuwe verordening wordt via een module van KOOP (Kennis- en </a:t>
            </a:r>
            <a:r>
              <a:rPr lang="nl-NL" sz="1200" dirty="0" err="1">
                <a:solidFill>
                  <a:prstClr val="black"/>
                </a:solidFill>
                <a:latin typeface="Arial" charset="0"/>
                <a:ea typeface="Geneva" charset="-128"/>
                <a:cs typeface="Arial"/>
              </a:rPr>
              <a:t>Exploitatiecenrum</a:t>
            </a:r>
            <a:r>
              <a:rPr lang="nl-NL" sz="1200" dirty="0">
                <a:solidFill>
                  <a:prstClr val="black"/>
                </a:solidFill>
                <a:latin typeface="Arial" charset="0"/>
                <a:ea typeface="Geneva" charset="-128"/>
                <a:cs typeface="Arial"/>
              </a:rPr>
              <a:t> Officiële Overheidspublicaties) integraal aangeboden. </a:t>
            </a:r>
          </a:p>
          <a:p>
            <a:pPr marL="0" lvl="0" indent="0" eaLnBrk="1" hangingPunct="1">
              <a:spcBef>
                <a:spcPct val="0"/>
              </a:spcBef>
            </a:pPr>
            <a:endParaRPr lang="nl-NL" sz="1200" dirty="0">
              <a:solidFill>
                <a:prstClr val="black"/>
              </a:solidFill>
              <a:latin typeface="Arial" charset="0"/>
              <a:ea typeface="Geneva" charset="-128"/>
              <a:cs typeface="Arial"/>
            </a:endParaRPr>
          </a:p>
          <a:p>
            <a:pPr marL="0" lvl="0" indent="0" eaLnBrk="1" hangingPunct="1">
              <a:spcBef>
                <a:spcPct val="0"/>
              </a:spcBef>
            </a:pPr>
            <a:r>
              <a:rPr lang="nl-NL" sz="1200" dirty="0">
                <a:solidFill>
                  <a:prstClr val="black"/>
                </a:solidFill>
                <a:latin typeface="Arial" charset="0"/>
                <a:ea typeface="Geneva" charset="-128"/>
                <a:cs typeface="Arial"/>
              </a:rPr>
              <a:t>Anders dan bij de ruimtelijke verordening worden wijzigingen van een verordening wel direct verwerkt in de oorspronkelijke regeling waardoor een raadpleger niet zelf allerlei losse besluiten hoeft te combineren om erachter te komen wat de laatste, actuele regels zijn.</a:t>
            </a:r>
          </a:p>
          <a:p>
            <a:pPr marL="0" lvl="0" indent="0" eaLnBrk="1" hangingPunct="1">
              <a:spcBef>
                <a:spcPct val="0"/>
              </a:spcBef>
            </a:pPr>
            <a:r>
              <a:rPr lang="nl-NL" sz="1200" dirty="0">
                <a:solidFill>
                  <a:prstClr val="black"/>
                </a:solidFill>
                <a:latin typeface="Arial" charset="0"/>
                <a:ea typeface="Geneva" charset="-128"/>
                <a:cs typeface="Arial"/>
              </a:rPr>
              <a:t>Uiteraard blijft er wel informatie beschikbaar over de achterliggende wijzigingsbesluiten.</a:t>
            </a:r>
          </a:p>
          <a:p>
            <a:pPr marL="0" lvl="0" indent="0" eaLnBrk="1" hangingPunct="1">
              <a:spcBef>
                <a:spcPct val="0"/>
              </a:spcBef>
            </a:pPr>
            <a:endParaRPr lang="nl-NL" sz="1200" dirty="0">
              <a:solidFill>
                <a:prstClr val="black"/>
              </a:solidFill>
              <a:latin typeface="Arial" charset="0"/>
              <a:ea typeface="Geneva" charset="-128"/>
              <a:cs typeface="Arial"/>
            </a:endParaRPr>
          </a:p>
          <a:p>
            <a:endParaRPr lang="nl-NL" dirty="0"/>
          </a:p>
        </p:txBody>
      </p:sp>
      <p:sp>
        <p:nvSpPr>
          <p:cNvPr id="7"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
        <p:nvSpPr>
          <p:cNvPr id="8"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Hoe gaat het nu?</a:t>
            </a:r>
          </a:p>
        </p:txBody>
      </p:sp>
    </p:spTree>
    <p:extLst>
      <p:ext uri="{BB962C8B-B14F-4D97-AF65-F5344CB8AC3E}">
        <p14:creationId xmlns:p14="http://schemas.microsoft.com/office/powerpoint/2010/main" val="663034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51520" y="1340768"/>
            <a:ext cx="8251648" cy="3652312"/>
          </a:xfrm>
        </p:spPr>
        <p:txBody>
          <a:bodyPr/>
          <a:lstStyle/>
          <a:p>
            <a:r>
              <a:rPr lang="nl-NL" dirty="0"/>
              <a:t>Voorbeeld: Verordening ruimte 2014</a:t>
            </a:r>
          </a:p>
          <a:p>
            <a:r>
              <a:rPr lang="nl-NL" sz="1400" dirty="0">
                <a:solidFill>
                  <a:srgbClr val="4E9625"/>
                </a:solidFill>
              </a:rPr>
              <a:t>Resultaat op ruimtelijkeplannen.nl: verbeelding op de kaart</a:t>
            </a:r>
          </a:p>
          <a:p>
            <a:endParaRPr lang="nl-NL" dirty="0"/>
          </a:p>
          <a:p>
            <a:pPr>
              <a:buFontTx/>
              <a:buChar char="-"/>
            </a:pPr>
            <a:endParaRPr lang="nl-NL" b="1"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3850" y="2348880"/>
            <a:ext cx="3535363" cy="3487737"/>
          </a:xfrm>
          <a:prstGeom prst="rect">
            <a:avLst/>
          </a:prstGeom>
          <a:noFill/>
          <a:ln w="9525">
            <a:solidFill>
              <a:srgbClr val="4E962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251520" y="2276872"/>
            <a:ext cx="2532330" cy="2308324"/>
          </a:xfrm>
          <a:prstGeom prst="rect">
            <a:avLst/>
          </a:prstGeom>
          <a:noFill/>
        </p:spPr>
        <p:txBody>
          <a:bodyPr wrap="square" rtlCol="0">
            <a:spAutoFit/>
          </a:bodyPr>
          <a:lstStyle/>
          <a:p>
            <a:r>
              <a:rPr lang="nl-NL" sz="1200" dirty="0"/>
              <a:t>Een tekstonderdeel kan gekoppeld worden aan specifieke onderdelen (objecten) van de digitale kaart. </a:t>
            </a:r>
            <a:br>
              <a:rPr lang="nl-NL" sz="1200" dirty="0"/>
            </a:br>
            <a:r>
              <a:rPr lang="nl-NL" sz="1200" dirty="0"/>
              <a:t>Op de aanduiding klikken levert een directe link naar de relevante regels.</a:t>
            </a:r>
          </a:p>
          <a:p>
            <a:r>
              <a:rPr lang="nl-NL" sz="1200" dirty="0"/>
              <a:t>Geometrie en regels zijn dus met elkaar verbonden en vormen samen het juridisch bindende plan. Deze verbeelding is ook te vinden op ruimtelijkeplannen.nl </a:t>
            </a:r>
          </a:p>
          <a:p>
            <a:endParaRPr lang="nl-NL" sz="1200" dirty="0"/>
          </a:p>
        </p:txBody>
      </p:sp>
      <p:sp>
        <p:nvSpPr>
          <p:cNvPr id="7" name="Tekstvak 6"/>
          <p:cNvSpPr txBox="1"/>
          <p:nvPr/>
        </p:nvSpPr>
        <p:spPr>
          <a:xfrm>
            <a:off x="6932033" y="2338364"/>
            <a:ext cx="1826840" cy="1077218"/>
          </a:xfrm>
          <a:prstGeom prst="rect">
            <a:avLst/>
          </a:prstGeom>
          <a:noFill/>
        </p:spPr>
        <p:txBody>
          <a:bodyPr wrap="square" rtlCol="0">
            <a:spAutoFit/>
          </a:bodyPr>
          <a:lstStyle/>
          <a:p>
            <a:r>
              <a:rPr lang="nl-NL" sz="1600" dirty="0"/>
              <a:t>De verbeelding van de ruimtelijke verordening is nu nog vormvrij</a:t>
            </a:r>
          </a:p>
        </p:txBody>
      </p:sp>
      <p:cxnSp>
        <p:nvCxnSpPr>
          <p:cNvPr id="11" name="Rechte verbindingslijn met pijl 10"/>
          <p:cNvCxnSpPr/>
          <p:nvPr/>
        </p:nvCxnSpPr>
        <p:spPr>
          <a:xfrm flipV="1">
            <a:off x="5849336" y="2708920"/>
            <a:ext cx="1064426" cy="2325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Hoe gaat het nu?</a:t>
            </a:r>
          </a:p>
        </p:txBody>
      </p:sp>
      <p:sp>
        <p:nvSpPr>
          <p:cNvPr id="12"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Tree>
    <p:extLst>
      <p:ext uri="{BB962C8B-B14F-4D97-AF65-F5344CB8AC3E}">
        <p14:creationId xmlns:p14="http://schemas.microsoft.com/office/powerpoint/2010/main" val="3318341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323528" y="2636912"/>
            <a:ext cx="8419642" cy="5724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nl-NL" sz="3600" b="1" kern="0" dirty="0"/>
              <a:t>Hoe gaat het straks</a:t>
            </a:r>
            <a:r>
              <a:rPr lang="nl-NL" sz="3600" kern="0" dirty="0"/>
              <a:t/>
            </a:r>
            <a:br>
              <a:rPr lang="nl-NL" sz="3600" kern="0" dirty="0"/>
            </a:br>
            <a:r>
              <a:rPr lang="nl-NL" sz="3600" kern="0" dirty="0"/>
              <a:t/>
            </a:r>
            <a:br>
              <a:rPr lang="nl-NL" sz="3600" kern="0" dirty="0"/>
            </a:br>
            <a:endParaRPr lang="nl-NL" sz="3600" kern="0" dirty="0"/>
          </a:p>
        </p:txBody>
      </p:sp>
      <p:sp>
        <p:nvSpPr>
          <p:cNvPr id="8"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Tree>
    <p:extLst>
      <p:ext uri="{BB962C8B-B14F-4D97-AF65-F5344CB8AC3E}">
        <p14:creationId xmlns:p14="http://schemas.microsoft.com/office/powerpoint/2010/main" val="4107237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een nieuwe standaard?</a:t>
            </a:r>
          </a:p>
        </p:txBody>
      </p:sp>
      <p:sp>
        <p:nvSpPr>
          <p:cNvPr id="4" name="Tijdelijke aanduiding voor inhoud 3"/>
          <p:cNvSpPr>
            <a:spLocks noGrp="1"/>
          </p:cNvSpPr>
          <p:nvPr>
            <p:ph sz="half" idx="2"/>
          </p:nvPr>
        </p:nvSpPr>
        <p:spPr>
          <a:xfrm>
            <a:off x="289008" y="1727504"/>
            <a:ext cx="8460000" cy="2529104"/>
          </a:xfrm>
        </p:spPr>
        <p:txBody>
          <a:bodyPr/>
          <a:lstStyle/>
          <a:p>
            <a:pPr>
              <a:buFontTx/>
              <a:buChar char="-"/>
            </a:pPr>
            <a:r>
              <a:rPr lang="nl-NL" dirty="0"/>
              <a:t>Domein is anders geworden:</a:t>
            </a:r>
          </a:p>
        </p:txBody>
      </p:sp>
      <p:pic>
        <p:nvPicPr>
          <p:cNvPr id="9" name="Afbeelding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955" y="2217523"/>
            <a:ext cx="2426084" cy="1377995"/>
          </a:xfrm>
          <a:prstGeom prst="rect">
            <a:avLst/>
          </a:prstGeom>
        </p:spPr>
      </p:pic>
      <p:pic>
        <p:nvPicPr>
          <p:cNvPr id="10" name="Afbeelding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4130" y="2268811"/>
            <a:ext cx="2579156" cy="1311577"/>
          </a:xfrm>
          <a:prstGeom prst="rect">
            <a:avLst/>
          </a:prstGeom>
        </p:spPr>
      </p:pic>
      <p:sp>
        <p:nvSpPr>
          <p:cNvPr id="3" name="Tekstvak 2"/>
          <p:cNvSpPr txBox="1"/>
          <p:nvPr/>
        </p:nvSpPr>
        <p:spPr>
          <a:xfrm>
            <a:off x="2741173" y="2803363"/>
            <a:ext cx="293654" cy="461665"/>
          </a:xfrm>
          <a:prstGeom prst="rect">
            <a:avLst/>
          </a:prstGeom>
          <a:noFill/>
        </p:spPr>
        <p:txBody>
          <a:bodyPr wrap="square" rtlCol="0">
            <a:spAutoFit/>
          </a:bodyPr>
          <a:lstStyle/>
          <a:p>
            <a:r>
              <a:rPr lang="nl-NL" dirty="0"/>
              <a:t>+</a:t>
            </a:r>
          </a:p>
        </p:txBody>
      </p:sp>
      <p:sp>
        <p:nvSpPr>
          <p:cNvPr id="11" name="Tekstvak 10"/>
          <p:cNvSpPr txBox="1"/>
          <p:nvPr/>
        </p:nvSpPr>
        <p:spPr>
          <a:xfrm>
            <a:off x="5716131" y="2716171"/>
            <a:ext cx="653694" cy="461665"/>
          </a:xfrm>
          <a:prstGeom prst="rect">
            <a:avLst/>
          </a:prstGeom>
          <a:noFill/>
        </p:spPr>
        <p:txBody>
          <a:bodyPr wrap="square" rtlCol="0">
            <a:spAutoFit/>
          </a:bodyPr>
          <a:lstStyle/>
          <a:p>
            <a:r>
              <a:rPr lang="nl-NL" dirty="0"/>
              <a:t>=</a:t>
            </a:r>
          </a:p>
        </p:txBody>
      </p:sp>
      <p:sp>
        <p:nvSpPr>
          <p:cNvPr id="12" name="Tekstvak 11"/>
          <p:cNvSpPr txBox="1"/>
          <p:nvPr/>
        </p:nvSpPr>
        <p:spPr>
          <a:xfrm>
            <a:off x="5973572" y="2344093"/>
            <a:ext cx="3171704" cy="1569660"/>
          </a:xfrm>
          <a:prstGeom prst="rect">
            <a:avLst/>
          </a:prstGeom>
          <a:noFill/>
        </p:spPr>
        <p:txBody>
          <a:bodyPr wrap="square" rtlCol="0">
            <a:spAutoFit/>
          </a:bodyPr>
          <a:lstStyle/>
          <a:p>
            <a:r>
              <a:rPr lang="nl-NL" dirty="0" err="1"/>
              <a:t>LandelijkeVoorziening</a:t>
            </a:r>
            <a:r>
              <a:rPr lang="nl-NL" dirty="0"/>
              <a:t> Bekendmaken en Beschikbaar stellen (LVBB)</a:t>
            </a:r>
          </a:p>
        </p:txBody>
      </p:sp>
      <p:sp>
        <p:nvSpPr>
          <p:cNvPr id="14" name="Tekstvak 13"/>
          <p:cNvSpPr txBox="1"/>
          <p:nvPr/>
        </p:nvSpPr>
        <p:spPr>
          <a:xfrm>
            <a:off x="665763" y="3713698"/>
            <a:ext cx="2250053" cy="400110"/>
          </a:xfrm>
          <a:prstGeom prst="rect">
            <a:avLst/>
          </a:prstGeom>
          <a:noFill/>
        </p:spPr>
        <p:txBody>
          <a:bodyPr wrap="square" rtlCol="0">
            <a:spAutoFit/>
          </a:bodyPr>
          <a:lstStyle/>
          <a:p>
            <a:r>
              <a:rPr lang="nl-NL" sz="2000" dirty="0"/>
              <a:t>Bekendmaken    </a:t>
            </a:r>
          </a:p>
        </p:txBody>
      </p:sp>
      <p:sp>
        <p:nvSpPr>
          <p:cNvPr id="15" name="Tekstvak 14"/>
          <p:cNvSpPr txBox="1"/>
          <p:nvPr/>
        </p:nvSpPr>
        <p:spPr>
          <a:xfrm>
            <a:off x="3104130" y="3713698"/>
            <a:ext cx="2475981" cy="400110"/>
          </a:xfrm>
          <a:prstGeom prst="rect">
            <a:avLst/>
          </a:prstGeom>
          <a:noFill/>
        </p:spPr>
        <p:txBody>
          <a:bodyPr wrap="square" rtlCol="0">
            <a:spAutoFit/>
          </a:bodyPr>
          <a:lstStyle/>
          <a:p>
            <a:r>
              <a:rPr lang="nl-NL" sz="2000" dirty="0"/>
              <a:t>Beschikbaar stellen</a:t>
            </a:r>
          </a:p>
        </p:txBody>
      </p:sp>
      <p:sp>
        <p:nvSpPr>
          <p:cNvPr id="16" name="Tekstvak 15"/>
          <p:cNvSpPr txBox="1"/>
          <p:nvPr/>
        </p:nvSpPr>
        <p:spPr>
          <a:xfrm>
            <a:off x="515353" y="4062551"/>
            <a:ext cx="7756711" cy="2246769"/>
          </a:xfrm>
          <a:prstGeom prst="rect">
            <a:avLst/>
          </a:prstGeom>
          <a:noFill/>
        </p:spPr>
        <p:txBody>
          <a:bodyPr wrap="square" rtlCol="0">
            <a:spAutoFit/>
          </a:bodyPr>
          <a:lstStyle/>
          <a:p>
            <a:r>
              <a:rPr lang="nl-NL" sz="1400" dirty="0"/>
              <a:t>Ruimtelijke ordening </a:t>
            </a:r>
            <a:r>
              <a:rPr lang="nl-NL" sz="1400" dirty="0">
                <a:sym typeface="Wingdings" panose="05000000000000000000" pitchFamily="2" charset="2"/>
              </a:rPr>
              <a:t> Fysieke  leefomgeving</a:t>
            </a:r>
          </a:p>
          <a:p>
            <a:r>
              <a:rPr lang="nl-NL" sz="1400" dirty="0">
                <a:sym typeface="Wingdings" panose="05000000000000000000" pitchFamily="2" charset="2"/>
              </a:rPr>
              <a:t>De komst van de Omgevingswet en het integreren van regels over meerdere aspecten van de fysieke leefomgeving maakt het noodzakelijk om bekendmaking en beschikbaarstelling daarvan gelijk te trekken. Eén manier van aanbieden, één vindplaats.</a:t>
            </a:r>
            <a:br>
              <a:rPr lang="nl-NL" sz="1400" dirty="0">
                <a:sym typeface="Wingdings" panose="05000000000000000000" pitchFamily="2" charset="2"/>
              </a:rPr>
            </a:br>
            <a:r>
              <a:rPr lang="nl-NL" sz="1400" dirty="0">
                <a:sym typeface="Wingdings" panose="05000000000000000000" pitchFamily="2" charset="2"/>
              </a:rPr>
              <a:t>Dit is aangegrepen als een kans om meer lijn te brengen in </a:t>
            </a:r>
            <a:r>
              <a:rPr lang="nl-NL" sz="1400" i="1" dirty="0">
                <a:sym typeface="Wingdings" panose="05000000000000000000" pitchFamily="2" charset="2"/>
              </a:rPr>
              <a:t>alle</a:t>
            </a:r>
            <a:r>
              <a:rPr lang="nl-NL" sz="1400" dirty="0">
                <a:sym typeface="Wingdings" panose="05000000000000000000" pitchFamily="2" charset="2"/>
              </a:rPr>
              <a:t> overheidspublicaties. Dit heeft geleid tot het opzetten van een algemene </a:t>
            </a:r>
            <a:r>
              <a:rPr lang="nl-NL" sz="1400" u="sng" dirty="0">
                <a:sym typeface="Wingdings" panose="05000000000000000000" pitchFamily="2" charset="2"/>
              </a:rPr>
              <a:t>st</a:t>
            </a:r>
            <a:r>
              <a:rPr lang="nl-NL" sz="1400" dirty="0">
                <a:sym typeface="Wingdings" panose="05000000000000000000" pitchFamily="2" charset="2"/>
              </a:rPr>
              <a:t>andaard voor </a:t>
            </a:r>
            <a:r>
              <a:rPr lang="nl-NL" sz="1400" u="sng" dirty="0">
                <a:sym typeface="Wingdings" panose="05000000000000000000" pitchFamily="2" charset="2"/>
              </a:rPr>
              <a:t>o</a:t>
            </a:r>
            <a:r>
              <a:rPr lang="nl-NL" sz="1400" dirty="0">
                <a:sym typeface="Wingdings" panose="05000000000000000000" pitchFamily="2" charset="2"/>
              </a:rPr>
              <a:t>verheids</a:t>
            </a:r>
            <a:r>
              <a:rPr lang="nl-NL" sz="1400" u="sng" dirty="0">
                <a:sym typeface="Wingdings" panose="05000000000000000000" pitchFamily="2" charset="2"/>
              </a:rPr>
              <a:t>p</a:t>
            </a:r>
            <a:r>
              <a:rPr lang="nl-NL" sz="1400" dirty="0">
                <a:sym typeface="Wingdings" panose="05000000000000000000" pitchFamily="2" charset="2"/>
              </a:rPr>
              <a:t>ublicaties: STOP. </a:t>
            </a:r>
          </a:p>
          <a:p>
            <a:r>
              <a:rPr lang="nl-NL" sz="1400" dirty="0">
                <a:sym typeface="Wingdings" panose="05000000000000000000" pitchFamily="2" charset="2"/>
              </a:rPr>
              <a:t>Vanwege de bijzondere (extra) eisen die bij een omgevingsdocumenten nodig zijn voor een goede raadpleging worden per type document extra </a:t>
            </a:r>
            <a:r>
              <a:rPr lang="nl-NL" sz="1400" u="sng" dirty="0">
                <a:sym typeface="Wingdings" panose="05000000000000000000" pitchFamily="2" charset="2"/>
              </a:rPr>
              <a:t>t</a:t>
            </a:r>
            <a:r>
              <a:rPr lang="nl-NL" sz="1400" dirty="0">
                <a:sym typeface="Wingdings" panose="05000000000000000000" pitchFamily="2" charset="2"/>
              </a:rPr>
              <a:t>oepassings</a:t>
            </a:r>
            <a:r>
              <a:rPr lang="nl-NL" sz="1400" u="sng" dirty="0">
                <a:sym typeface="Wingdings" panose="05000000000000000000" pitchFamily="2" charset="2"/>
              </a:rPr>
              <a:t>p</a:t>
            </a:r>
            <a:r>
              <a:rPr lang="nl-NL" sz="1400" dirty="0">
                <a:sym typeface="Wingdings" panose="05000000000000000000" pitchFamily="2" charset="2"/>
              </a:rPr>
              <a:t>rofielen </a:t>
            </a:r>
            <a:r>
              <a:rPr lang="nl-NL" sz="1400" u="sng" dirty="0">
                <a:sym typeface="Wingdings" panose="05000000000000000000" pitchFamily="2" charset="2"/>
              </a:rPr>
              <a:t>o</a:t>
            </a:r>
            <a:r>
              <a:rPr lang="nl-NL" sz="1400" dirty="0">
                <a:sym typeface="Wingdings" panose="05000000000000000000" pitchFamily="2" charset="2"/>
              </a:rPr>
              <a:t>mgevings</a:t>
            </a:r>
            <a:r>
              <a:rPr lang="nl-NL" sz="1400" u="sng" dirty="0">
                <a:sym typeface="Wingdings" panose="05000000000000000000" pitchFamily="2" charset="2"/>
              </a:rPr>
              <a:t>d</a:t>
            </a:r>
            <a:r>
              <a:rPr lang="nl-NL" sz="1400" dirty="0">
                <a:sym typeface="Wingdings" panose="05000000000000000000" pitchFamily="2" charset="2"/>
              </a:rPr>
              <a:t>ocumenten opgesteld (TPOD). Zo ook voor de omgevingsverordening.</a:t>
            </a:r>
          </a:p>
          <a:p>
            <a:endParaRPr lang="nl-NL" sz="1400" dirty="0">
              <a:solidFill>
                <a:srgbClr val="FF0000"/>
              </a:solidFill>
              <a:sym typeface="Wingdings" panose="05000000000000000000" pitchFamily="2" charset="2"/>
            </a:endParaRPr>
          </a:p>
        </p:txBody>
      </p:sp>
      <p:sp>
        <p:nvSpPr>
          <p:cNvPr id="17" name="Tijdelijke aanduiding voor voettekst 4"/>
          <p:cNvSpPr>
            <a:spLocks noGrp="1"/>
          </p:cNvSpPr>
          <p:nvPr>
            <p:ph type="ftr" sz="quarter" idx="10"/>
          </p:nvPr>
        </p:nvSpPr>
        <p:spPr/>
        <p:txBody>
          <a:bodyPr/>
          <a:lstStyle/>
          <a:p>
            <a:pPr>
              <a:defRPr/>
            </a:pPr>
            <a:r>
              <a:rPr lang="nl-NL" sz="800" dirty="0"/>
              <a:t>Visualisatie Toepassingsprofiel Omgevingsverordening</a:t>
            </a:r>
          </a:p>
        </p:txBody>
      </p:sp>
      <p:sp>
        <p:nvSpPr>
          <p:cNvPr id="13" name="Ovaal 12"/>
          <p:cNvSpPr/>
          <p:nvPr/>
        </p:nvSpPr>
        <p:spPr>
          <a:xfrm>
            <a:off x="5220072" y="4725144"/>
            <a:ext cx="2232248"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53534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0" y="1340768"/>
            <a:ext cx="4129200" cy="3573216"/>
          </a:xfrm>
        </p:spPr>
        <p:txBody>
          <a:bodyPr/>
          <a:lstStyle/>
          <a:p>
            <a:r>
              <a:rPr lang="nl-NL" sz="1600" dirty="0">
                <a:solidFill>
                  <a:srgbClr val="39870C"/>
                </a:solidFill>
              </a:rPr>
              <a:t>	Provinciaal maatwerk</a:t>
            </a:r>
          </a:p>
          <a:p>
            <a:endParaRPr lang="nl-NL" dirty="0"/>
          </a:p>
          <a:p>
            <a:r>
              <a:rPr lang="nl-NL" sz="1200" dirty="0"/>
              <a:t>	Wat wordt geregeld, en hoe het wordt geregeld,  hangt sterk af van de provinciale bestuurscultuur, de prioriteiten in bestuursakkoorden enzovoorts. Dat geldt ook voor de onderwerpen die elke provincie zal moeten behandelen. Ook daar zijn nog allerlei keuzes mogelijk. </a:t>
            </a:r>
            <a:br>
              <a:rPr lang="nl-NL" sz="1200" dirty="0"/>
            </a:br>
            <a:r>
              <a:rPr lang="nl-NL" sz="1200" dirty="0"/>
              <a:t>Een modelverordening is dus niet te geven. </a:t>
            </a:r>
          </a:p>
          <a:p>
            <a:endParaRPr lang="nl-NL" sz="1200" dirty="0"/>
          </a:p>
          <a:p>
            <a:r>
              <a:rPr lang="nl-NL" sz="1200" dirty="0"/>
              <a:t>	Daarom heeft het IPO een Handreiking opgeleverd die in beeld brengt wat moet, mag en kan.</a:t>
            </a:r>
          </a:p>
          <a:p>
            <a:endParaRPr lang="nl-NL" sz="1200" dirty="0"/>
          </a:p>
          <a:p>
            <a:r>
              <a:rPr lang="nl-NL" sz="1200" dirty="0"/>
              <a:t>	Dit is een eerste versie. Naar verwachting zal na bekendmaking van de nieuwe standaarden een volgende versie worden uitgebracht.</a:t>
            </a:r>
          </a:p>
          <a:p>
            <a:endParaRPr lang="nl-NL" dirty="0"/>
          </a:p>
        </p:txBody>
      </p:sp>
      <p:pic>
        <p:nvPicPr>
          <p:cNvPr id="7" name="Tijdelijke aanduiding voor inhoud 6"/>
          <p:cNvPicPr>
            <a:picLocks noGrp="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79454" y="2097641"/>
            <a:ext cx="4129088" cy="3064669"/>
          </a:xfrm>
          <a:prstGeom prst="rect">
            <a:avLst/>
          </a:prstGeom>
        </p:spPr>
      </p:pic>
      <p:sp>
        <p:nvSpPr>
          <p:cNvPr id="10" name="Tekstvak 9"/>
          <p:cNvSpPr txBox="1"/>
          <p:nvPr/>
        </p:nvSpPr>
        <p:spPr>
          <a:xfrm>
            <a:off x="467544" y="5634857"/>
            <a:ext cx="8304898" cy="246221"/>
          </a:xfrm>
          <a:prstGeom prst="rect">
            <a:avLst/>
          </a:prstGeom>
          <a:noFill/>
        </p:spPr>
        <p:txBody>
          <a:bodyPr wrap="square" rtlCol="0">
            <a:spAutoFit/>
          </a:bodyPr>
          <a:lstStyle/>
          <a:p>
            <a:r>
              <a:rPr lang="nl-NL" sz="1000" dirty="0"/>
              <a:t>Downloadlocatie handreiking vanaf IPO site: http://</a:t>
            </a:r>
            <a:r>
              <a:rPr lang="nl-NL" sz="1000" dirty="0" err="1"/>
              <a:t>www.ipo.nl</a:t>
            </a:r>
            <a:r>
              <a:rPr lang="nl-NL" sz="1000" dirty="0"/>
              <a:t>/files/2514/9077/9893/IPO-Handreiking-OV-1.0-DEF.pdf</a:t>
            </a:r>
          </a:p>
        </p:txBody>
      </p:sp>
      <p:sp>
        <p:nvSpPr>
          <p:cNvPr id="8" name="Titel 1"/>
          <p:cNvSpPr txBox="1">
            <a:spLocks/>
          </p:cNvSpPr>
          <p:nvPr/>
        </p:nvSpPr>
        <p:spPr bwMode="auto">
          <a:xfrm>
            <a:off x="3923928" y="116632"/>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spc="-10" dirty="0">
                <a:solidFill>
                  <a:srgbClr val="FFFFFF"/>
                </a:solidFill>
              </a:rPr>
              <a:t>Welke aanpak in nieuwe </a:t>
            </a:r>
          </a:p>
          <a:p>
            <a:r>
              <a:rPr lang="nl-NL" sz="2800" b="1" spc="-10" dirty="0">
                <a:solidFill>
                  <a:srgbClr val="FFFFFF"/>
                </a:solidFill>
              </a:rPr>
              <a:t>situatie</a:t>
            </a:r>
            <a:endParaRPr lang="nl-NL" sz="2800" b="1" kern="1200" spc="-10" dirty="0">
              <a:solidFill>
                <a:srgbClr val="FFFFFF"/>
              </a:solidFill>
            </a:endParaRPr>
          </a:p>
        </p:txBody>
      </p:sp>
      <p:sp>
        <p:nvSpPr>
          <p:cNvPr id="11" name="Tijdelijke aanduiding voor voettekst 4"/>
          <p:cNvSpPr>
            <a:spLocks noGrp="1"/>
          </p:cNvSpPr>
          <p:nvPr>
            <p:ph type="ftr" sz="quarter" idx="10"/>
          </p:nvPr>
        </p:nvSpPr>
        <p:spPr/>
        <p:txBody>
          <a:bodyPr/>
          <a:lstStyle/>
          <a:p>
            <a:pPr>
              <a:defRPr/>
            </a:pPr>
            <a:r>
              <a:rPr lang="nl-NL" sz="800" dirty="0"/>
              <a:t>Welke aanpak Toepassingsprofiel Omgevingsverordening</a:t>
            </a:r>
          </a:p>
        </p:txBody>
      </p:sp>
    </p:spTree>
    <p:extLst>
      <p:ext uri="{BB962C8B-B14F-4D97-AF65-F5344CB8AC3E}">
        <p14:creationId xmlns:p14="http://schemas.microsoft.com/office/powerpoint/2010/main" val="882188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0" y="1340768"/>
            <a:ext cx="4129200" cy="3933256"/>
          </a:xfrm>
        </p:spPr>
        <p:txBody>
          <a:bodyPr/>
          <a:lstStyle/>
          <a:p>
            <a:r>
              <a:rPr lang="nl-NL" sz="1600" dirty="0">
                <a:solidFill>
                  <a:srgbClr val="39870C"/>
                </a:solidFill>
              </a:rPr>
              <a:t>	Inhoudsopgave Handreiking</a:t>
            </a:r>
          </a:p>
          <a:p>
            <a:endParaRPr lang="nl-NL" dirty="0"/>
          </a:p>
          <a:p>
            <a:r>
              <a:rPr lang="nl-NL" sz="1200" dirty="0">
                <a:solidFill>
                  <a:srgbClr val="39870C"/>
                </a:solidFill>
              </a:rPr>
              <a:t>	Geen model, wel voorbeelden</a:t>
            </a:r>
          </a:p>
          <a:p>
            <a:endParaRPr lang="nl-NL" sz="1200" dirty="0"/>
          </a:p>
          <a:p>
            <a:r>
              <a:rPr lang="nl-NL" sz="1200" dirty="0"/>
              <a:t>	De handreiking laat in de bijlagen met voorbeelden zien hoe verschillende keuzes tot een andere wijze van regelen kunnen leiden. Vaak zijn er namelijk meerdere mogelijkheden om een bepaald doel, bijvoorbeeld het beschermen van waterwingebied, te bereiken. </a:t>
            </a:r>
          </a:p>
          <a:p>
            <a:endParaRPr lang="nl-NL" sz="1200" dirty="0"/>
          </a:p>
          <a:p>
            <a:r>
              <a:rPr lang="nl-NL" sz="1200" dirty="0">
                <a:solidFill>
                  <a:schemeClr val="tx1"/>
                </a:solidFill>
              </a:rPr>
              <a:t>	Deze handreiking kan zo een basis zijn voor de  discussie over wat voor regel gewenst is. In welk geval kiest de provincie voor een verbod, een meldings- of vergunningplicht, wanneer wordt een verplichting tot verslaglegging of monitoren opgelegd? Elke organisatie zal zijn eigen keuzes moeten maken. De handreiking helpt daarbij.</a:t>
            </a:r>
          </a:p>
        </p:txBody>
      </p:sp>
      <p:pic>
        <p:nvPicPr>
          <p:cNvPr id="9" name="Tijdelijke aanduiding voor inhoud 8"/>
          <p:cNvPicPr>
            <a:picLocks noGrp="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5076056" y="1628800"/>
            <a:ext cx="2048820" cy="4273550"/>
          </a:xfrm>
          <a:prstGeom prst="rect">
            <a:avLst/>
          </a:prstGeom>
        </p:spPr>
      </p:pic>
      <p:sp>
        <p:nvSpPr>
          <p:cNvPr id="7" name="Titel 1"/>
          <p:cNvSpPr txBox="1">
            <a:spLocks/>
          </p:cNvSpPr>
          <p:nvPr/>
        </p:nvSpPr>
        <p:spPr bwMode="auto">
          <a:xfrm>
            <a:off x="3923928"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spc="-10" dirty="0">
                <a:solidFill>
                  <a:srgbClr val="FFFFFF"/>
                </a:solidFill>
              </a:rPr>
              <a:t>Inspiratie</a:t>
            </a:r>
            <a:endParaRPr lang="nl-NL" sz="2800" b="1" kern="1200" spc="-10" dirty="0">
              <a:solidFill>
                <a:srgbClr val="FFFFFF"/>
              </a:solidFill>
            </a:endParaRPr>
          </a:p>
        </p:txBody>
      </p:sp>
      <p:sp>
        <p:nvSpPr>
          <p:cNvPr id="10" name="Tijdelijke aanduiding voor voettekst 4"/>
          <p:cNvSpPr>
            <a:spLocks noGrp="1"/>
          </p:cNvSpPr>
          <p:nvPr>
            <p:ph type="ftr" sz="quarter" idx="10"/>
          </p:nvPr>
        </p:nvSpPr>
        <p:spPr/>
        <p:txBody>
          <a:bodyPr/>
          <a:lstStyle/>
          <a:p>
            <a:pPr>
              <a:defRPr/>
            </a:pPr>
            <a:r>
              <a:rPr lang="nl-NL" sz="800" dirty="0"/>
              <a:t>Inspiratie Toepassingsprofiel Omgevingsverordening</a:t>
            </a:r>
          </a:p>
        </p:txBody>
      </p:sp>
    </p:spTree>
    <p:extLst>
      <p:ext uri="{BB962C8B-B14F-4D97-AF65-F5344CB8AC3E}">
        <p14:creationId xmlns:p14="http://schemas.microsoft.com/office/powerpoint/2010/main" val="125163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2F185-13EB-404E-A52B-8253102D46A2}"/>
              </a:ext>
            </a:extLst>
          </p:cNvPr>
          <p:cNvSpPr>
            <a:spLocks noGrp="1"/>
          </p:cNvSpPr>
          <p:nvPr>
            <p:ph type="title"/>
          </p:nvPr>
        </p:nvSpPr>
        <p:spPr/>
        <p:txBody>
          <a:bodyPr/>
          <a:lstStyle/>
          <a:p>
            <a:r>
              <a:rPr lang="nl-NL" dirty="0"/>
              <a:t>Agenda</a:t>
            </a:r>
          </a:p>
        </p:txBody>
      </p:sp>
      <p:sp>
        <p:nvSpPr>
          <p:cNvPr id="3" name="Content Placeholder 2">
            <a:extLst>
              <a:ext uri="{FF2B5EF4-FFF2-40B4-BE49-F238E27FC236}">
                <a16:creationId xmlns:a16="http://schemas.microsoft.com/office/drawing/2014/main" xmlns="" id="{4EBA382C-D675-4720-9946-55383FFA6AC7}"/>
              </a:ext>
            </a:extLst>
          </p:cNvPr>
          <p:cNvSpPr>
            <a:spLocks noGrp="1"/>
          </p:cNvSpPr>
          <p:nvPr>
            <p:ph sz="half" idx="1"/>
          </p:nvPr>
        </p:nvSpPr>
        <p:spPr>
          <a:xfrm>
            <a:off x="286042" y="1836000"/>
            <a:ext cx="8486400" cy="4273200"/>
          </a:xfrm>
        </p:spPr>
        <p:txBody>
          <a:bodyPr/>
          <a:lstStyle/>
          <a:p>
            <a:pPr marL="0" indent="0"/>
            <a:r>
              <a:rPr lang="nl-NL" sz="1200" b="1" dirty="0"/>
              <a:t>13:00    13:10</a:t>
            </a:r>
            <a:r>
              <a:rPr lang="nl-NL" sz="1200" dirty="0"/>
              <a:t>     </a:t>
            </a:r>
            <a:r>
              <a:rPr lang="nl-NL" sz="1200" b="1" dirty="0"/>
              <a:t>Welkom</a:t>
            </a:r>
          </a:p>
          <a:p>
            <a:pPr marL="0" indent="0"/>
            <a:endParaRPr lang="nl-NL" sz="1200" dirty="0"/>
          </a:p>
          <a:p>
            <a:pPr marL="0" indent="0"/>
            <a:r>
              <a:rPr lang="nl-NL" sz="1200" b="1" dirty="0"/>
              <a:t>13:10     13:25 </a:t>
            </a:r>
            <a:r>
              <a:rPr lang="nl-NL" sz="1200" dirty="0"/>
              <a:t>   </a:t>
            </a:r>
            <a:r>
              <a:rPr lang="nl-NL" sz="1200" b="1" dirty="0"/>
              <a:t>Catalogus</a:t>
            </a:r>
          </a:p>
          <a:p>
            <a:pPr marL="531812" lvl="4" indent="-163512"/>
            <a:r>
              <a:rPr lang="nl-NL" sz="1200" i="1" dirty="0"/>
              <a:t>opvoeren begrippen in de Catalogus, ontsluiting van de catalogus middels API’s</a:t>
            </a:r>
          </a:p>
          <a:p>
            <a:pPr marL="0" indent="0"/>
            <a:endParaRPr lang="nl-NL" sz="1200" dirty="0"/>
          </a:p>
          <a:p>
            <a:pPr marL="0" indent="0"/>
            <a:r>
              <a:rPr lang="nl-NL" sz="1200" b="1" dirty="0"/>
              <a:t>13:25     14:10</a:t>
            </a:r>
            <a:r>
              <a:rPr lang="nl-NL" sz="1200" dirty="0"/>
              <a:t>     </a:t>
            </a:r>
            <a:r>
              <a:rPr lang="nl-NL" sz="1200" b="1" dirty="0"/>
              <a:t>Epic 5/10 </a:t>
            </a:r>
            <a:r>
              <a:rPr lang="nl-NL" sz="1200" dirty="0"/>
              <a:t>            </a:t>
            </a:r>
          </a:p>
          <a:p>
            <a:pPr marL="531812" lvl="4" indent="-163512"/>
            <a:r>
              <a:rPr lang="nl-NL" sz="1200" i="1" dirty="0">
                <a:solidFill>
                  <a:schemeClr val="tx1"/>
                </a:solidFill>
              </a:rPr>
              <a:t>“van wet naar loket” het maken van toepasbare regels tot indienen eenvoudige aanvraag</a:t>
            </a:r>
          </a:p>
          <a:p>
            <a:pPr marL="0" indent="0"/>
            <a:endParaRPr lang="nl-NL" sz="1200" b="1" dirty="0"/>
          </a:p>
          <a:p>
            <a:pPr marL="0" indent="0"/>
            <a:r>
              <a:rPr lang="nl-NL" sz="1200" b="1" dirty="0"/>
              <a:t>14:10     14:40</a:t>
            </a:r>
            <a:r>
              <a:rPr lang="nl-NL" sz="1200" dirty="0"/>
              <a:t>     </a:t>
            </a:r>
            <a:r>
              <a:rPr lang="nl-NL" sz="1200" b="1" dirty="0"/>
              <a:t>Epic 6 </a:t>
            </a:r>
            <a:r>
              <a:rPr lang="nl-NL" sz="1200" dirty="0"/>
              <a:t>                   </a:t>
            </a:r>
          </a:p>
          <a:p>
            <a:pPr marL="531812" lvl="4" indent="-163512"/>
            <a:r>
              <a:rPr lang="nl-NL" sz="1200" i="1" dirty="0">
                <a:solidFill>
                  <a:schemeClr val="tx1"/>
                </a:solidFill>
              </a:rPr>
              <a:t>kunnen gebruiken van services/API’s van het DSO</a:t>
            </a:r>
          </a:p>
          <a:p>
            <a:pPr marL="0" indent="0"/>
            <a:r>
              <a:rPr lang="nl-NL" sz="1200" dirty="0"/>
              <a:t> </a:t>
            </a:r>
          </a:p>
          <a:p>
            <a:pPr marL="0" indent="0"/>
            <a:r>
              <a:rPr lang="nl-NL" sz="1200" b="1" dirty="0"/>
              <a:t>14:40     15:25</a:t>
            </a:r>
            <a:r>
              <a:rPr lang="nl-NL" sz="1200" dirty="0"/>
              <a:t>    </a:t>
            </a:r>
            <a:r>
              <a:rPr lang="nl-NL" sz="1200" b="1" dirty="0"/>
              <a:t> Epic 8/11/12 </a:t>
            </a:r>
            <a:r>
              <a:rPr lang="nl-NL" sz="1200" dirty="0"/>
              <a:t>      </a:t>
            </a:r>
          </a:p>
          <a:p>
            <a:pPr marL="531812" lvl="4" indent="-163512"/>
            <a:r>
              <a:rPr lang="nl-NL" sz="1200" dirty="0"/>
              <a:t>communicatie producten opstellen, muteren en consolideren</a:t>
            </a:r>
          </a:p>
          <a:p>
            <a:pPr marL="0" indent="0"/>
            <a:endParaRPr lang="nl-NL" sz="1200" dirty="0"/>
          </a:p>
          <a:p>
            <a:pPr marL="0" indent="0"/>
            <a:r>
              <a:rPr lang="nl-NL" sz="1200" b="1" dirty="0"/>
              <a:t>15:25     15:50</a:t>
            </a:r>
            <a:r>
              <a:rPr lang="nl-NL" sz="1200" dirty="0"/>
              <a:t>    </a:t>
            </a:r>
            <a:r>
              <a:rPr lang="nl-NL" sz="1200" b="1" dirty="0"/>
              <a:t> Epic 9</a:t>
            </a:r>
          </a:p>
          <a:p>
            <a:pPr marL="531812" lvl="4" indent="-163512"/>
            <a:r>
              <a:rPr lang="nl-NL" sz="1200" i="1" dirty="0">
                <a:solidFill>
                  <a:schemeClr val="tx1"/>
                </a:solidFill>
              </a:rPr>
              <a:t>een ruimtelijke verkening kunnen uitvoeren   </a:t>
            </a:r>
            <a:r>
              <a:rPr lang="nl-NL" sz="1200" dirty="0"/>
              <a:t>  </a:t>
            </a:r>
          </a:p>
          <a:p>
            <a:pPr marL="531812" lvl="4" indent="-163512"/>
            <a:endParaRPr lang="nl-NL" sz="1200" dirty="0"/>
          </a:p>
          <a:p>
            <a:pPr marL="0" lvl="4" indent="0"/>
            <a:r>
              <a:rPr lang="nl-NL" sz="1200" b="1" dirty="0">
                <a:solidFill>
                  <a:srgbClr val="000000"/>
                </a:solidFill>
              </a:rPr>
              <a:t>15:50     16:00     Wrap-up</a:t>
            </a:r>
          </a:p>
        </p:txBody>
      </p:sp>
      <p:sp>
        <p:nvSpPr>
          <p:cNvPr id="5" name="Footer Placeholder 4">
            <a:extLst>
              <a:ext uri="{FF2B5EF4-FFF2-40B4-BE49-F238E27FC236}">
                <a16:creationId xmlns:a16="http://schemas.microsoft.com/office/drawing/2014/main" xmlns="" id="{CA1F5CDC-5D0F-49CE-94A8-C4A7C435F729}"/>
              </a:ext>
            </a:extLst>
          </p:cNvPr>
          <p:cNvSpPr>
            <a:spLocks noGrp="1"/>
          </p:cNvSpPr>
          <p:nvPr>
            <p:ph type="ftr" sz="quarter" idx="10"/>
          </p:nvPr>
        </p:nvSpPr>
        <p:spPr/>
        <p:txBody>
          <a:bodyPr/>
          <a:lstStyle/>
          <a:p>
            <a:pPr>
              <a:defRPr/>
            </a:pPr>
            <a:endParaRPr lang="nl-NL"/>
          </a:p>
        </p:txBody>
      </p:sp>
      <p:sp>
        <p:nvSpPr>
          <p:cNvPr id="6" name="Date Placeholder 5">
            <a:extLst>
              <a:ext uri="{FF2B5EF4-FFF2-40B4-BE49-F238E27FC236}">
                <a16:creationId xmlns:a16="http://schemas.microsoft.com/office/drawing/2014/main" xmlns="" id="{354B3B0D-0379-435F-A94F-64057D3AC797}"/>
              </a:ext>
            </a:extLst>
          </p:cNvPr>
          <p:cNvSpPr>
            <a:spLocks noGrp="1"/>
          </p:cNvSpPr>
          <p:nvPr>
            <p:ph type="dt" sz="half" idx="11"/>
          </p:nvPr>
        </p:nvSpPr>
        <p:spPr/>
        <p:txBody>
          <a:bodyPr/>
          <a:lstStyle/>
          <a:p>
            <a:pPr>
              <a:defRPr/>
            </a:pPr>
            <a:endParaRPr lang="nl-NL"/>
          </a:p>
        </p:txBody>
      </p:sp>
    </p:spTree>
    <p:extLst>
      <p:ext uri="{BB962C8B-B14F-4D97-AF65-F5344CB8AC3E}">
        <p14:creationId xmlns:p14="http://schemas.microsoft.com/office/powerpoint/2010/main" val="2250246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51520" y="1268760"/>
            <a:ext cx="8251648" cy="3652312"/>
          </a:xfrm>
        </p:spPr>
        <p:txBody>
          <a:bodyPr/>
          <a:lstStyle/>
          <a:p>
            <a:r>
              <a:rPr lang="nl-NL" dirty="0"/>
              <a:t>Voorbeeld Tekst Omgevingsverordening</a:t>
            </a:r>
          </a:p>
          <a:p>
            <a:r>
              <a:rPr lang="nl-NL" sz="1400" dirty="0">
                <a:solidFill>
                  <a:srgbClr val="4E9625"/>
                </a:solidFill>
              </a:rPr>
              <a:t>Regels</a:t>
            </a:r>
          </a:p>
          <a:p>
            <a:endParaRPr lang="nl-NL" sz="1400" dirty="0"/>
          </a:p>
          <a:p>
            <a:endParaRPr lang="nl-NL" dirty="0"/>
          </a:p>
          <a:p>
            <a:pPr>
              <a:buFontTx/>
              <a:buChar char="-"/>
            </a:pPr>
            <a:endParaRPr lang="nl-NL" b="1" dirty="0"/>
          </a:p>
        </p:txBody>
      </p:sp>
      <p:sp>
        <p:nvSpPr>
          <p:cNvPr id="4" name="Tekstvak 3"/>
          <p:cNvSpPr txBox="1"/>
          <p:nvPr/>
        </p:nvSpPr>
        <p:spPr>
          <a:xfrm>
            <a:off x="251520" y="2132856"/>
            <a:ext cx="1728191" cy="3970317"/>
          </a:xfrm>
          <a:prstGeom prst="rect">
            <a:avLst/>
          </a:prstGeom>
          <a:noFill/>
        </p:spPr>
        <p:txBody>
          <a:bodyPr wrap="square" rtlCol="0">
            <a:spAutoFit/>
          </a:bodyPr>
          <a:lstStyle/>
          <a:p>
            <a:r>
              <a:rPr lang="nl-NL" sz="1200" dirty="0"/>
              <a:t>De tekst voor de regels van de omgevingsverordening wordt op basis van het </a:t>
            </a:r>
            <a:r>
              <a:rPr lang="nl-NL" sz="1200" i="1" dirty="0"/>
              <a:t>toepassingsprofiel </a:t>
            </a:r>
            <a:r>
              <a:rPr lang="nl-NL" sz="1200" dirty="0"/>
              <a:t>volgens een vaste structuur opgebouwd. </a:t>
            </a:r>
          </a:p>
          <a:p>
            <a:endParaRPr lang="nl-NL" sz="1200" dirty="0"/>
          </a:p>
          <a:p>
            <a:r>
              <a:rPr lang="nl-NL" sz="1200" dirty="0"/>
              <a:t>Ook straks bepaalt de profielkeuze welke mogelijkheden de software biedt voor de tekstopbouw.</a:t>
            </a:r>
          </a:p>
          <a:p>
            <a:r>
              <a:rPr lang="nl-NL" sz="1200" dirty="0"/>
              <a:t>Maar de inhoudelijke tekst, oftewel hoe je je doel bereikt, dat bepaal je nog steeds zelf</a:t>
            </a:r>
          </a:p>
          <a:p>
            <a:endParaRPr lang="nl-NL" sz="1200" dirty="0"/>
          </a:p>
          <a:p>
            <a:endParaRPr lang="nl-NL" sz="1200" dirty="0"/>
          </a:p>
          <a:p>
            <a:endParaRPr lang="nl-NL" sz="1200" dirty="0"/>
          </a:p>
        </p:txBody>
      </p:sp>
      <p:sp>
        <p:nvSpPr>
          <p:cNvPr id="8"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Nieuwe situatie</a:t>
            </a:r>
          </a:p>
        </p:txBody>
      </p:sp>
      <p:sp>
        <p:nvSpPr>
          <p:cNvPr id="10" name="Tijdelijke aanduiding voor voettekst 4"/>
          <p:cNvSpPr>
            <a:spLocks noGrp="1"/>
          </p:cNvSpPr>
          <p:nvPr>
            <p:ph type="ftr" sz="quarter" idx="10"/>
          </p:nvPr>
        </p:nvSpPr>
        <p:spPr/>
        <p:txBody>
          <a:bodyPr/>
          <a:lstStyle/>
          <a:p>
            <a:pPr>
              <a:defRPr/>
            </a:pPr>
            <a:r>
              <a:rPr lang="nl-NL" sz="800" dirty="0"/>
              <a:t>Nieuwe situatie Toepassingsprofiel Omgevingsverordening</a:t>
            </a:r>
          </a:p>
        </p:txBody>
      </p:sp>
      <p:pic>
        <p:nvPicPr>
          <p:cNvPr id="12" name="Afbeelding 11" descr="Schermopnam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0955" y="2092256"/>
            <a:ext cx="4642089" cy="2673487"/>
          </a:xfrm>
          <a:prstGeom prst="rect">
            <a:avLst/>
          </a:prstGeom>
        </p:spPr>
      </p:pic>
      <p:sp>
        <p:nvSpPr>
          <p:cNvPr id="7" name="Ovaal 6"/>
          <p:cNvSpPr/>
          <p:nvPr/>
        </p:nvSpPr>
        <p:spPr>
          <a:xfrm>
            <a:off x="251520" y="2924944"/>
            <a:ext cx="1728192"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5905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95536" y="1432051"/>
            <a:ext cx="8251648" cy="3652312"/>
          </a:xfrm>
        </p:spPr>
        <p:txBody>
          <a:bodyPr/>
          <a:lstStyle/>
          <a:p>
            <a:pPr marL="0" indent="0"/>
            <a:r>
              <a:rPr lang="nl-NL" b="1" dirty="0"/>
              <a:t>Overzicht</a:t>
            </a:r>
          </a:p>
        </p:txBody>
      </p:sp>
      <p:pic>
        <p:nvPicPr>
          <p:cNvPr id="51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3944" y="4108404"/>
            <a:ext cx="2185293" cy="1910290"/>
          </a:xfrm>
          <a:prstGeom prst="rect">
            <a:avLst/>
          </a:prstGeom>
          <a:noFill/>
          <a:ln w="9525">
            <a:solidFill>
              <a:srgbClr val="4E962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0614" y="3258207"/>
            <a:ext cx="2509967" cy="2501826"/>
          </a:xfrm>
          <a:prstGeom prst="rect">
            <a:avLst/>
          </a:prstGeom>
          <a:noFill/>
          <a:ln w="9525">
            <a:solidFill>
              <a:srgbClr val="4E962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Gebogen verbindingslijn 13"/>
          <p:cNvCxnSpPr/>
          <p:nvPr/>
        </p:nvCxnSpPr>
        <p:spPr>
          <a:xfrm>
            <a:off x="1475656" y="4839270"/>
            <a:ext cx="1996300" cy="722705"/>
          </a:xfrm>
          <a:prstGeom prst="bentConnector3">
            <a:avLst>
              <a:gd name="adj1" fmla="val 30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endCxn id="2050" idx="1"/>
          </p:cNvCxnSpPr>
          <p:nvPr/>
        </p:nvCxnSpPr>
        <p:spPr>
          <a:xfrm>
            <a:off x="5657333" y="4509120"/>
            <a:ext cx="82328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kstvak 25"/>
          <p:cNvSpPr txBox="1"/>
          <p:nvPr/>
        </p:nvSpPr>
        <p:spPr>
          <a:xfrm>
            <a:off x="414138" y="2132856"/>
            <a:ext cx="8233046" cy="338554"/>
          </a:xfrm>
          <a:prstGeom prst="rect">
            <a:avLst/>
          </a:prstGeom>
          <a:noFill/>
        </p:spPr>
        <p:txBody>
          <a:bodyPr wrap="square" rtlCol="0">
            <a:spAutoFit/>
          </a:bodyPr>
          <a:lstStyle/>
          <a:p>
            <a:r>
              <a:rPr lang="nl-NL" sz="1600" dirty="0"/>
              <a:t>1. Tekst en </a:t>
            </a:r>
            <a:r>
              <a:rPr lang="nl-NL" sz="1600" dirty="0" err="1"/>
              <a:t>Geo</a:t>
            </a:r>
            <a:r>
              <a:rPr lang="nl-NL" sz="1600" dirty="0"/>
              <a:t> samen geïntegreerd in het digitale product</a:t>
            </a:r>
            <a:endParaRPr lang="nl-NL" sz="1600" dirty="0">
              <a:solidFill>
                <a:srgbClr val="FF0000"/>
              </a:solidFill>
            </a:endParaRPr>
          </a:p>
        </p:txBody>
      </p:sp>
      <p:sp>
        <p:nvSpPr>
          <p:cNvPr id="33" name="Tekstvak 32"/>
          <p:cNvSpPr txBox="1"/>
          <p:nvPr/>
        </p:nvSpPr>
        <p:spPr>
          <a:xfrm>
            <a:off x="4457459" y="3540799"/>
            <a:ext cx="1430861" cy="338554"/>
          </a:xfrm>
          <a:prstGeom prst="rect">
            <a:avLst/>
          </a:prstGeom>
          <a:noFill/>
        </p:spPr>
        <p:txBody>
          <a:bodyPr wrap="square" rtlCol="0">
            <a:spAutoFit/>
          </a:bodyPr>
          <a:lstStyle/>
          <a:p>
            <a:r>
              <a:rPr lang="nl-NL" sz="1600" dirty="0"/>
              <a:t>3. XML</a:t>
            </a:r>
          </a:p>
        </p:txBody>
      </p:sp>
      <p:sp>
        <p:nvSpPr>
          <p:cNvPr id="34" name="Tekstvak 33"/>
          <p:cNvSpPr txBox="1"/>
          <p:nvPr/>
        </p:nvSpPr>
        <p:spPr>
          <a:xfrm>
            <a:off x="6993535" y="2919653"/>
            <a:ext cx="1538905" cy="338554"/>
          </a:xfrm>
          <a:prstGeom prst="rect">
            <a:avLst/>
          </a:prstGeom>
          <a:noFill/>
        </p:spPr>
        <p:txBody>
          <a:bodyPr wrap="square" rtlCol="0">
            <a:spAutoFit/>
          </a:bodyPr>
          <a:lstStyle/>
          <a:p>
            <a:r>
              <a:rPr lang="nl-NL" sz="1600" dirty="0"/>
              <a:t>4. Verbeelding</a:t>
            </a:r>
          </a:p>
        </p:txBody>
      </p:sp>
      <p:sp>
        <p:nvSpPr>
          <p:cNvPr id="17"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Nieuwe situatie</a:t>
            </a:r>
          </a:p>
        </p:txBody>
      </p:sp>
      <p:sp>
        <p:nvSpPr>
          <p:cNvPr id="19" name="Tijdelijke aanduiding voor voettekst 4"/>
          <p:cNvSpPr>
            <a:spLocks noGrp="1"/>
          </p:cNvSpPr>
          <p:nvPr>
            <p:ph type="ftr" sz="quarter" idx="10"/>
          </p:nvPr>
        </p:nvSpPr>
        <p:spPr/>
        <p:txBody>
          <a:bodyPr/>
          <a:lstStyle/>
          <a:p>
            <a:pPr>
              <a:defRPr/>
            </a:pPr>
            <a:r>
              <a:rPr lang="nl-NL" sz="800" dirty="0"/>
              <a:t>Nieuwe situatie Toepassingsprofiel Omgevingsverordening</a:t>
            </a:r>
          </a:p>
        </p:txBody>
      </p:sp>
      <p:sp>
        <p:nvSpPr>
          <p:cNvPr id="20" name="Tekstvak 19"/>
          <p:cNvSpPr txBox="1"/>
          <p:nvPr/>
        </p:nvSpPr>
        <p:spPr>
          <a:xfrm>
            <a:off x="375699" y="5579948"/>
            <a:ext cx="2775119" cy="369332"/>
          </a:xfrm>
          <a:prstGeom prst="rect">
            <a:avLst/>
          </a:prstGeom>
          <a:noFill/>
        </p:spPr>
        <p:txBody>
          <a:bodyPr wrap="none" rtlCol="0">
            <a:spAutoFit/>
          </a:bodyPr>
          <a:lstStyle/>
          <a:p>
            <a:r>
              <a:rPr lang="nl-NL" sz="1800" dirty="0"/>
              <a:t>2. Conversie via software</a:t>
            </a:r>
          </a:p>
        </p:txBody>
      </p:sp>
      <p:pic>
        <p:nvPicPr>
          <p:cNvPr id="15" name="Afbeelding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72" y="2538617"/>
            <a:ext cx="3898397" cy="2286657"/>
          </a:xfrm>
          <a:prstGeom prst="rect">
            <a:avLst/>
          </a:prstGeom>
          <a:ln>
            <a:solidFill>
              <a:srgbClr val="4E9625"/>
            </a:solidFill>
          </a:ln>
        </p:spPr>
      </p:pic>
    </p:spTree>
    <p:extLst>
      <p:ext uri="{BB962C8B-B14F-4D97-AF65-F5344CB8AC3E}">
        <p14:creationId xmlns:p14="http://schemas.microsoft.com/office/powerpoint/2010/main" val="3020201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51520" y="1412776"/>
            <a:ext cx="8251648" cy="3652312"/>
          </a:xfrm>
        </p:spPr>
        <p:txBody>
          <a:bodyPr/>
          <a:lstStyle/>
          <a:p>
            <a:r>
              <a:rPr lang="nl-NL" dirty="0"/>
              <a:t>Voorbeeld: 1. Tekst</a:t>
            </a:r>
          </a:p>
          <a:p>
            <a:r>
              <a:rPr lang="nl-NL" sz="1400" dirty="0">
                <a:solidFill>
                  <a:srgbClr val="4E9625"/>
                </a:solidFill>
              </a:rPr>
              <a:t>Toepassingsprofiel</a:t>
            </a:r>
          </a:p>
          <a:p>
            <a:endParaRPr lang="nl-NL" sz="1400" dirty="0"/>
          </a:p>
          <a:p>
            <a:r>
              <a:rPr lang="nl-NL" dirty="0"/>
              <a:t>Tekst en </a:t>
            </a:r>
            <a:r>
              <a:rPr lang="nl-NL" dirty="0" err="1"/>
              <a:t>Geo</a:t>
            </a:r>
            <a:r>
              <a:rPr lang="nl-NL" dirty="0"/>
              <a:t> geïntegreerd in 1 bestand</a:t>
            </a:r>
          </a:p>
          <a:p>
            <a:endParaRPr lang="nl-NL" dirty="0"/>
          </a:p>
          <a:p>
            <a:pPr>
              <a:buFontTx/>
              <a:buChar char="-"/>
            </a:pPr>
            <a:endParaRPr lang="nl-NL" b="1" dirty="0"/>
          </a:p>
        </p:txBody>
      </p:sp>
      <p:sp>
        <p:nvSpPr>
          <p:cNvPr id="8"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Nieuwe situatie</a:t>
            </a:r>
          </a:p>
        </p:txBody>
      </p:sp>
      <p:sp>
        <p:nvSpPr>
          <p:cNvPr id="10" name="Tijdelijke aanduiding voor voettekst 4"/>
          <p:cNvSpPr>
            <a:spLocks noGrp="1"/>
          </p:cNvSpPr>
          <p:nvPr>
            <p:ph type="ftr" sz="quarter" idx="10"/>
          </p:nvPr>
        </p:nvSpPr>
        <p:spPr/>
        <p:txBody>
          <a:bodyPr/>
          <a:lstStyle/>
          <a:p>
            <a:pPr>
              <a:defRPr/>
            </a:pPr>
            <a:r>
              <a:rPr lang="nl-NL" sz="800" dirty="0"/>
              <a:t>Nieuwe situatie Toepassingsprofiel Omgevingsverordening</a:t>
            </a:r>
          </a:p>
        </p:txBody>
      </p:sp>
      <p:pic>
        <p:nvPicPr>
          <p:cNvPr id="5" name="Afbeelding 4" descr="Schermopnam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2780928"/>
            <a:ext cx="4642089" cy="2673487"/>
          </a:xfrm>
          <a:prstGeom prst="rect">
            <a:avLst/>
          </a:prstGeom>
        </p:spPr>
      </p:pic>
    </p:spTree>
    <p:extLst>
      <p:ext uri="{BB962C8B-B14F-4D97-AF65-F5344CB8AC3E}">
        <p14:creationId xmlns:p14="http://schemas.microsoft.com/office/powerpoint/2010/main" val="3165919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51520" y="1412776"/>
            <a:ext cx="8251648" cy="3652312"/>
          </a:xfrm>
        </p:spPr>
        <p:txBody>
          <a:bodyPr/>
          <a:lstStyle/>
          <a:p>
            <a:r>
              <a:rPr lang="nl-NL" dirty="0"/>
              <a:t>Voorbeeld: 2. Conversie via software</a:t>
            </a:r>
          </a:p>
          <a:p>
            <a:r>
              <a:rPr lang="nl-NL" sz="1400" dirty="0">
                <a:solidFill>
                  <a:srgbClr val="4E9625"/>
                </a:solidFill>
              </a:rPr>
              <a:t>Toepassingsprofiel</a:t>
            </a:r>
          </a:p>
          <a:p>
            <a:endParaRPr lang="nl-NL" sz="1400" dirty="0"/>
          </a:p>
          <a:p>
            <a:endParaRPr lang="nl-NL" dirty="0"/>
          </a:p>
          <a:p>
            <a:pPr>
              <a:buFontTx/>
              <a:buChar char="-"/>
            </a:pPr>
            <a:endParaRPr lang="nl-NL" b="1" dirty="0"/>
          </a:p>
        </p:txBody>
      </p:sp>
      <p:sp>
        <p:nvSpPr>
          <p:cNvPr id="4" name="Tekstvak 3"/>
          <p:cNvSpPr txBox="1"/>
          <p:nvPr/>
        </p:nvSpPr>
        <p:spPr>
          <a:xfrm>
            <a:off x="274942" y="2314425"/>
            <a:ext cx="2064810" cy="3046987"/>
          </a:xfrm>
          <a:prstGeom prst="rect">
            <a:avLst/>
          </a:prstGeom>
          <a:noFill/>
        </p:spPr>
        <p:txBody>
          <a:bodyPr wrap="square" rtlCol="0">
            <a:spAutoFit/>
          </a:bodyPr>
          <a:lstStyle/>
          <a:p>
            <a:r>
              <a:rPr lang="nl-NL" sz="1200" dirty="0"/>
              <a:t>Met behulp van het Toepassingsprofiel wordt de tekst van de omgevingsverordening </a:t>
            </a:r>
            <a:r>
              <a:rPr lang="nl-NL" sz="1200" i="1" dirty="0"/>
              <a:t>gecodeerd</a:t>
            </a:r>
            <a:r>
              <a:rPr lang="nl-NL" sz="1200" dirty="0"/>
              <a:t>, waardoor de tekst voor de computer begrijpbare informatie krijgt.  </a:t>
            </a:r>
          </a:p>
          <a:p>
            <a:endParaRPr lang="nl-NL" sz="1200" dirty="0"/>
          </a:p>
          <a:p>
            <a:r>
              <a:rPr lang="nl-NL" sz="1200" dirty="0"/>
              <a:t>Een deel van de informatie die nu in PRIMA bij de geometrie ingevuld wordt, komt straks direct bij de tekst, maar er komt nog veel meer informatie bij.</a:t>
            </a:r>
          </a:p>
          <a:p>
            <a:endParaRPr lang="nl-NL" sz="1200" dirty="0"/>
          </a:p>
          <a:p>
            <a:endParaRPr lang="nl-NL" sz="1200"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07295" y="2348880"/>
            <a:ext cx="4645025" cy="3575543"/>
          </a:xfrm>
          <a:prstGeom prst="rect">
            <a:avLst/>
          </a:prstGeom>
          <a:noFill/>
          <a:ln w="9525">
            <a:solidFill>
              <a:srgbClr val="4E962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Nieuwe situatie</a:t>
            </a:r>
          </a:p>
        </p:txBody>
      </p:sp>
      <p:sp>
        <p:nvSpPr>
          <p:cNvPr id="10" name="Tijdelijke aanduiding voor voettekst 4"/>
          <p:cNvSpPr>
            <a:spLocks noGrp="1"/>
          </p:cNvSpPr>
          <p:nvPr>
            <p:ph type="ftr" sz="quarter" idx="10"/>
          </p:nvPr>
        </p:nvSpPr>
        <p:spPr/>
        <p:txBody>
          <a:bodyPr/>
          <a:lstStyle/>
          <a:p>
            <a:pPr>
              <a:defRPr/>
            </a:pPr>
            <a:r>
              <a:rPr lang="nl-NL" sz="800" dirty="0"/>
              <a:t>Nieuwe situatie Toepassingsprofiel Omgevingsverordening</a:t>
            </a:r>
          </a:p>
        </p:txBody>
      </p:sp>
      <p:sp>
        <p:nvSpPr>
          <p:cNvPr id="7" name="Ovaal 6"/>
          <p:cNvSpPr/>
          <p:nvPr/>
        </p:nvSpPr>
        <p:spPr>
          <a:xfrm>
            <a:off x="0" y="2924944"/>
            <a:ext cx="1440160"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95536" y="5157192"/>
            <a:ext cx="1944216" cy="369332"/>
          </a:xfrm>
          <a:prstGeom prst="rect">
            <a:avLst/>
          </a:prstGeom>
          <a:noFill/>
        </p:spPr>
        <p:txBody>
          <a:bodyPr wrap="square" rtlCol="0">
            <a:spAutoFit/>
          </a:bodyPr>
          <a:lstStyle/>
          <a:p>
            <a:r>
              <a:rPr lang="nl-NL" sz="1800" i="1" dirty="0">
                <a:solidFill>
                  <a:srgbClr val="FF0000"/>
                </a:solidFill>
              </a:rPr>
              <a:t>Tekst is leidend!</a:t>
            </a:r>
          </a:p>
        </p:txBody>
      </p:sp>
    </p:spTree>
    <p:extLst>
      <p:ext uri="{BB962C8B-B14F-4D97-AF65-F5344CB8AC3E}">
        <p14:creationId xmlns:p14="http://schemas.microsoft.com/office/powerpoint/2010/main" val="3332156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51520" y="1268760"/>
            <a:ext cx="8251648" cy="3652312"/>
          </a:xfrm>
        </p:spPr>
        <p:txBody>
          <a:bodyPr/>
          <a:lstStyle/>
          <a:p>
            <a:r>
              <a:rPr lang="nl-NL" dirty="0"/>
              <a:t>Voorbeeld: 3. XML </a:t>
            </a:r>
          </a:p>
          <a:p>
            <a:r>
              <a:rPr lang="nl-NL" sz="1400" dirty="0">
                <a:solidFill>
                  <a:srgbClr val="4E9625"/>
                </a:solidFill>
              </a:rPr>
              <a:t>Toepassingsprofiel</a:t>
            </a:r>
          </a:p>
          <a:p>
            <a:endParaRPr lang="nl-NL" sz="1400" dirty="0"/>
          </a:p>
          <a:p>
            <a:endParaRPr lang="nl-NL" dirty="0"/>
          </a:p>
          <a:p>
            <a:pPr>
              <a:buFontTx/>
              <a:buChar char="-"/>
            </a:pPr>
            <a:endParaRPr lang="nl-NL" b="1" dirty="0"/>
          </a:p>
        </p:txBody>
      </p:sp>
      <p:sp>
        <p:nvSpPr>
          <p:cNvPr id="4" name="Tekstvak 3"/>
          <p:cNvSpPr txBox="1"/>
          <p:nvPr/>
        </p:nvSpPr>
        <p:spPr>
          <a:xfrm>
            <a:off x="323528" y="2060848"/>
            <a:ext cx="1728191" cy="2492990"/>
          </a:xfrm>
          <a:prstGeom prst="rect">
            <a:avLst/>
          </a:prstGeom>
          <a:noFill/>
        </p:spPr>
        <p:txBody>
          <a:bodyPr wrap="square" rtlCol="0">
            <a:spAutoFit/>
          </a:bodyPr>
          <a:lstStyle/>
          <a:p>
            <a:r>
              <a:rPr lang="nl-NL" sz="1200" dirty="0"/>
              <a:t>Met behulp van het Toepassingsprofiel heeft de gecodeerde tekst (XML) ook </a:t>
            </a:r>
            <a:r>
              <a:rPr lang="nl-NL" sz="1200" dirty="0" err="1"/>
              <a:t>geo</a:t>
            </a:r>
            <a:r>
              <a:rPr lang="nl-NL" sz="1200" dirty="0"/>
              <a:t>-informatie en informatie voor de verbeelding.</a:t>
            </a:r>
          </a:p>
          <a:p>
            <a:endParaRPr lang="nl-NL" sz="1200" dirty="0"/>
          </a:p>
          <a:p>
            <a:r>
              <a:rPr lang="nl-NL" sz="1200" dirty="0"/>
              <a:t>In plaats van allerlei losse bestanden is er straks één bestand met de complete tekst en geometrie. </a:t>
            </a:r>
            <a:endParaRPr lang="nl-NL" sz="1200" dirty="0">
              <a:solidFill>
                <a:srgbClr val="FF0000"/>
              </a:solidFill>
            </a:endParaRPr>
          </a:p>
        </p:txBody>
      </p:sp>
      <p:sp>
        <p:nvSpPr>
          <p:cNvPr id="9"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Nieuwe situatie</a:t>
            </a:r>
          </a:p>
        </p:txBody>
      </p:sp>
      <p:sp>
        <p:nvSpPr>
          <p:cNvPr id="10" name="Tijdelijke aanduiding voor voettekst 4"/>
          <p:cNvSpPr>
            <a:spLocks noGrp="1"/>
          </p:cNvSpPr>
          <p:nvPr>
            <p:ph type="ftr" sz="quarter" idx="10"/>
          </p:nvPr>
        </p:nvSpPr>
        <p:spPr/>
        <p:txBody>
          <a:bodyPr/>
          <a:lstStyle/>
          <a:p>
            <a:pPr>
              <a:defRPr/>
            </a:pPr>
            <a:r>
              <a:rPr lang="nl-NL" sz="800" dirty="0"/>
              <a:t>Nieuwe situatie Toepassingsprofiel Omgevingsverordening</a:t>
            </a:r>
          </a:p>
        </p:txBody>
      </p:sp>
      <p:pic>
        <p:nvPicPr>
          <p:cNvPr id="7" name="Picture 2">
            <a:extLst>
              <a:ext uri="{FF2B5EF4-FFF2-40B4-BE49-F238E27FC236}">
                <a16:creationId xmlns:a16="http://schemas.microsoft.com/office/drawing/2014/main" xmlns="" id="{608D5352-AB5F-4C88-A74E-9927596CBD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2785" y="1623375"/>
            <a:ext cx="4319960" cy="424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xmlns="" id="{8E99A759-A24A-4BF0-A4E0-B8FAA21255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604" y="3006625"/>
            <a:ext cx="3757481" cy="315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al 11">
            <a:extLst>
              <a:ext uri="{FF2B5EF4-FFF2-40B4-BE49-F238E27FC236}">
                <a16:creationId xmlns:a16="http://schemas.microsoft.com/office/drawing/2014/main" xmlns="" id="{2C657AB9-DDDC-4019-B587-AA6EDC9AC042}"/>
              </a:ext>
            </a:extLst>
          </p:cNvPr>
          <p:cNvSpPr/>
          <p:nvPr/>
        </p:nvSpPr>
        <p:spPr>
          <a:xfrm>
            <a:off x="2281808" y="1701658"/>
            <a:ext cx="3528392" cy="1016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met pijl 12">
            <a:extLst>
              <a:ext uri="{FF2B5EF4-FFF2-40B4-BE49-F238E27FC236}">
                <a16:creationId xmlns:a16="http://schemas.microsoft.com/office/drawing/2014/main" xmlns="" id="{B561FD27-0B3B-4E19-85BE-54841B6D2494}"/>
              </a:ext>
            </a:extLst>
          </p:cNvPr>
          <p:cNvCxnSpPr/>
          <p:nvPr/>
        </p:nvCxnSpPr>
        <p:spPr>
          <a:xfrm flipV="1">
            <a:off x="5738192" y="1494458"/>
            <a:ext cx="1036864"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xmlns="" id="{8D83FC90-F287-474E-B00F-F0549A151711}"/>
              </a:ext>
            </a:extLst>
          </p:cNvPr>
          <p:cNvSpPr txBox="1"/>
          <p:nvPr/>
        </p:nvSpPr>
        <p:spPr>
          <a:xfrm>
            <a:off x="6673776" y="1284821"/>
            <a:ext cx="1623714" cy="276999"/>
          </a:xfrm>
          <a:prstGeom prst="rect">
            <a:avLst/>
          </a:prstGeom>
          <a:noFill/>
        </p:spPr>
        <p:txBody>
          <a:bodyPr wrap="none" rtlCol="0">
            <a:spAutoFit/>
          </a:bodyPr>
          <a:lstStyle/>
          <a:p>
            <a:r>
              <a:rPr lang="nl-NL" sz="1200" dirty="0"/>
              <a:t>Voorbeeld annotaties</a:t>
            </a:r>
          </a:p>
        </p:txBody>
      </p:sp>
      <p:cxnSp>
        <p:nvCxnSpPr>
          <p:cNvPr id="15" name="Rechte verbindingslijn met pijl 14">
            <a:extLst>
              <a:ext uri="{FF2B5EF4-FFF2-40B4-BE49-F238E27FC236}">
                <a16:creationId xmlns:a16="http://schemas.microsoft.com/office/drawing/2014/main" xmlns="" id="{D24727B1-5EC7-4B34-AD85-0970BC9A4340}"/>
              </a:ext>
            </a:extLst>
          </p:cNvPr>
          <p:cNvCxnSpPr>
            <a:cxnSpLocks/>
            <a:endCxn id="16" idx="1"/>
          </p:cNvCxnSpPr>
          <p:nvPr/>
        </p:nvCxnSpPr>
        <p:spPr>
          <a:xfrm flipV="1">
            <a:off x="6804248" y="2574140"/>
            <a:ext cx="590128" cy="411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xmlns="" id="{B00A872D-877E-420D-8586-8E22BCCBD699}"/>
              </a:ext>
            </a:extLst>
          </p:cNvPr>
          <p:cNvSpPr txBox="1"/>
          <p:nvPr/>
        </p:nvSpPr>
        <p:spPr>
          <a:xfrm>
            <a:off x="7394376" y="2274058"/>
            <a:ext cx="1511709" cy="600164"/>
          </a:xfrm>
          <a:prstGeom prst="rect">
            <a:avLst/>
          </a:prstGeom>
          <a:noFill/>
        </p:spPr>
        <p:txBody>
          <a:bodyPr wrap="square" rtlCol="0">
            <a:spAutoFit/>
          </a:bodyPr>
          <a:lstStyle/>
          <a:p>
            <a:r>
              <a:rPr lang="nl-NL" sz="1100" dirty="0"/>
              <a:t>Voorbeeld </a:t>
            </a:r>
          </a:p>
          <a:p>
            <a:r>
              <a:rPr lang="nl-NL" sz="1100" dirty="0"/>
              <a:t>Werkingsgebied (incl. coördinaten)</a:t>
            </a:r>
          </a:p>
        </p:txBody>
      </p:sp>
      <p:sp>
        <p:nvSpPr>
          <p:cNvPr id="17" name="Tekstvak 16">
            <a:extLst>
              <a:ext uri="{FF2B5EF4-FFF2-40B4-BE49-F238E27FC236}">
                <a16:creationId xmlns:a16="http://schemas.microsoft.com/office/drawing/2014/main" xmlns="" id="{9E1BBFB2-6E22-4EA7-887C-414DF8A96D3A}"/>
              </a:ext>
            </a:extLst>
          </p:cNvPr>
          <p:cNvSpPr txBox="1"/>
          <p:nvPr/>
        </p:nvSpPr>
        <p:spPr>
          <a:xfrm>
            <a:off x="5508104" y="4182678"/>
            <a:ext cx="1440160" cy="600164"/>
          </a:xfrm>
          <a:prstGeom prst="rect">
            <a:avLst/>
          </a:prstGeom>
          <a:noFill/>
        </p:spPr>
        <p:txBody>
          <a:bodyPr wrap="square" rtlCol="0">
            <a:spAutoFit/>
          </a:bodyPr>
          <a:lstStyle>
            <a:defPPr>
              <a:defRPr lang="nl-NL"/>
            </a:defPPr>
            <a:lvl1pPr>
              <a:defRPr sz="1100"/>
            </a:lvl1pPr>
          </a:lstStyle>
          <a:p>
            <a:r>
              <a:rPr lang="nl-NL" dirty="0"/>
              <a:t>voorbeeld geografische coördinaten</a:t>
            </a:r>
          </a:p>
        </p:txBody>
      </p:sp>
      <p:sp>
        <p:nvSpPr>
          <p:cNvPr id="18" name="Ovaal 17">
            <a:extLst>
              <a:ext uri="{FF2B5EF4-FFF2-40B4-BE49-F238E27FC236}">
                <a16:creationId xmlns:a16="http://schemas.microsoft.com/office/drawing/2014/main" xmlns="" id="{B6DC83FB-06E3-42B7-9164-EF481B979BA1}"/>
              </a:ext>
            </a:extLst>
          </p:cNvPr>
          <p:cNvSpPr/>
          <p:nvPr/>
        </p:nvSpPr>
        <p:spPr>
          <a:xfrm>
            <a:off x="5508104" y="3006624"/>
            <a:ext cx="2232248" cy="8180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xmlns="" id="{620D2DDD-5488-4937-8A40-1E540D9B60BF}"/>
              </a:ext>
            </a:extLst>
          </p:cNvPr>
          <p:cNvSpPr/>
          <p:nvPr/>
        </p:nvSpPr>
        <p:spPr>
          <a:xfrm>
            <a:off x="6577989" y="4610661"/>
            <a:ext cx="2232248" cy="8180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0" name="Rechte verbindingslijn met pijl 19">
            <a:extLst>
              <a:ext uri="{FF2B5EF4-FFF2-40B4-BE49-F238E27FC236}">
                <a16:creationId xmlns:a16="http://schemas.microsoft.com/office/drawing/2014/main" xmlns="" id="{3BEC9EDC-62A5-42FC-9850-BDE45F645545}"/>
              </a:ext>
            </a:extLst>
          </p:cNvPr>
          <p:cNvCxnSpPr>
            <a:stCxn id="19" idx="2"/>
          </p:cNvCxnSpPr>
          <p:nvPr/>
        </p:nvCxnSpPr>
        <p:spPr>
          <a:xfrm flipH="1" flipV="1">
            <a:off x="6085401" y="4734818"/>
            <a:ext cx="492588" cy="284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al 20"/>
          <p:cNvSpPr/>
          <p:nvPr/>
        </p:nvSpPr>
        <p:spPr>
          <a:xfrm>
            <a:off x="539552" y="3717032"/>
            <a:ext cx="1440160"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34332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51520" y="1340768"/>
            <a:ext cx="8251648" cy="3652312"/>
          </a:xfrm>
        </p:spPr>
        <p:txBody>
          <a:bodyPr/>
          <a:lstStyle/>
          <a:p>
            <a:r>
              <a:rPr lang="nl-NL" dirty="0"/>
              <a:t>Voorbeeld: 4. Verbeelding op de kaart van de geometrie</a:t>
            </a:r>
          </a:p>
          <a:p>
            <a:r>
              <a:rPr lang="nl-NL" sz="1400" dirty="0">
                <a:solidFill>
                  <a:srgbClr val="4E9625"/>
                </a:solidFill>
              </a:rPr>
              <a:t>Verbeelding van de geometrie</a:t>
            </a:r>
          </a:p>
          <a:p>
            <a:endParaRPr lang="nl-NL" dirty="0"/>
          </a:p>
        </p:txBody>
      </p:sp>
      <p:pic>
        <p:nvPicPr>
          <p:cNvPr id="7" name="Afbeelding 6"/>
          <p:cNvPicPr/>
          <p:nvPr/>
        </p:nvPicPr>
        <p:blipFill rotWithShape="1">
          <a:blip r:embed="rId2" cstate="email">
            <a:extLst>
              <a:ext uri="{28A0092B-C50C-407E-A947-70E740481C1C}">
                <a14:useLocalDpi xmlns:a14="http://schemas.microsoft.com/office/drawing/2010/main"/>
              </a:ext>
            </a:extLst>
          </a:blip>
          <a:srcRect/>
          <a:stretch/>
        </p:blipFill>
        <p:spPr bwMode="auto">
          <a:xfrm>
            <a:off x="3419872" y="2008500"/>
            <a:ext cx="4320480" cy="3920694"/>
          </a:xfrm>
          <a:prstGeom prst="rect">
            <a:avLst/>
          </a:prstGeom>
          <a:ln>
            <a:noFill/>
          </a:ln>
          <a:extLst>
            <a:ext uri="{53640926-AAD7-44D8-BBD7-CCE9431645EC}">
              <a14:shadowObscured xmlns:a14="http://schemas.microsoft.com/office/drawing/2010/main"/>
            </a:ext>
          </a:extLst>
        </p:spPr>
      </p:pic>
      <p:sp>
        <p:nvSpPr>
          <p:cNvPr id="4" name="Tekstvak 3"/>
          <p:cNvSpPr txBox="1"/>
          <p:nvPr/>
        </p:nvSpPr>
        <p:spPr>
          <a:xfrm>
            <a:off x="282840" y="1988840"/>
            <a:ext cx="2776992" cy="4708980"/>
          </a:xfrm>
          <a:prstGeom prst="rect">
            <a:avLst/>
          </a:prstGeom>
          <a:noFill/>
        </p:spPr>
        <p:txBody>
          <a:bodyPr wrap="square" rtlCol="0">
            <a:spAutoFit/>
          </a:bodyPr>
          <a:lstStyle/>
          <a:p>
            <a:pPr marL="0" indent="0"/>
            <a:r>
              <a:rPr lang="nl-NL" sz="1200" dirty="0"/>
              <a:t>Op basis van de  gecodeerde informatie wordt een verbeelding op de kaart van de geometrie gemaakt voor de verordening. Bij het coderen geef je namelijk aan over welk thema/onderwerp de regel gaat. Hiermee kan een verbeelding op kaart worden opgebouwd.</a:t>
            </a:r>
          </a:p>
          <a:p>
            <a:pPr marL="0" indent="0"/>
            <a:endParaRPr lang="nl-NL" sz="1200" dirty="0"/>
          </a:p>
          <a:p>
            <a:pPr marL="0" indent="0"/>
            <a:r>
              <a:rPr lang="nl-NL" sz="1200" dirty="0"/>
              <a:t>Provinciale verordeningen met dezelfde gecodeerde informatie voor een werkingsgebied zullen dan leiden tot een vergelijkbaar beeld, ook al heet het gebied anders.</a:t>
            </a:r>
            <a:br>
              <a:rPr lang="nl-NL" sz="1200" dirty="0"/>
            </a:br>
            <a:r>
              <a:rPr lang="nl-NL" sz="1200" dirty="0"/>
              <a:t>Daardoor kan een bufferzone rondom het Natuur Netwerk straks overal dezelfde kleur hebben, ook al heet de een ‘groenblauwe mantel’ en de ander ‘groene ontwikkelingszone’.</a:t>
            </a:r>
          </a:p>
          <a:p>
            <a:endParaRPr lang="nl-NL" dirty="0"/>
          </a:p>
          <a:p>
            <a:endParaRPr lang="nl-NL" dirty="0"/>
          </a:p>
          <a:p>
            <a:endParaRPr lang="nl-NL" dirty="0"/>
          </a:p>
        </p:txBody>
      </p:sp>
      <p:sp>
        <p:nvSpPr>
          <p:cNvPr id="8" name="Titel 1"/>
          <p:cNvSpPr txBox="1">
            <a:spLocks/>
          </p:cNvSpPr>
          <p:nvPr/>
        </p:nvSpPr>
        <p:spPr bwMode="auto">
          <a:xfrm>
            <a:off x="4001230"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kern="1200" spc="-10" dirty="0">
                <a:solidFill>
                  <a:srgbClr val="FFFFFF"/>
                </a:solidFill>
              </a:rPr>
              <a:t>Nieuwe situatie</a:t>
            </a:r>
          </a:p>
        </p:txBody>
      </p:sp>
      <p:sp>
        <p:nvSpPr>
          <p:cNvPr id="10" name="Tijdelijke aanduiding voor voettekst 4"/>
          <p:cNvSpPr>
            <a:spLocks noGrp="1"/>
          </p:cNvSpPr>
          <p:nvPr>
            <p:ph type="ftr" sz="quarter" idx="10"/>
          </p:nvPr>
        </p:nvSpPr>
        <p:spPr/>
        <p:txBody>
          <a:bodyPr/>
          <a:lstStyle/>
          <a:p>
            <a:pPr>
              <a:defRPr/>
            </a:pPr>
            <a:r>
              <a:rPr lang="nl-NL" sz="800" dirty="0"/>
              <a:t>Nieuwe situatie Toepassingsprofiel Omgevingsverordening</a:t>
            </a:r>
          </a:p>
        </p:txBody>
      </p:sp>
      <p:sp>
        <p:nvSpPr>
          <p:cNvPr id="9" name="Ovaal 8"/>
          <p:cNvSpPr/>
          <p:nvPr/>
        </p:nvSpPr>
        <p:spPr>
          <a:xfrm>
            <a:off x="251520" y="2780928"/>
            <a:ext cx="1440160"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755576" y="4005064"/>
            <a:ext cx="1440160" cy="6480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5287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323528" y="2636912"/>
            <a:ext cx="8419642" cy="5724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nl-NL" sz="3600" b="1" kern="0" dirty="0"/>
              <a:t>Betekenis voor het werkproces</a:t>
            </a:r>
            <a:r>
              <a:rPr lang="nl-NL" sz="3600" kern="0" dirty="0"/>
              <a:t/>
            </a:r>
            <a:br>
              <a:rPr lang="nl-NL" sz="3600" kern="0" dirty="0"/>
            </a:br>
            <a:r>
              <a:rPr lang="nl-NL" sz="3600" kern="0" dirty="0"/>
              <a:t/>
            </a:r>
            <a:br>
              <a:rPr lang="nl-NL" sz="3600" kern="0" dirty="0"/>
            </a:br>
            <a:endParaRPr lang="nl-NL" sz="3600" kern="0" dirty="0"/>
          </a:p>
        </p:txBody>
      </p:sp>
      <p:sp>
        <p:nvSpPr>
          <p:cNvPr id="10" name="Tijdelijke aanduiding voor voettekst 4"/>
          <p:cNvSpPr txBox="1">
            <a:spLocks/>
          </p:cNvSpPr>
          <p:nvPr/>
        </p:nvSpPr>
        <p:spPr bwMode="auto">
          <a:xfrm>
            <a:off x="323528" y="6453336"/>
            <a:ext cx="6324600" cy="230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nl-NL"/>
            </a:defPPr>
            <a:lvl1pPr algn="l" rtl="0" fontAlgn="base">
              <a:spcBef>
                <a:spcPct val="0"/>
              </a:spcBef>
              <a:spcAft>
                <a:spcPct val="0"/>
              </a:spcAft>
              <a:defRPr sz="1000" kern="1200" spc="-10" baseline="0">
                <a:solidFill>
                  <a:srgbClr val="FFFFFF"/>
                </a:solidFill>
                <a:latin typeface="Verdana" pitchFamily="34" charset="0"/>
                <a:ea typeface="Verdana" pitchFamily="34" charset="0"/>
                <a:cs typeface="Verdana" pitchFamily="34" charset="0"/>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defRPr/>
            </a:pPr>
            <a:r>
              <a:rPr lang="nl-NL" sz="800" dirty="0"/>
              <a:t>Betekenis voor werkproces Toepassingsprofiel Omgevingsverordening</a:t>
            </a:r>
          </a:p>
        </p:txBody>
      </p:sp>
    </p:spTree>
    <p:extLst>
      <p:ext uri="{BB962C8B-B14F-4D97-AF65-F5344CB8AC3E}">
        <p14:creationId xmlns:p14="http://schemas.microsoft.com/office/powerpoint/2010/main" val="457562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14139" y="1124744"/>
            <a:ext cx="8251648" cy="3652312"/>
          </a:xfrm>
        </p:spPr>
        <p:txBody>
          <a:bodyPr/>
          <a:lstStyle/>
          <a:p>
            <a:pPr marL="0" indent="0"/>
            <a:r>
              <a:rPr lang="nl-NL" b="1" dirty="0"/>
              <a:t>Betekenis voor werkproces</a:t>
            </a:r>
          </a:p>
          <a:p>
            <a:pPr>
              <a:buFontTx/>
              <a:buChar char="-"/>
            </a:pPr>
            <a:r>
              <a:rPr lang="nl-NL" dirty="0"/>
              <a:t>Gebruik nieuwe standaarden</a:t>
            </a:r>
          </a:p>
          <a:p>
            <a:pPr>
              <a:buFontTx/>
              <a:buChar char="-"/>
            </a:pPr>
            <a:r>
              <a:rPr lang="nl-NL" dirty="0"/>
              <a:t>Integraal werken (van domein-specifiek naar integraal)</a:t>
            </a:r>
          </a:p>
          <a:p>
            <a:pPr>
              <a:buFontTx/>
              <a:buChar char="-"/>
            </a:pPr>
            <a:r>
              <a:rPr lang="nl-NL" dirty="0">
                <a:solidFill>
                  <a:schemeClr val="tx1"/>
                </a:solidFill>
                <a:sym typeface="Wingdings" panose="05000000000000000000" pitchFamily="2" charset="2"/>
              </a:rPr>
              <a:t>Coderen niet meer in geometrie-software, maar bij de tekst.</a:t>
            </a:r>
          </a:p>
          <a:p>
            <a:pPr>
              <a:buFontTx/>
              <a:buChar char="-"/>
            </a:pPr>
            <a:r>
              <a:rPr lang="nl-NL" dirty="0">
                <a:solidFill>
                  <a:schemeClr val="tx1"/>
                </a:solidFill>
                <a:sym typeface="Wingdings" panose="05000000000000000000" pitchFamily="2" charset="2"/>
              </a:rPr>
              <a:t>Dit verrijken van de tekst met extra informatie die </a:t>
            </a:r>
            <a:r>
              <a:rPr lang="nl-NL" dirty="0" err="1">
                <a:solidFill>
                  <a:schemeClr val="tx1"/>
                </a:solidFill>
                <a:sym typeface="Wingdings" panose="05000000000000000000" pitchFamily="2" charset="2"/>
              </a:rPr>
              <a:t>machineleesbaar</a:t>
            </a:r>
            <a:r>
              <a:rPr lang="nl-NL" dirty="0">
                <a:solidFill>
                  <a:schemeClr val="tx1"/>
                </a:solidFill>
                <a:sym typeface="Wingdings" panose="05000000000000000000" pitchFamily="2" charset="2"/>
              </a:rPr>
              <a:t> is bij RO soms een verschuiving in werkproces van </a:t>
            </a:r>
            <a:r>
              <a:rPr lang="nl-NL" dirty="0" err="1">
                <a:solidFill>
                  <a:schemeClr val="tx1"/>
                </a:solidFill>
                <a:sym typeface="Wingdings" panose="05000000000000000000" pitchFamily="2" charset="2"/>
              </a:rPr>
              <a:t>geo</a:t>
            </a:r>
            <a:r>
              <a:rPr lang="nl-NL" dirty="0">
                <a:solidFill>
                  <a:schemeClr val="tx1"/>
                </a:solidFill>
                <a:sym typeface="Wingdings" panose="05000000000000000000" pitchFamily="2" charset="2"/>
              </a:rPr>
              <a:t> naar juristen. Voor de overige onderdelen is dit helemaal nieuw. </a:t>
            </a:r>
          </a:p>
          <a:p>
            <a:pPr>
              <a:buFontTx/>
              <a:buChar char="-"/>
            </a:pPr>
            <a:r>
              <a:rPr lang="nl-NL" dirty="0">
                <a:solidFill>
                  <a:schemeClr val="tx1"/>
                </a:solidFill>
                <a:sym typeface="Wingdings" panose="05000000000000000000" pitchFamily="2" charset="2"/>
              </a:rPr>
              <a:t>Instructie m.b.t. objectgericht teksten schrijven en vergaande samenwerking met </a:t>
            </a:r>
            <a:r>
              <a:rPr lang="nl-NL" dirty="0" err="1">
                <a:solidFill>
                  <a:schemeClr val="tx1"/>
                </a:solidFill>
                <a:sym typeface="Wingdings" panose="05000000000000000000" pitchFamily="2" charset="2"/>
              </a:rPr>
              <a:t>geo</a:t>
            </a:r>
            <a:r>
              <a:rPr lang="nl-NL" dirty="0">
                <a:solidFill>
                  <a:schemeClr val="tx1"/>
                </a:solidFill>
                <a:sym typeface="Wingdings" panose="05000000000000000000" pitchFamily="2" charset="2"/>
              </a:rPr>
              <a:t> is meer dan ooit noodzakelijk.</a:t>
            </a:r>
          </a:p>
          <a:p>
            <a:pPr>
              <a:buFontTx/>
              <a:buChar char="-"/>
            </a:pPr>
            <a:r>
              <a:rPr lang="nl-NL" dirty="0">
                <a:solidFill>
                  <a:schemeClr val="tx1"/>
                </a:solidFill>
                <a:sym typeface="Wingdings" panose="05000000000000000000" pitchFamily="2" charset="2"/>
              </a:rPr>
              <a:t>Als de standaarden alleen vlakken toestaan is conversie nodig voor bestaande bestanden met punten en lijnen</a:t>
            </a:r>
          </a:p>
          <a:p>
            <a:pPr>
              <a:buFontTx/>
              <a:buChar char="-"/>
            </a:pPr>
            <a:r>
              <a:rPr lang="nl-NL" dirty="0"/>
              <a:t>Gebruik nieuwe allround-software (voor huidige digitale </a:t>
            </a:r>
            <a:r>
              <a:rPr lang="nl-NL" dirty="0" err="1"/>
              <a:t>plannen:Tercera</a:t>
            </a:r>
            <a:r>
              <a:rPr lang="nl-NL" dirty="0"/>
              <a:t>, </a:t>
            </a:r>
            <a:r>
              <a:rPr lang="nl-NL" dirty="0" err="1"/>
              <a:t>Dezta</a:t>
            </a:r>
            <a:r>
              <a:rPr lang="nl-NL" dirty="0"/>
              <a:t>, </a:t>
            </a:r>
            <a:r>
              <a:rPr lang="nl-NL" dirty="0" err="1"/>
              <a:t>Crotec</a:t>
            </a:r>
            <a:r>
              <a:rPr lang="nl-NL" dirty="0"/>
              <a:t>, Prima, </a:t>
            </a:r>
            <a:r>
              <a:rPr lang="nl-NL" dirty="0" err="1"/>
              <a:t>ArcGIS</a:t>
            </a:r>
            <a:r>
              <a:rPr lang="nl-NL" dirty="0"/>
              <a:t>, Plano Viewer )</a:t>
            </a:r>
          </a:p>
          <a:p>
            <a:pPr>
              <a:buFontTx/>
              <a:buChar char="-"/>
            </a:pPr>
            <a:r>
              <a:rPr lang="nl-NL" dirty="0"/>
              <a:t>GEO informatie &gt; werkingsgebieden</a:t>
            </a:r>
          </a:p>
          <a:p>
            <a:pPr>
              <a:buFontTx/>
              <a:buChar char="-"/>
            </a:pPr>
            <a:r>
              <a:rPr lang="nl-NL" dirty="0">
                <a:solidFill>
                  <a:schemeClr val="tx1"/>
                </a:solidFill>
              </a:rPr>
              <a:t>Handreiking Omgevingsverordening 1.0 (IPO)</a:t>
            </a:r>
          </a:p>
        </p:txBody>
      </p:sp>
      <p:sp>
        <p:nvSpPr>
          <p:cNvPr id="7" name="Titel 1"/>
          <p:cNvSpPr txBox="1">
            <a:spLocks/>
          </p:cNvSpPr>
          <p:nvPr/>
        </p:nvSpPr>
        <p:spPr bwMode="auto">
          <a:xfrm>
            <a:off x="3923928" y="116632"/>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spc="-10" dirty="0">
                <a:solidFill>
                  <a:srgbClr val="FFFFFF"/>
                </a:solidFill>
              </a:rPr>
              <a:t>Betekenis voor </a:t>
            </a:r>
          </a:p>
          <a:p>
            <a:r>
              <a:rPr lang="nl-NL" sz="2800" b="1" spc="-10" dirty="0">
                <a:solidFill>
                  <a:srgbClr val="FFFFFF"/>
                </a:solidFill>
              </a:rPr>
              <a:t>werkproces</a:t>
            </a:r>
            <a:endParaRPr lang="nl-NL" sz="2800" b="1" kern="1200" spc="-10" dirty="0">
              <a:solidFill>
                <a:srgbClr val="FFFFFF"/>
              </a:solidFill>
            </a:endParaRPr>
          </a:p>
        </p:txBody>
      </p:sp>
      <p:sp>
        <p:nvSpPr>
          <p:cNvPr id="8" name="Tijdelijke aanduiding voor voettekst 4"/>
          <p:cNvSpPr>
            <a:spLocks noGrp="1"/>
          </p:cNvSpPr>
          <p:nvPr>
            <p:ph type="ftr" sz="quarter" idx="10"/>
          </p:nvPr>
        </p:nvSpPr>
        <p:spPr/>
        <p:txBody>
          <a:bodyPr/>
          <a:lstStyle/>
          <a:p>
            <a:pPr>
              <a:defRPr/>
            </a:pPr>
            <a:r>
              <a:rPr lang="nl-NL" sz="800" dirty="0"/>
              <a:t>Betekenis voor werkproces Toepassingsprofiel Omgevingsverordening</a:t>
            </a:r>
          </a:p>
        </p:txBody>
      </p:sp>
    </p:spTree>
    <p:extLst>
      <p:ext uri="{BB962C8B-B14F-4D97-AF65-F5344CB8AC3E}">
        <p14:creationId xmlns:p14="http://schemas.microsoft.com/office/powerpoint/2010/main" val="255426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oettekst 4"/>
          <p:cNvSpPr>
            <a:spLocks noGrp="1"/>
          </p:cNvSpPr>
          <p:nvPr>
            <p:ph type="ftr" sz="quarter" idx="10"/>
          </p:nvPr>
        </p:nvSpPr>
        <p:spPr/>
        <p:txBody>
          <a:bodyPr/>
          <a:lstStyle/>
          <a:p>
            <a:pPr>
              <a:defRPr/>
            </a:pPr>
            <a:r>
              <a:rPr lang="nl-NL" sz="800" dirty="0"/>
              <a:t>Nu en straks Toepassingsprofiel Omgevingsverordening</a:t>
            </a:r>
          </a:p>
        </p:txBody>
      </p:sp>
      <p:sp>
        <p:nvSpPr>
          <p:cNvPr id="8" name="Titel 1"/>
          <p:cNvSpPr txBox="1">
            <a:spLocks/>
          </p:cNvSpPr>
          <p:nvPr/>
        </p:nvSpPr>
        <p:spPr bwMode="auto">
          <a:xfrm>
            <a:off x="3923928"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spc="-10" dirty="0">
                <a:solidFill>
                  <a:srgbClr val="FFFFFF"/>
                </a:solidFill>
              </a:rPr>
              <a:t>Nu en straks</a:t>
            </a:r>
            <a:endParaRPr lang="nl-NL" sz="2800" b="1" kern="1200" spc="-10" dirty="0">
              <a:solidFill>
                <a:srgbClr val="FFFFFF"/>
              </a:solidFill>
            </a:endParaRPr>
          </a:p>
        </p:txBody>
      </p:sp>
      <p:graphicFrame>
        <p:nvGraphicFramePr>
          <p:cNvPr id="11" name="Tabel 10"/>
          <p:cNvGraphicFramePr>
            <a:graphicFrameLocks noGrp="1"/>
          </p:cNvGraphicFramePr>
          <p:nvPr>
            <p:extLst/>
          </p:nvPr>
        </p:nvGraphicFramePr>
        <p:xfrm>
          <a:off x="179512" y="1340768"/>
          <a:ext cx="8496944" cy="4176465"/>
        </p:xfrm>
        <a:graphic>
          <a:graphicData uri="http://schemas.openxmlformats.org/drawingml/2006/table">
            <a:tbl>
              <a:tblPr firstRow="1" bandRow="1">
                <a:tableStyleId>{5C22544A-7EE6-4342-B048-85BDC9FD1C3A}</a:tableStyleId>
              </a:tblPr>
              <a:tblGrid>
                <a:gridCol w="3877141">
                  <a:extLst>
                    <a:ext uri="{9D8B030D-6E8A-4147-A177-3AD203B41FA5}">
                      <a16:colId xmlns:a16="http://schemas.microsoft.com/office/drawing/2014/main" xmlns="" val="20000"/>
                    </a:ext>
                  </a:extLst>
                </a:gridCol>
                <a:gridCol w="710809">
                  <a:extLst>
                    <a:ext uri="{9D8B030D-6E8A-4147-A177-3AD203B41FA5}">
                      <a16:colId xmlns:a16="http://schemas.microsoft.com/office/drawing/2014/main" xmlns="" val="20001"/>
                    </a:ext>
                  </a:extLst>
                </a:gridCol>
                <a:gridCol w="3908994">
                  <a:extLst>
                    <a:ext uri="{9D8B030D-6E8A-4147-A177-3AD203B41FA5}">
                      <a16:colId xmlns:a16="http://schemas.microsoft.com/office/drawing/2014/main" xmlns="" val="20002"/>
                    </a:ext>
                  </a:extLst>
                </a:gridCol>
              </a:tblGrid>
              <a:tr h="437748">
                <a:tc>
                  <a:txBody>
                    <a:bodyPr/>
                    <a:lstStyle/>
                    <a:p>
                      <a:r>
                        <a:rPr lang="nl-NL" dirty="0"/>
                        <a:t>Hoe Nu</a:t>
                      </a:r>
                    </a:p>
                  </a:txBody>
                  <a:tcPr/>
                </a:tc>
                <a:tc>
                  <a:txBody>
                    <a:bodyPr/>
                    <a:lstStyle/>
                    <a:p>
                      <a:pPr algn="ctr"/>
                      <a:endParaRPr lang="nl-NL" dirty="0"/>
                    </a:p>
                  </a:txBody>
                  <a:tcPr/>
                </a:tc>
                <a:tc>
                  <a:txBody>
                    <a:bodyPr/>
                    <a:lstStyle/>
                    <a:p>
                      <a:r>
                        <a:rPr lang="nl-NL" dirty="0"/>
                        <a:t>Hoe Straks</a:t>
                      </a:r>
                    </a:p>
                  </a:txBody>
                  <a:tcPr/>
                </a:tc>
                <a:extLst>
                  <a:ext uri="{0D108BD9-81ED-4DB2-BD59-A6C34878D82A}">
                    <a16:rowId xmlns:a16="http://schemas.microsoft.com/office/drawing/2014/main" xmlns="" val="10000"/>
                  </a:ext>
                </a:extLst>
              </a:tr>
              <a:tr h="32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RO: IMRO </a:t>
                      </a:r>
                    </a:p>
                  </a:txBody>
                  <a:tcPr/>
                </a:tc>
                <a:tc>
                  <a:txBody>
                    <a:bodyPr/>
                    <a:lstStyle/>
                    <a:p>
                      <a:pPr algn="ctr"/>
                      <a:r>
                        <a:rPr lang="nl-NL" sz="1200" dirty="0">
                          <a:sym typeface="Wingdings" panose="05000000000000000000" pitchFamily="2" charset="2"/>
                        </a:rPr>
                        <a:t></a:t>
                      </a:r>
                      <a:endParaRPr lang="nl-NL"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Nieuwe, bredere standaard: STOP </a:t>
                      </a:r>
                      <a:endParaRPr lang="nl-NL" sz="1200" dirty="0">
                        <a:solidFill>
                          <a:srgbClr val="FF0000"/>
                        </a:solidFill>
                      </a:endParaRPr>
                    </a:p>
                  </a:txBody>
                  <a:tcPr/>
                </a:tc>
                <a:extLst>
                  <a:ext uri="{0D108BD9-81ED-4DB2-BD59-A6C34878D82A}">
                    <a16:rowId xmlns:a16="http://schemas.microsoft.com/office/drawing/2014/main" xmlns="" val="10001"/>
                  </a:ext>
                </a:extLst>
              </a:tr>
              <a:tr h="56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Werkingsgebied: Op lid niveau koppelen nu niet mogelijk, een artikel is de kleinste eenheid.</a:t>
                      </a:r>
                    </a:p>
                  </a:txBody>
                  <a:tcPr/>
                </a:tc>
                <a:tc>
                  <a:txBody>
                    <a:bodyPr/>
                    <a:lstStyle/>
                    <a:p>
                      <a:pPr algn="ctr"/>
                      <a:r>
                        <a:rPr lang="nl-NL" sz="1200" dirty="0">
                          <a:sym typeface="Wingdings" panose="05000000000000000000" pitchFamily="2" charset="2"/>
                        </a:rPr>
                        <a:t></a:t>
                      </a:r>
                      <a:endParaRPr lang="nl-N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Werkingsgebied: Op lid niveau koppelen wordt mogelijk</a:t>
                      </a:r>
                    </a:p>
                  </a:txBody>
                  <a:tcPr/>
                </a:tc>
                <a:extLst>
                  <a:ext uri="{0D108BD9-81ED-4DB2-BD59-A6C34878D82A}">
                    <a16:rowId xmlns:a16="http://schemas.microsoft.com/office/drawing/2014/main" xmlns="" val="10002"/>
                  </a:ext>
                </a:extLst>
              </a:tr>
              <a:tr h="547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Basis indeling tekst wordt nu voorgeschreven bij RO</a:t>
                      </a:r>
                    </a:p>
                  </a:txBody>
                  <a:tcPr/>
                </a:tc>
                <a:tc>
                  <a:txBody>
                    <a:bodyPr/>
                    <a:lstStyle/>
                    <a:p>
                      <a:pPr algn="ctr"/>
                      <a:r>
                        <a:rPr lang="nl-NL" sz="1200" dirty="0">
                          <a:sym typeface="Wingdings" panose="05000000000000000000" pitchFamily="2" charset="2"/>
                        </a:rPr>
                        <a:t></a:t>
                      </a:r>
                      <a:endParaRPr lang="nl-NL" sz="1200" dirty="0"/>
                    </a:p>
                  </a:txBody>
                  <a:tcPr/>
                </a:tc>
                <a:tc>
                  <a:txBody>
                    <a:bodyPr/>
                    <a:lstStyle/>
                    <a:p>
                      <a:r>
                        <a:rPr lang="nl-NL" sz="1200" dirty="0"/>
                        <a:t>Verdergaande voorschriften van hoe een besluit /omgevingsdocument eruit ziet</a:t>
                      </a:r>
                    </a:p>
                  </a:txBody>
                  <a:tcPr/>
                </a:tc>
                <a:extLst>
                  <a:ext uri="{0D108BD9-81ED-4DB2-BD59-A6C34878D82A}">
                    <a16:rowId xmlns:a16="http://schemas.microsoft.com/office/drawing/2014/main" xmlns="" val="10003"/>
                  </a:ext>
                </a:extLst>
              </a:tr>
              <a:tr h="547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1"/>
                          </a:solidFill>
                        </a:rPr>
                        <a:t>RO: Moederplan met losse wijzigingen/actualisatieplannen</a:t>
                      </a:r>
                    </a:p>
                  </a:txBody>
                  <a:tcPr/>
                </a:tc>
                <a:tc>
                  <a:txBody>
                    <a:bodyPr/>
                    <a:lstStyle/>
                    <a:p>
                      <a:pPr algn="ctr"/>
                      <a:r>
                        <a:rPr lang="nl-NL" sz="1200" dirty="0">
                          <a:solidFill>
                            <a:schemeClr val="tx1"/>
                          </a:solidFill>
                          <a:sym typeface="Wingdings" panose="05000000000000000000" pitchFamily="2" charset="2"/>
                        </a:rPr>
                        <a:t></a:t>
                      </a:r>
                      <a:endParaRPr lang="nl-NL"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1"/>
                          </a:solidFill>
                        </a:rPr>
                        <a:t>Werken met geconsolideerde versie. Wijzigen wordt een continue proces.</a:t>
                      </a:r>
                    </a:p>
                  </a:txBody>
                  <a:tcPr/>
                </a:tc>
                <a:extLst>
                  <a:ext uri="{0D108BD9-81ED-4DB2-BD59-A6C34878D82A}">
                    <a16:rowId xmlns:a16="http://schemas.microsoft.com/office/drawing/2014/main" xmlns="" val="3034683429"/>
                  </a:ext>
                </a:extLst>
              </a:tr>
              <a:tr h="1203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1"/>
                          </a:solidFill>
                        </a:rPr>
                        <a:t>RO: consolideren is facultatief, en niet juridisch bindend. Deze </a:t>
                      </a:r>
                      <a:r>
                        <a:rPr lang="nl-NL" sz="1200" dirty="0" err="1">
                          <a:solidFill>
                            <a:schemeClr val="tx1"/>
                          </a:solidFill>
                        </a:rPr>
                        <a:t>beheersintensieve</a:t>
                      </a:r>
                      <a:r>
                        <a:rPr lang="nl-NL" sz="1200" dirty="0">
                          <a:solidFill>
                            <a:schemeClr val="tx1"/>
                          </a:solidFill>
                        </a:rPr>
                        <a:t> service wordt dus vaak achterwege gelaten. Overige verordeningen: wel consolidatie tot nieuwe juridisch geldende regeling</a:t>
                      </a:r>
                    </a:p>
                  </a:txBody>
                  <a:tcPr/>
                </a:tc>
                <a:tc>
                  <a:txBody>
                    <a:bodyPr/>
                    <a:lstStyle/>
                    <a:p>
                      <a:pPr algn="ctr"/>
                      <a:r>
                        <a:rPr lang="nl-NL" sz="1200" dirty="0">
                          <a:solidFill>
                            <a:schemeClr val="tx1"/>
                          </a:solidFill>
                          <a:sym typeface="Wingdings" panose="05000000000000000000" pitchFamily="2" charset="2"/>
                        </a:rPr>
                        <a:t></a:t>
                      </a:r>
                      <a:endParaRPr lang="nl-NL"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1"/>
                          </a:solidFill>
                        </a:rPr>
                        <a:t>Alle wijzigingen worden zodanig aangeboden dat ze direct verwerkt kunnen worden tot een geconsolideerde versie.</a:t>
                      </a:r>
                    </a:p>
                  </a:txBody>
                  <a:tcPr/>
                </a:tc>
                <a:extLst>
                  <a:ext uri="{0D108BD9-81ED-4DB2-BD59-A6C34878D82A}">
                    <a16:rowId xmlns:a16="http://schemas.microsoft.com/office/drawing/2014/main" xmlns="" val="10004"/>
                  </a:ext>
                </a:extLst>
              </a:tr>
              <a:tr h="547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RO: alleen vlakken,</a:t>
                      </a:r>
                      <a:r>
                        <a:rPr lang="nl-NL" sz="1200" baseline="0" dirty="0"/>
                        <a:t> andere domeinen (Water, Milieu) ook punten en l</a:t>
                      </a:r>
                      <a:r>
                        <a:rPr lang="nl-NL" sz="1200" dirty="0"/>
                        <a:t>ijnen.</a:t>
                      </a:r>
                    </a:p>
                  </a:txBody>
                  <a:tcPr/>
                </a:tc>
                <a:tc>
                  <a:txBody>
                    <a:bodyPr/>
                    <a:lstStyle/>
                    <a:p>
                      <a:pPr algn="ctr"/>
                      <a:r>
                        <a:rPr lang="nl-NL" sz="1200" dirty="0">
                          <a:sym typeface="Wingdings" panose="05000000000000000000" pitchFamily="2" charset="2"/>
                        </a:rPr>
                        <a:t></a:t>
                      </a:r>
                      <a:endParaRPr lang="nl-N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Alleen vlakken mogen</a:t>
                      </a:r>
                      <a:endParaRPr lang="nl-NL" sz="1200" dirty="0">
                        <a:solidFill>
                          <a:srgbClr val="FF0000"/>
                        </a:solidFill>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2295361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3923928" y="260648"/>
            <a:ext cx="8419642" cy="57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2800" b="1" spc="-10" dirty="0">
                <a:solidFill>
                  <a:srgbClr val="FFFFFF"/>
                </a:solidFill>
              </a:rPr>
              <a:t>Nu en straks</a:t>
            </a:r>
            <a:endParaRPr lang="nl-NL" sz="2800" b="1" kern="1200" spc="-10" dirty="0">
              <a:solidFill>
                <a:srgbClr val="FFFFFF"/>
              </a:solidFill>
            </a:endParaRPr>
          </a:p>
        </p:txBody>
      </p:sp>
      <p:sp>
        <p:nvSpPr>
          <p:cNvPr id="9" name="Tijdelijke aanduiding voor voettekst 4"/>
          <p:cNvSpPr>
            <a:spLocks noGrp="1"/>
          </p:cNvSpPr>
          <p:nvPr>
            <p:ph type="ftr" sz="quarter" idx="10"/>
          </p:nvPr>
        </p:nvSpPr>
        <p:spPr/>
        <p:txBody>
          <a:bodyPr/>
          <a:lstStyle/>
          <a:p>
            <a:pPr>
              <a:defRPr/>
            </a:pPr>
            <a:r>
              <a:rPr lang="nl-NL" sz="800" dirty="0"/>
              <a:t>Nu en straks Toepassingsprofiel Omgevingsverordening</a:t>
            </a:r>
          </a:p>
        </p:txBody>
      </p:sp>
      <p:graphicFrame>
        <p:nvGraphicFramePr>
          <p:cNvPr id="10" name="Tabel 9"/>
          <p:cNvGraphicFramePr>
            <a:graphicFrameLocks noGrp="1"/>
          </p:cNvGraphicFramePr>
          <p:nvPr>
            <p:extLst/>
          </p:nvPr>
        </p:nvGraphicFramePr>
        <p:xfrm>
          <a:off x="251520" y="1412776"/>
          <a:ext cx="8568952" cy="3474720"/>
        </p:xfrm>
        <a:graphic>
          <a:graphicData uri="http://schemas.openxmlformats.org/drawingml/2006/table">
            <a:tbl>
              <a:tblPr firstRow="1" bandRow="1">
                <a:tableStyleId>{5C22544A-7EE6-4342-B048-85BDC9FD1C3A}</a:tableStyleId>
              </a:tblPr>
              <a:tblGrid>
                <a:gridCol w="3975164">
                  <a:extLst>
                    <a:ext uri="{9D8B030D-6E8A-4147-A177-3AD203B41FA5}">
                      <a16:colId xmlns:a16="http://schemas.microsoft.com/office/drawing/2014/main" xmlns="" val="20000"/>
                    </a:ext>
                  </a:extLst>
                </a:gridCol>
                <a:gridCol w="912333">
                  <a:extLst>
                    <a:ext uri="{9D8B030D-6E8A-4147-A177-3AD203B41FA5}">
                      <a16:colId xmlns:a16="http://schemas.microsoft.com/office/drawing/2014/main" xmlns="" val="20001"/>
                    </a:ext>
                  </a:extLst>
                </a:gridCol>
                <a:gridCol w="3681455">
                  <a:extLst>
                    <a:ext uri="{9D8B030D-6E8A-4147-A177-3AD203B41FA5}">
                      <a16:colId xmlns:a16="http://schemas.microsoft.com/office/drawing/2014/main" xmlns="" val="20002"/>
                    </a:ext>
                  </a:extLst>
                </a:gridCol>
              </a:tblGrid>
              <a:tr h="262697">
                <a:tc>
                  <a:txBody>
                    <a:bodyPr/>
                    <a:lstStyle/>
                    <a:p>
                      <a:r>
                        <a:rPr lang="nl-NL" dirty="0"/>
                        <a:t>Hoe Nu</a:t>
                      </a:r>
                    </a:p>
                  </a:txBody>
                  <a:tcPr/>
                </a:tc>
                <a:tc>
                  <a:txBody>
                    <a:bodyPr/>
                    <a:lstStyle/>
                    <a:p>
                      <a:pPr algn="ctr"/>
                      <a:endParaRPr lang="nl-NL" dirty="0"/>
                    </a:p>
                  </a:txBody>
                  <a:tcPr/>
                </a:tc>
                <a:tc>
                  <a:txBody>
                    <a:bodyPr/>
                    <a:lstStyle/>
                    <a:p>
                      <a:r>
                        <a:rPr lang="nl-NL" dirty="0"/>
                        <a:t>Hoe Straks</a:t>
                      </a:r>
                    </a:p>
                  </a:txBody>
                  <a:tcPr/>
                </a:tc>
                <a:extLst>
                  <a:ext uri="{0D108BD9-81ED-4DB2-BD59-A6C34878D82A}">
                    <a16:rowId xmlns:a16="http://schemas.microsoft.com/office/drawing/2014/main" xmlns="" val="10000"/>
                  </a:ext>
                </a:extLst>
              </a:tr>
              <a:tr h="262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Verbeelding op kaart</a:t>
                      </a:r>
                      <a:r>
                        <a:rPr lang="nl-NL" sz="1200" baseline="0" dirty="0"/>
                        <a:t> </a:t>
                      </a:r>
                      <a:r>
                        <a:rPr lang="nl-NL" sz="1200" dirty="0"/>
                        <a:t>is</a:t>
                      </a:r>
                      <a:r>
                        <a:rPr lang="nl-NL" sz="1200" baseline="0" dirty="0"/>
                        <a:t> </a:t>
                      </a:r>
                      <a:r>
                        <a:rPr lang="nl-NL" sz="1200" dirty="0"/>
                        <a:t>vormvrij en zelf in te vullen</a:t>
                      </a:r>
                    </a:p>
                  </a:txBody>
                  <a:tcPr/>
                </a:tc>
                <a:tc>
                  <a:txBody>
                    <a:bodyPr/>
                    <a:lstStyle/>
                    <a:p>
                      <a:pPr algn="ctr"/>
                      <a:r>
                        <a:rPr lang="nl-NL" sz="1200" dirty="0">
                          <a:sym typeface="Wingdings"/>
                        </a:rPr>
                        <a:t></a:t>
                      </a:r>
                      <a:endParaRPr lang="nl-N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t>Verbeelding wordt automatisch gegenereerd</a:t>
                      </a:r>
                    </a:p>
                  </a:txBody>
                  <a:tcPr/>
                </a:tc>
                <a:extLst>
                  <a:ext uri="{0D108BD9-81ED-4DB2-BD59-A6C34878D82A}">
                    <a16:rowId xmlns:a16="http://schemas.microsoft.com/office/drawing/2014/main" xmlns="" val="10007"/>
                  </a:ext>
                </a:extLst>
              </a:tr>
              <a:tr h="323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Thema’s en onderwerpen nu vrij</a:t>
                      </a:r>
                    </a:p>
                  </a:txBody>
                  <a:tcPr/>
                </a:tc>
                <a:tc>
                  <a:txBody>
                    <a:bodyPr/>
                    <a:lstStyle/>
                    <a:p>
                      <a:pPr algn="ctr"/>
                      <a:r>
                        <a:rPr lang="nl-NL" sz="1200" dirty="0">
                          <a:sym typeface="Wingdings" panose="05000000000000000000" pitchFamily="2" charset="2"/>
                        </a:rPr>
                        <a:t></a:t>
                      </a:r>
                      <a:endParaRPr lang="nl-NL" sz="1200" dirty="0"/>
                    </a:p>
                  </a:txBody>
                  <a:tcPr/>
                </a:tc>
                <a:tc>
                  <a:txBody>
                    <a:bodyPr/>
                    <a:lstStyle/>
                    <a:p>
                      <a:pPr marL="0" indent="0">
                        <a:buFont typeface="Arial" panose="020B0604020202020204" pitchFamily="34" charset="0"/>
                        <a:buNone/>
                      </a:pPr>
                      <a:r>
                        <a:rPr lang="nl-NL" sz="1200" dirty="0"/>
                        <a:t>Aantal thema’s en onderwerpen (deels?) gestandaardiseerd</a:t>
                      </a:r>
                    </a:p>
                  </a:txBody>
                  <a:tcPr/>
                </a:tc>
                <a:extLst>
                  <a:ext uri="{0D108BD9-81ED-4DB2-BD59-A6C34878D82A}">
                    <a16:rowId xmlns:a16="http://schemas.microsoft.com/office/drawing/2014/main" xmlns="" val="10008"/>
                  </a:ext>
                </a:extLst>
              </a:tr>
              <a:tr h="712521">
                <a:tc>
                  <a:txBody>
                    <a:bodyPr/>
                    <a:lstStyle/>
                    <a:p>
                      <a:r>
                        <a:rPr lang="nl-NL" sz="1200" dirty="0">
                          <a:solidFill>
                            <a:schemeClr val="tx1"/>
                          </a:solidFill>
                        </a:rPr>
                        <a:t>Het coderen van een ruimtelijk plan is beperkt tot hoofdlijnen</a:t>
                      </a:r>
                    </a:p>
                  </a:txBody>
                  <a:tcPr/>
                </a:tc>
                <a:tc>
                  <a:txBody>
                    <a:bodyPr/>
                    <a:lstStyle/>
                    <a:p>
                      <a:pPr algn="ctr"/>
                      <a:r>
                        <a:rPr lang="nl-NL" sz="1200" dirty="0">
                          <a:solidFill>
                            <a:schemeClr val="tx1"/>
                          </a:solidFill>
                          <a:sym typeface="Wingdings" panose="05000000000000000000" pitchFamily="2" charset="2"/>
                        </a:rPr>
                        <a:t></a:t>
                      </a:r>
                      <a:endParaRPr lang="nl-NL" sz="1200" dirty="0">
                        <a:solidFill>
                          <a:schemeClr val="tx1"/>
                        </a:solidFill>
                      </a:endParaRPr>
                    </a:p>
                  </a:txBody>
                  <a:tcPr/>
                </a:tc>
                <a:tc>
                  <a:txBody>
                    <a:bodyPr/>
                    <a:lstStyle/>
                    <a:p>
                      <a:pPr marL="0" indent="0">
                        <a:buFont typeface="Arial" panose="020B0604020202020204" pitchFamily="34" charset="0"/>
                        <a:buNone/>
                      </a:pPr>
                      <a:r>
                        <a:rPr lang="nl-NL" sz="1200" dirty="0">
                          <a:solidFill>
                            <a:schemeClr val="tx1"/>
                          </a:solidFill>
                        </a:rPr>
                        <a:t>Coderen/annoteren wordt gedetailleerder. Hierdoor wordt de doorzoekbaarheid van de vele omgevingsdocumenten sterk verbeterd. Bij zo’n grote hoeveelheid is het noodzakelijk goed op maat te kunnen filteren.</a:t>
                      </a:r>
                    </a:p>
                  </a:txBody>
                  <a:tcPr/>
                </a:tc>
                <a:extLst>
                  <a:ext uri="{0D108BD9-81ED-4DB2-BD59-A6C34878D82A}">
                    <a16:rowId xmlns:a16="http://schemas.microsoft.com/office/drawing/2014/main" xmlns="" val="10009"/>
                  </a:ext>
                </a:extLst>
              </a:tr>
              <a:tr h="712521">
                <a:tc>
                  <a:txBody>
                    <a:bodyPr/>
                    <a:lstStyle/>
                    <a:p>
                      <a:r>
                        <a:rPr lang="nl-NL" sz="1200" dirty="0">
                          <a:solidFill>
                            <a:schemeClr val="tx1"/>
                          </a:solidFill>
                        </a:rPr>
                        <a:t>Afzonderlijke domeinen stellen afzonderlijk regels voor een zelfde gebied. Soms al wel bijeen gebracht in één verordening, maar niet altijd helemaal integraal afgestemd. De werkprocessen in de organisatie lopen vaak nog via aparte afdelingen.</a:t>
                      </a:r>
                    </a:p>
                  </a:txBody>
                  <a:tcPr/>
                </a:tc>
                <a:tc>
                  <a:txBody>
                    <a:bodyPr/>
                    <a:lstStyle/>
                    <a:p>
                      <a:pPr algn="ctr"/>
                      <a:r>
                        <a:rPr lang="nl-NL" sz="1200" dirty="0">
                          <a:solidFill>
                            <a:schemeClr val="tx1"/>
                          </a:solidFill>
                          <a:sym typeface="Wingdings"/>
                        </a:rPr>
                        <a:t></a:t>
                      </a:r>
                      <a:endParaRPr lang="nl-NL"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solidFill>
                            <a:schemeClr val="tx1"/>
                          </a:solidFill>
                        </a:rPr>
                        <a:t>De omgevingswet zorgt ervoor dat er veel meer integraal gewerkt moet worden, werkprocessen zullen verschuiven van naast elkaar naar met elkaar.</a:t>
                      </a:r>
                    </a:p>
                    <a:p>
                      <a:pPr marL="285750" indent="-285750">
                        <a:buFont typeface="Arial" panose="020B0604020202020204" pitchFamily="34" charset="0"/>
                        <a:buChar char="•"/>
                      </a:pPr>
                      <a:endParaRPr lang="nl-NL" sz="1200" dirty="0">
                        <a:solidFill>
                          <a:schemeClr val="tx1"/>
                        </a:solidFill>
                      </a:endParaRPr>
                    </a:p>
                  </a:txBody>
                  <a:tcPr/>
                </a:tc>
                <a:extLst>
                  <a:ext uri="{0D108BD9-81ED-4DB2-BD59-A6C34878D82A}">
                    <a16:rowId xmlns:a16="http://schemas.microsoft.com/office/drawing/2014/main" xmlns="" val="3253933023"/>
                  </a:ext>
                </a:extLst>
              </a:tr>
            </a:tbl>
          </a:graphicData>
        </a:graphic>
      </p:graphicFrame>
    </p:spTree>
    <p:extLst>
      <p:ext uri="{BB962C8B-B14F-4D97-AF65-F5344CB8AC3E}">
        <p14:creationId xmlns:p14="http://schemas.microsoft.com/office/powerpoint/2010/main" val="178411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F80B594-B118-48A8-9458-606D560399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66105"/>
            <a:ext cx="9144000" cy="5143215"/>
          </a:xfrm>
          <a:prstGeom prst="rect">
            <a:avLst/>
          </a:prstGeom>
        </p:spPr>
      </p:pic>
    </p:spTree>
    <p:extLst>
      <p:ext uri="{BB962C8B-B14F-4D97-AF65-F5344CB8AC3E}">
        <p14:creationId xmlns:p14="http://schemas.microsoft.com/office/powerpoint/2010/main" val="2890509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bwMode="auto">
          <a:xfrm>
            <a:off x="4061179" y="624352"/>
            <a:ext cx="5119334" cy="57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1800" kern="0" dirty="0" err="1">
                <a:solidFill>
                  <a:schemeClr val="bg1"/>
                </a:solidFill>
              </a:rPr>
              <a:t>Epic</a:t>
            </a:r>
            <a:r>
              <a:rPr lang="nl-NL" sz="1800" kern="0" dirty="0">
                <a:solidFill>
                  <a:schemeClr val="bg1"/>
                </a:solidFill>
              </a:rPr>
              <a:t> Set 3: Oriënteren en gegevens sets</a:t>
            </a:r>
          </a:p>
        </p:txBody>
      </p:sp>
      <p:sp>
        <p:nvSpPr>
          <p:cNvPr id="10" name="Tijdelijke aanduiding voor inhoud 2"/>
          <p:cNvSpPr>
            <a:spLocks noGrp="1"/>
          </p:cNvSpPr>
          <p:nvPr>
            <p:ph sz="half" idx="1"/>
          </p:nvPr>
        </p:nvSpPr>
        <p:spPr>
          <a:xfrm>
            <a:off x="1043608" y="1272552"/>
            <a:ext cx="6984776" cy="879534"/>
          </a:xfrm>
          <a:solidFill>
            <a:srgbClr val="39870C">
              <a:alpha val="25000"/>
            </a:srgbClr>
          </a:solidFill>
          <a:ln w="19050">
            <a:solidFill>
              <a:schemeClr val="accent1"/>
            </a:solidFill>
          </a:ln>
        </p:spPr>
        <p:txBody>
          <a:bodyPr vert="horz" wrap="square" lIns="91440" tIns="180000" rIns="91440" bIns="45720" numCol="1" anchor="t" anchorCtr="0" compatLnSpc="1">
            <a:prstTxWarp prst="textNoShape">
              <a:avLst/>
            </a:prstTxWarp>
          </a:bodyPr>
          <a:lstStyle/>
          <a:p>
            <a:pPr algn="ctr"/>
            <a:r>
              <a:rPr lang="nl-NL" sz="1200" dirty="0"/>
              <a:t>9. Een eerste ruimtelijke verkenning of analyse van het plangebied kunnen doen, als basis voor het opstellen van een omgevingsvisie</a:t>
            </a:r>
          </a:p>
          <a:p>
            <a:pPr algn="ctr"/>
            <a:endParaRPr lang="nl-NL" sz="1200" dirty="0"/>
          </a:p>
        </p:txBody>
      </p:sp>
      <p:sp>
        <p:nvSpPr>
          <p:cNvPr id="57" name="Tijdelijke aanduiding voor inhoud 2"/>
          <p:cNvSpPr txBox="1">
            <a:spLocks/>
          </p:cNvSpPr>
          <p:nvPr/>
        </p:nvSpPr>
        <p:spPr bwMode="auto">
          <a:xfrm>
            <a:off x="217677" y="321297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2"/>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3"/>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lang="nl-NL" sz="1000" b="1" dirty="0"/>
              <a:t>Buiten scope</a:t>
            </a:r>
            <a:endParaRPr sz="1000" b="1" dirty="0"/>
          </a:p>
          <a:p>
            <a:pPr marL="0" indent="0"/>
            <a:r>
              <a:rPr lang="nl-NL" sz="1000" dirty="0"/>
              <a:t>-archivering</a:t>
            </a:r>
          </a:p>
          <a:p>
            <a:pPr marL="0" indent="0"/>
            <a:r>
              <a:rPr lang="nl-NL" sz="1000" dirty="0"/>
              <a:t>-autorisatie</a:t>
            </a:r>
          </a:p>
          <a:p>
            <a:pPr marL="0" indent="0"/>
            <a:endParaRPr lang="nl-NL" sz="1000" dirty="0"/>
          </a:p>
          <a:p>
            <a:r>
              <a:rPr lang="nl-NL" sz="1000" dirty="0"/>
              <a:t>BUITEN SCOPE IHR API</a:t>
            </a:r>
          </a:p>
          <a:p>
            <a:r>
              <a:rPr lang="nl-NL" sz="1000" dirty="0"/>
              <a:t>	1. niet bestemmingsplannen (structuur versies, verordening </a:t>
            </a:r>
            <a:r>
              <a:rPr lang="nl-NL" sz="1000" dirty="0" err="1"/>
              <a:t>proj</a:t>
            </a:r>
            <a:r>
              <a:rPr lang="nl-NL" sz="1000" dirty="0"/>
              <a:t>. Besluit)</a:t>
            </a:r>
          </a:p>
          <a:p>
            <a:r>
              <a:rPr lang="nl-NL" sz="1000" dirty="0"/>
              <a:t>	2. IMRO 2008/2006/plancontour</a:t>
            </a:r>
          </a:p>
          <a:p>
            <a:r>
              <a:rPr lang="nl-NL" sz="1000" dirty="0"/>
              <a:t>	3. </a:t>
            </a:r>
            <a:r>
              <a:rPr lang="nl-NL" sz="1000" dirty="0" err="1"/>
              <a:t>dagelijke</a:t>
            </a:r>
            <a:r>
              <a:rPr lang="nl-NL" sz="1000" dirty="0"/>
              <a:t> actualiteit RP</a:t>
            </a:r>
          </a:p>
          <a:p>
            <a:pPr marL="0" indent="0"/>
            <a:endParaRPr lang="nl-NL" sz="1000" dirty="0"/>
          </a:p>
        </p:txBody>
      </p:sp>
      <p:sp>
        <p:nvSpPr>
          <p:cNvPr id="58" name="Tijdelijke aanduiding voor inhoud 2"/>
          <p:cNvSpPr txBox="1">
            <a:spLocks/>
          </p:cNvSpPr>
          <p:nvPr/>
        </p:nvSpPr>
        <p:spPr bwMode="auto">
          <a:xfrm>
            <a:off x="3154629" y="321297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2"/>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3"/>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sz="1000" b="1" dirty="0"/>
              <a:t>In scope</a:t>
            </a:r>
          </a:p>
          <a:p>
            <a:pPr marL="0" indent="0"/>
            <a:r>
              <a:rPr lang="nl-NL" sz="1000" dirty="0"/>
              <a:t>- RP.nl (deel bestemmingsplannen in IMRO2012 model) + enkele nader te bepalen tijdelijke kaartlagen op basis van open data WMS services, bijvoorbeeld uit PDOK of </a:t>
            </a:r>
            <a:r>
              <a:rPr lang="nl-NL" sz="1000" dirty="0" err="1"/>
              <a:t>AvdL</a:t>
            </a:r>
            <a:r>
              <a:rPr lang="nl-NL" sz="1000" dirty="0"/>
              <a:t>.</a:t>
            </a:r>
          </a:p>
          <a:p>
            <a:pPr marL="0" indent="0"/>
            <a:endParaRPr lang="nl-NL" sz="1000" dirty="0"/>
          </a:p>
          <a:p>
            <a:r>
              <a:rPr lang="it-IT" sz="1000" dirty="0"/>
              <a:t>SCOPE IHR API RP service:</a:t>
            </a:r>
          </a:p>
          <a:p>
            <a:r>
              <a:rPr lang="nl-NL" sz="1000" dirty="0"/>
              <a:t>	1 bestemmingsplannen + 	wijzigingsplannen</a:t>
            </a:r>
          </a:p>
          <a:p>
            <a:r>
              <a:rPr lang="nl-NL" sz="1000" dirty="0"/>
              <a:t>	2 HTML + objectgerichte 	planteksten</a:t>
            </a:r>
          </a:p>
          <a:p>
            <a:r>
              <a:rPr lang="nl-NL" sz="1000" dirty="0"/>
              <a:t>	3 IMRO 2012</a:t>
            </a:r>
          </a:p>
          <a:p>
            <a:endParaRPr lang="nl-NL" sz="1000" dirty="0"/>
          </a:p>
          <a:p>
            <a:r>
              <a:rPr lang="nl-NL" sz="1000" dirty="0"/>
              <a:t>- Sluiten van de keten IH Ruimte – Knooppunt – Catalogus – Viewer.</a:t>
            </a:r>
          </a:p>
          <a:p>
            <a:r>
              <a:rPr lang="nl-NL" sz="1000" dirty="0"/>
              <a:t>- Aansluitvoorwaarden 0.5, eerste versie Aansluitprotocol informatiehuizen.</a:t>
            </a:r>
          </a:p>
          <a:p>
            <a:endParaRPr lang="nl-NL" sz="1000" dirty="0"/>
          </a:p>
          <a:p>
            <a:pPr marL="0" indent="0"/>
            <a:endParaRPr lang="nl-NL" sz="1000" dirty="0"/>
          </a:p>
        </p:txBody>
      </p:sp>
      <p:sp>
        <p:nvSpPr>
          <p:cNvPr id="59" name="Tijdelijke aanduiding voor inhoud 2"/>
          <p:cNvSpPr txBox="1">
            <a:spLocks/>
          </p:cNvSpPr>
          <p:nvPr/>
        </p:nvSpPr>
        <p:spPr bwMode="auto">
          <a:xfrm>
            <a:off x="6091582" y="321297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2"/>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3"/>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sz="1000" b="1" dirty="0"/>
              <a:t>Wat kan ik na PI-2? </a:t>
            </a:r>
          </a:p>
          <a:p>
            <a:r>
              <a:rPr lang="nl-NL" sz="1000" dirty="0"/>
              <a:t>Na PI-2 kan ik zien middels een klik op de kaart of </a:t>
            </a:r>
            <a:r>
              <a:rPr lang="nl-NL" sz="1000" dirty="0" err="1"/>
              <a:t>ingave</a:t>
            </a:r>
            <a:r>
              <a:rPr lang="nl-NL" sz="1000" dirty="0"/>
              <a:t> adres welke bestemmingsplannen er zijn voor dat punt (indien in rp.nl aanwezig in IMRO2012), welke omgevingsinformatie er nog meer op die plek bekend is (andere kaartlagen) en wat er volgens de omgevingsplannen (bestemmingsplannen) geldt.</a:t>
            </a:r>
          </a:p>
        </p:txBody>
      </p:sp>
      <p:sp>
        <p:nvSpPr>
          <p:cNvPr id="68" name="Rechthoek 67"/>
          <p:cNvSpPr/>
          <p:nvPr/>
        </p:nvSpPr>
        <p:spPr>
          <a:xfrm>
            <a:off x="3059832" y="3141312"/>
            <a:ext cx="72008" cy="3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hthoek 68"/>
          <p:cNvSpPr/>
          <p:nvPr/>
        </p:nvSpPr>
        <p:spPr>
          <a:xfrm>
            <a:off x="5962941" y="3141312"/>
            <a:ext cx="72008" cy="3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ep 18"/>
          <p:cNvGrpSpPr/>
          <p:nvPr/>
        </p:nvGrpSpPr>
        <p:grpSpPr>
          <a:xfrm>
            <a:off x="7596336" y="1805452"/>
            <a:ext cx="638121" cy="665180"/>
            <a:chOff x="251520" y="2780928"/>
            <a:chExt cx="602002" cy="665180"/>
          </a:xfrm>
        </p:grpSpPr>
        <p:pic>
          <p:nvPicPr>
            <p:cNvPr id="20" name="Afbeelding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2780928"/>
              <a:ext cx="570394" cy="391049"/>
            </a:xfrm>
            <a:prstGeom prst="rect">
              <a:avLst/>
            </a:prstGeom>
          </p:spPr>
        </p:pic>
        <p:sp>
          <p:nvSpPr>
            <p:cNvPr id="21" name="Tekstvak 20"/>
            <p:cNvSpPr txBox="1"/>
            <p:nvPr/>
          </p:nvSpPr>
          <p:spPr>
            <a:xfrm>
              <a:off x="251520" y="3107554"/>
              <a:ext cx="602002" cy="338554"/>
            </a:xfrm>
            <a:prstGeom prst="rect">
              <a:avLst/>
            </a:prstGeom>
            <a:noFill/>
          </p:spPr>
          <p:txBody>
            <a:bodyPr wrap="square" rtlCol="0">
              <a:spAutoFit/>
            </a:bodyPr>
            <a:lstStyle/>
            <a:p>
              <a:r>
                <a:rPr lang="nl-NL" sz="800" b="1" dirty="0" err="1"/>
                <a:t>Proof</a:t>
              </a:r>
              <a:r>
                <a:rPr lang="nl-NL" sz="800" b="1" dirty="0"/>
                <a:t> of Concept</a:t>
              </a:r>
            </a:p>
          </p:txBody>
        </p:sp>
        <p:sp>
          <p:nvSpPr>
            <p:cNvPr id="22" name="Rechthoek 21"/>
            <p:cNvSpPr/>
            <p:nvPr/>
          </p:nvSpPr>
          <p:spPr>
            <a:xfrm>
              <a:off x="251520" y="2780928"/>
              <a:ext cx="570394" cy="648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829013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lgn="ctr">
              <a:defRPr/>
            </a:pPr>
            <a:r>
              <a:rPr lang="nl-NL" sz="2800" dirty="0"/>
              <a:t>Increment demo PI-2</a:t>
            </a:r>
            <a:br>
              <a:rPr lang="nl-NL" sz="2800" dirty="0"/>
            </a:br>
            <a:r>
              <a:rPr lang="nl-NL" sz="2800" dirty="0"/>
              <a:t/>
            </a:r>
            <a:br>
              <a:rPr lang="nl-NL" sz="2800" dirty="0"/>
            </a:br>
            <a:r>
              <a:rPr lang="nl-NL" sz="2800" dirty="0"/>
              <a:t>Viewer Regels en Kaart</a:t>
            </a:r>
            <a:br>
              <a:rPr lang="nl-NL" sz="2800" dirty="0"/>
            </a:br>
            <a:r>
              <a:rPr lang="nl-NL" sz="2800" dirty="0"/>
              <a:t/>
            </a:r>
            <a:br>
              <a:rPr lang="nl-NL" sz="2800" dirty="0"/>
            </a:br>
            <a:r>
              <a:rPr lang="nl-NL" sz="2800" dirty="0"/>
              <a:t/>
            </a:r>
            <a:br>
              <a:rPr lang="nl-NL" sz="2800" dirty="0"/>
            </a:br>
            <a:r>
              <a:rPr lang="nl-NL" sz="2800" dirty="0"/>
              <a:t/>
            </a:r>
            <a:br>
              <a:rPr lang="nl-NL" sz="2800" dirty="0"/>
            </a:br>
            <a:r>
              <a:rPr lang="nl-NL" sz="2000" dirty="0"/>
              <a:t>27 juni 2017</a:t>
            </a:r>
            <a:br>
              <a:rPr lang="nl-NL" sz="2000" dirty="0"/>
            </a:br>
            <a:r>
              <a:rPr lang="nl-NL" sz="2000" dirty="0"/>
              <a:t/>
            </a:r>
            <a:br>
              <a:rPr lang="nl-NL" sz="2000" dirty="0"/>
            </a:br>
            <a:r>
              <a:rPr lang="nl-NL" sz="2000" dirty="0"/>
              <a:t/>
            </a:r>
            <a:br>
              <a:rPr lang="nl-NL" sz="2000" dirty="0"/>
            </a:br>
            <a:r>
              <a:rPr lang="nl-NL" sz="2000" dirty="0"/>
              <a:t/>
            </a:r>
            <a:br>
              <a:rPr lang="nl-NL" sz="2000" dirty="0"/>
            </a:br>
            <a:r>
              <a:rPr lang="nl-NL" sz="2000" dirty="0"/>
              <a:t>Minco Zijlstra</a:t>
            </a:r>
            <a:br>
              <a:rPr lang="nl-NL" sz="2000" dirty="0"/>
            </a:br>
            <a:r>
              <a:rPr lang="nl-NL" sz="2000" dirty="0"/>
              <a:t/>
            </a:r>
            <a:br>
              <a:rPr lang="nl-NL" sz="2000" dirty="0"/>
            </a:br>
            <a:endParaRPr lang="nl-NL" sz="2000" dirty="0"/>
          </a:p>
        </p:txBody>
      </p:sp>
    </p:spTree>
    <p:extLst>
      <p:ext uri="{BB962C8B-B14F-4D97-AF65-F5344CB8AC3E}">
        <p14:creationId xmlns:p14="http://schemas.microsoft.com/office/powerpoint/2010/main" val="177041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a:t>
            </a:r>
            <a:endParaRPr lang="nl-NL" dirty="0"/>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4" name="Tijdelijke aanduiding voor tekst 3"/>
          <p:cNvSpPr>
            <a:spLocks noGrp="1"/>
          </p:cNvSpPr>
          <p:nvPr>
            <p:ph type="body" sz="quarter" idx="11"/>
          </p:nvPr>
        </p:nvSpPr>
        <p:spPr/>
        <p:txBody>
          <a:bodyPr/>
          <a:lstStyle/>
          <a:p>
            <a:endParaRPr lang="en-US" sz="2000" dirty="0"/>
          </a:p>
          <a:p>
            <a:pPr marL="457200" indent="-457200">
              <a:buAutoNum type="arabicPeriod"/>
            </a:pPr>
            <a:r>
              <a:rPr lang="en-US" sz="2000" dirty="0" err="1"/>
              <a:t>Terugblik</a:t>
            </a:r>
            <a:r>
              <a:rPr lang="en-US" sz="2000" dirty="0"/>
              <a:t> PI-2</a:t>
            </a:r>
          </a:p>
          <a:p>
            <a:pPr marL="457200" indent="-457200">
              <a:buAutoNum type="arabicPeriod"/>
            </a:pPr>
            <a:r>
              <a:rPr lang="en-US" sz="2000" dirty="0" err="1"/>
              <a:t>Vooruitblik</a:t>
            </a:r>
            <a:r>
              <a:rPr lang="en-US" sz="2000" dirty="0"/>
              <a:t> </a:t>
            </a:r>
          </a:p>
          <a:p>
            <a:pPr marL="457200" indent="-457200">
              <a:buAutoNum type="arabicPeriod"/>
            </a:pPr>
            <a:r>
              <a:rPr lang="en-US" sz="2000" dirty="0"/>
              <a:t>Demo</a:t>
            </a:r>
          </a:p>
          <a:p>
            <a:pPr marL="0" indent="0"/>
            <a:endParaRPr lang="en-US" sz="2000" dirty="0"/>
          </a:p>
        </p:txBody>
      </p:sp>
    </p:spTree>
    <p:extLst>
      <p:ext uri="{BB962C8B-B14F-4D97-AF65-F5344CB8AC3E}">
        <p14:creationId xmlns:p14="http://schemas.microsoft.com/office/powerpoint/2010/main" val="2219159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a:t>
            </a:r>
            <a:endParaRPr lang="nl-NL" dirty="0"/>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4" name="Tijdelijke aanduiding voor tekst 3"/>
          <p:cNvSpPr>
            <a:spLocks noGrp="1"/>
          </p:cNvSpPr>
          <p:nvPr>
            <p:ph type="body" sz="quarter" idx="11"/>
          </p:nvPr>
        </p:nvSpPr>
        <p:spPr/>
        <p:txBody>
          <a:bodyPr/>
          <a:lstStyle/>
          <a:p>
            <a:endParaRPr lang="en-US" sz="2000" dirty="0"/>
          </a:p>
          <a:p>
            <a:pPr marL="457200" indent="-457200">
              <a:buAutoNum type="arabicPeriod"/>
            </a:pPr>
            <a:r>
              <a:rPr lang="en-US" sz="2000" dirty="0" err="1"/>
              <a:t>Terugblik</a:t>
            </a:r>
            <a:r>
              <a:rPr lang="en-US" sz="2000" dirty="0"/>
              <a:t> PI-2</a:t>
            </a:r>
          </a:p>
          <a:p>
            <a:pPr marL="457200" indent="-457200">
              <a:buAutoNum type="arabicPeriod"/>
            </a:pPr>
            <a:r>
              <a:rPr lang="en-US" sz="2000" dirty="0" err="1">
                <a:solidFill>
                  <a:schemeClr val="bg1">
                    <a:lumMod val="85000"/>
                  </a:schemeClr>
                </a:solidFill>
              </a:rPr>
              <a:t>Vooruitblik</a:t>
            </a:r>
            <a:r>
              <a:rPr lang="en-US" sz="2000" dirty="0">
                <a:solidFill>
                  <a:schemeClr val="bg1">
                    <a:lumMod val="85000"/>
                  </a:schemeClr>
                </a:solidFill>
              </a:rPr>
              <a:t> </a:t>
            </a:r>
          </a:p>
          <a:p>
            <a:pPr marL="457200" indent="-457200">
              <a:buAutoNum type="arabicPeriod"/>
            </a:pPr>
            <a:r>
              <a:rPr lang="en-US" sz="2000" dirty="0">
                <a:solidFill>
                  <a:schemeClr val="bg1">
                    <a:lumMod val="85000"/>
                  </a:schemeClr>
                </a:solidFill>
              </a:rPr>
              <a:t>Demo</a:t>
            </a:r>
          </a:p>
          <a:p>
            <a:pPr marL="0" indent="0"/>
            <a:endParaRPr lang="en-US" sz="2000" dirty="0"/>
          </a:p>
        </p:txBody>
      </p:sp>
    </p:spTree>
    <p:extLst>
      <p:ext uri="{BB962C8B-B14F-4D97-AF65-F5344CB8AC3E}">
        <p14:creationId xmlns:p14="http://schemas.microsoft.com/office/powerpoint/2010/main" val="2691806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887" y="1650076"/>
            <a:ext cx="6514318" cy="3986099"/>
          </a:xfrm>
          <a:prstGeom prst="rect">
            <a:avLst/>
          </a:prstGeom>
        </p:spPr>
      </p:pic>
      <p:sp>
        <p:nvSpPr>
          <p:cNvPr id="2" name="Titel 1"/>
          <p:cNvSpPr>
            <a:spLocks noGrp="1"/>
          </p:cNvSpPr>
          <p:nvPr>
            <p:ph type="title"/>
          </p:nvPr>
        </p:nvSpPr>
        <p:spPr/>
        <p:txBody>
          <a:bodyPr/>
          <a:lstStyle/>
          <a:p>
            <a:r>
              <a:rPr lang="nl-NL" dirty="0"/>
              <a:t>Viewer Regel en Kaart</a:t>
            </a:r>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6" name="Rechthoek 5"/>
          <p:cNvSpPr/>
          <p:nvPr/>
        </p:nvSpPr>
        <p:spPr>
          <a:xfrm>
            <a:off x="818185" y="3352195"/>
            <a:ext cx="1584000" cy="82800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Knooppunt</a:t>
            </a:r>
          </a:p>
        </p:txBody>
      </p:sp>
      <p:sp>
        <p:nvSpPr>
          <p:cNvPr id="8" name="Rechthoek 7"/>
          <p:cNvSpPr/>
          <p:nvPr/>
        </p:nvSpPr>
        <p:spPr>
          <a:xfrm>
            <a:off x="3779912" y="1872311"/>
            <a:ext cx="2448270"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Achtergronden</a:t>
            </a:r>
          </a:p>
        </p:txBody>
      </p:sp>
      <p:sp>
        <p:nvSpPr>
          <p:cNvPr id="9" name="Rechthoek 8"/>
          <p:cNvSpPr/>
          <p:nvPr/>
        </p:nvSpPr>
        <p:spPr>
          <a:xfrm>
            <a:off x="3779911" y="3306220"/>
            <a:ext cx="2448271"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LVBB</a:t>
            </a:r>
          </a:p>
        </p:txBody>
      </p:sp>
      <p:sp>
        <p:nvSpPr>
          <p:cNvPr id="10" name="Rechthoek 9"/>
          <p:cNvSpPr/>
          <p:nvPr/>
        </p:nvSpPr>
        <p:spPr>
          <a:xfrm>
            <a:off x="3781866" y="4799339"/>
            <a:ext cx="2446317"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Informatiehuizen</a:t>
            </a:r>
          </a:p>
        </p:txBody>
      </p:sp>
      <p:cxnSp>
        <p:nvCxnSpPr>
          <p:cNvPr id="13" name="Rechte verbindingslijn met pijl 12"/>
          <p:cNvCxnSpPr/>
          <p:nvPr/>
        </p:nvCxnSpPr>
        <p:spPr>
          <a:xfrm flipH="1">
            <a:off x="2457041" y="2328429"/>
            <a:ext cx="1196451" cy="140190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H="1">
            <a:off x="2470408" y="3766195"/>
            <a:ext cx="1128819" cy="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flipH="1" flipV="1">
            <a:off x="2502745" y="3846539"/>
            <a:ext cx="1150747" cy="138266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flipV="1">
            <a:off x="1610185" y="2992394"/>
            <a:ext cx="0" cy="3407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31" name="Afbeelding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4219" y="1590818"/>
            <a:ext cx="1968471" cy="1475222"/>
          </a:xfrm>
          <a:prstGeom prst="rect">
            <a:avLst/>
          </a:prstGeom>
        </p:spPr>
      </p:pic>
      <p:sp>
        <p:nvSpPr>
          <p:cNvPr id="32" name="Rechthoek 31"/>
          <p:cNvSpPr/>
          <p:nvPr/>
        </p:nvSpPr>
        <p:spPr>
          <a:xfrm>
            <a:off x="6514318" y="3302303"/>
            <a:ext cx="2448271"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Omgevings-</a:t>
            </a:r>
          </a:p>
          <a:p>
            <a:pPr algn="ctr"/>
            <a:r>
              <a:rPr lang="nl-NL" sz="2000" dirty="0"/>
              <a:t>documenten</a:t>
            </a:r>
          </a:p>
        </p:txBody>
      </p:sp>
      <p:sp>
        <p:nvSpPr>
          <p:cNvPr id="33" name="Rechthoek 32"/>
          <p:cNvSpPr/>
          <p:nvPr/>
        </p:nvSpPr>
        <p:spPr>
          <a:xfrm>
            <a:off x="6541413" y="4799339"/>
            <a:ext cx="2448271"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Informatie- producten</a:t>
            </a:r>
          </a:p>
        </p:txBody>
      </p:sp>
    </p:spTree>
    <p:extLst>
      <p:ext uri="{BB962C8B-B14F-4D97-AF65-F5344CB8AC3E}">
        <p14:creationId xmlns:p14="http://schemas.microsoft.com/office/powerpoint/2010/main" val="21298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2.22222E-6 1.48148E-6 L -0.3592 -0.18009 " pathEditMode="relative" rAng="0" ptsTypes="AA">
                                      <p:cBhvr>
                                        <p:cTn id="6" dur="1000" fill="hold"/>
                                        <p:tgtEl>
                                          <p:spTgt spid="4"/>
                                        </p:tgtEl>
                                        <p:attrNameLst>
                                          <p:attrName>ppt_x</p:attrName>
                                          <p:attrName>ppt_y</p:attrName>
                                        </p:attrNameLst>
                                      </p:cBhvr>
                                      <p:rCtr x="-17969" y="-9005"/>
                                    </p:animMotion>
                                  </p:childTnLst>
                                </p:cTn>
                              </p:par>
                              <p:par>
                                <p:cTn id="7" presetID="6" presetClass="emph" presetSubtype="0" fill="hold" nodeType="withEffect">
                                  <p:stCondLst>
                                    <p:cond delay="0"/>
                                  </p:stCondLst>
                                  <p:childTnLst>
                                    <p:animScale>
                                      <p:cBhvr>
                                        <p:cTn id="8" dur="1000" fill="hold"/>
                                        <p:tgtEl>
                                          <p:spTgt spid="4"/>
                                        </p:tgtEl>
                                      </p:cBhvr>
                                      <p:by x="25000" y="25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32" grpId="0" animBg="1"/>
      <p:bldP spid="3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Achtergronden via het knooppunt</a:t>
            </a:r>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4" name="Tijdelijke aanduiding voor tekst 3"/>
          <p:cNvSpPr>
            <a:spLocks noGrp="1"/>
          </p:cNvSpPr>
          <p:nvPr>
            <p:ph type="body" sz="quarter" idx="11"/>
          </p:nvPr>
        </p:nvSpPr>
        <p:spPr>
          <a:xfrm>
            <a:off x="4429120" y="4556459"/>
            <a:ext cx="4730760" cy="1210010"/>
          </a:xfrm>
        </p:spPr>
        <p:txBody>
          <a:bodyPr/>
          <a:lstStyle/>
          <a:p>
            <a:pPr>
              <a:buFont typeface="Arial" panose="020B0604020202020204" pitchFamily="34" charset="0"/>
              <a:buChar char="•"/>
            </a:pPr>
            <a:r>
              <a:rPr lang="nl-NL" sz="1400" dirty="0"/>
              <a:t>BRT Basisregistratie Topografie</a:t>
            </a:r>
          </a:p>
          <a:p>
            <a:pPr>
              <a:buFont typeface="Arial" panose="020B0604020202020204" pitchFamily="34" charset="0"/>
              <a:buChar char="•"/>
            </a:pPr>
            <a:r>
              <a:rPr lang="nl-NL" sz="1400" dirty="0"/>
              <a:t>BGT Basisregistratie Grootschalige Topografie</a:t>
            </a:r>
          </a:p>
          <a:p>
            <a:pPr>
              <a:buFont typeface="Arial" panose="020B0604020202020204" pitchFamily="34" charset="0"/>
              <a:buChar char="•"/>
            </a:pPr>
            <a:r>
              <a:rPr lang="nl-NL" sz="1400" dirty="0"/>
              <a:t>BAG Basisregistratie Adressen en Gebouwen</a:t>
            </a:r>
          </a:p>
          <a:p>
            <a:pPr>
              <a:buFont typeface="Arial" panose="020B0604020202020204" pitchFamily="34" charset="0"/>
              <a:buChar char="•"/>
            </a:pPr>
            <a:r>
              <a:rPr lang="nl-NL" sz="1400" dirty="0"/>
              <a:t>DKK Digitale Kadastrale kaart</a:t>
            </a:r>
          </a:p>
          <a:p>
            <a:endParaRPr lang="nl-NL" dirty="0"/>
          </a:p>
        </p:txBody>
      </p:sp>
      <p:sp>
        <p:nvSpPr>
          <p:cNvPr id="5" name="Rechthoek 4"/>
          <p:cNvSpPr/>
          <p:nvPr/>
        </p:nvSpPr>
        <p:spPr>
          <a:xfrm>
            <a:off x="818185" y="3352195"/>
            <a:ext cx="1584000" cy="82800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Knooppunt</a:t>
            </a:r>
          </a:p>
        </p:txBody>
      </p:sp>
      <p:sp>
        <p:nvSpPr>
          <p:cNvPr id="6" name="Rechthoek 5"/>
          <p:cNvSpPr/>
          <p:nvPr/>
        </p:nvSpPr>
        <p:spPr>
          <a:xfrm>
            <a:off x="4485930" y="3306220"/>
            <a:ext cx="2448270"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Achtergronden</a:t>
            </a:r>
          </a:p>
          <a:p>
            <a:pPr algn="ctr"/>
            <a:r>
              <a:rPr lang="nl-NL" sz="2000" dirty="0"/>
              <a:t>(PDOK)</a:t>
            </a:r>
          </a:p>
        </p:txBody>
      </p:sp>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00" y="1804593"/>
            <a:ext cx="2284370" cy="1187801"/>
          </a:xfrm>
          <a:prstGeom prst="rect">
            <a:avLst/>
          </a:prstGeom>
        </p:spPr>
      </p:pic>
      <p:cxnSp>
        <p:nvCxnSpPr>
          <p:cNvPr id="8" name="Rechte verbindingslijn met pijl 7"/>
          <p:cNvCxnSpPr/>
          <p:nvPr/>
        </p:nvCxnSpPr>
        <p:spPr>
          <a:xfrm flipH="1">
            <a:off x="2483768" y="3766195"/>
            <a:ext cx="1800200"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V="1">
            <a:off x="1610185" y="2992394"/>
            <a:ext cx="0" cy="3407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a:endCxn id="7" idx="3"/>
          </p:cNvCxnSpPr>
          <p:nvPr/>
        </p:nvCxnSpPr>
        <p:spPr>
          <a:xfrm flipH="1" flipV="1">
            <a:off x="2752370" y="2398494"/>
            <a:ext cx="1676750" cy="117452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15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LVBB services (Omgevingsdocumenten)</a:t>
            </a:r>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4" name="Tijdelijke aanduiding voor tekst 3"/>
          <p:cNvSpPr>
            <a:spLocks noGrp="1"/>
          </p:cNvSpPr>
          <p:nvPr>
            <p:ph type="body" sz="quarter" idx="11"/>
          </p:nvPr>
        </p:nvSpPr>
        <p:spPr>
          <a:xfrm>
            <a:off x="323528" y="3525222"/>
            <a:ext cx="2304256" cy="2280041"/>
          </a:xfrm>
        </p:spPr>
        <p:txBody>
          <a:bodyPr/>
          <a:lstStyle/>
          <a:p>
            <a:r>
              <a:rPr lang="nl-NL" dirty="0"/>
              <a:t>De services zijn aangepast en uitgebreid om in de viewer beter getoond te kunnen worden.</a:t>
            </a:r>
          </a:p>
          <a:p>
            <a:endParaRPr lang="nl-NL" dirty="0"/>
          </a:p>
        </p:txBody>
      </p:sp>
      <p:sp>
        <p:nvSpPr>
          <p:cNvPr id="6" name="Rechthoek 5"/>
          <p:cNvSpPr/>
          <p:nvPr/>
        </p:nvSpPr>
        <p:spPr>
          <a:xfrm>
            <a:off x="4360830" y="1938517"/>
            <a:ext cx="2448270"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LVBB</a:t>
            </a:r>
          </a:p>
          <a:p>
            <a:pPr algn="ctr"/>
            <a:r>
              <a:rPr lang="nl-NL" sz="2000" dirty="0"/>
              <a:t>(ROD)</a:t>
            </a:r>
          </a:p>
        </p:txBody>
      </p:sp>
      <p:cxnSp>
        <p:nvCxnSpPr>
          <p:cNvPr id="12" name="Rechte verbindingslijn met pijl 11"/>
          <p:cNvCxnSpPr/>
          <p:nvPr/>
        </p:nvCxnSpPr>
        <p:spPr>
          <a:xfrm flipH="1" flipV="1">
            <a:off x="2770664" y="2389363"/>
            <a:ext cx="1513304" cy="1825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16" y="3055010"/>
            <a:ext cx="6228184" cy="3206338"/>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44" y="1742725"/>
            <a:ext cx="2565940" cy="1329794"/>
          </a:xfrm>
          <a:prstGeom prst="rect">
            <a:avLst/>
          </a:prstGeom>
        </p:spPr>
      </p:pic>
    </p:spTree>
    <p:extLst>
      <p:ext uri="{BB962C8B-B14F-4D97-AF65-F5344CB8AC3E}">
        <p14:creationId xmlns:p14="http://schemas.microsoft.com/office/powerpoint/2010/main" val="27900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IHR services (Informatiehuis Ruimte)</a:t>
            </a:r>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4" name="Tijdelijke aanduiding voor tekst 3"/>
          <p:cNvSpPr>
            <a:spLocks noGrp="1"/>
          </p:cNvSpPr>
          <p:nvPr>
            <p:ph type="body" sz="quarter" idx="11"/>
          </p:nvPr>
        </p:nvSpPr>
        <p:spPr>
          <a:xfrm>
            <a:off x="323528" y="3525222"/>
            <a:ext cx="6696744" cy="2280041"/>
          </a:xfrm>
        </p:spPr>
        <p:txBody>
          <a:bodyPr/>
          <a:lstStyle/>
          <a:p>
            <a:r>
              <a:rPr lang="nl-NL" dirty="0"/>
              <a:t>API voor ruimtelijkeplannen.nl</a:t>
            </a:r>
          </a:p>
          <a:p>
            <a:pPr>
              <a:buFontTx/>
              <a:buChar char="-"/>
            </a:pPr>
            <a:r>
              <a:rPr lang="nl-NL" dirty="0"/>
              <a:t>Eerst Mock-</a:t>
            </a:r>
            <a:r>
              <a:rPr lang="nl-NL" dirty="0" err="1"/>
              <a:t>api</a:t>
            </a:r>
            <a:endParaRPr lang="nl-NL" dirty="0"/>
          </a:p>
          <a:p>
            <a:pPr>
              <a:buFontTx/>
              <a:buChar char="-"/>
            </a:pPr>
            <a:r>
              <a:rPr lang="nl-NL" dirty="0"/>
              <a:t>Later gevuld met </a:t>
            </a:r>
            <a:r>
              <a:rPr lang="nl-NL" dirty="0" err="1"/>
              <a:t>ruimtelijkeplannen</a:t>
            </a:r>
            <a:r>
              <a:rPr lang="nl-NL" dirty="0"/>
              <a:t> data</a:t>
            </a:r>
          </a:p>
          <a:p>
            <a:endParaRPr lang="nl-NL" dirty="0"/>
          </a:p>
        </p:txBody>
      </p:sp>
      <p:sp>
        <p:nvSpPr>
          <p:cNvPr id="6" name="Rechthoek 5"/>
          <p:cNvSpPr/>
          <p:nvPr/>
        </p:nvSpPr>
        <p:spPr>
          <a:xfrm>
            <a:off x="4360830" y="1938517"/>
            <a:ext cx="2573370"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IHR</a:t>
            </a:r>
          </a:p>
          <a:p>
            <a:pPr algn="ctr"/>
            <a:r>
              <a:rPr lang="nl-NL" sz="2000" dirty="0" err="1"/>
              <a:t>ruimtelijkeplannen</a:t>
            </a:r>
            <a:endParaRPr lang="nl-NL" sz="2000" dirty="0"/>
          </a:p>
        </p:txBody>
      </p:sp>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00" y="1804593"/>
            <a:ext cx="2284370" cy="1187801"/>
          </a:xfrm>
          <a:prstGeom prst="rect">
            <a:avLst/>
          </a:prstGeom>
        </p:spPr>
      </p:pic>
      <p:cxnSp>
        <p:nvCxnSpPr>
          <p:cNvPr id="12" name="Rechte verbindingslijn met pijl 11"/>
          <p:cNvCxnSpPr/>
          <p:nvPr/>
        </p:nvCxnSpPr>
        <p:spPr>
          <a:xfrm flipH="1" flipV="1">
            <a:off x="2770664" y="2389363"/>
            <a:ext cx="1513304" cy="1825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3012" y="2992394"/>
            <a:ext cx="2222376" cy="3090492"/>
          </a:xfrm>
          <a:prstGeom prst="rect">
            <a:avLst/>
          </a:prstGeom>
        </p:spPr>
      </p:pic>
    </p:spTree>
    <p:extLst>
      <p:ext uri="{BB962C8B-B14F-4D97-AF65-F5344CB8AC3E}">
        <p14:creationId xmlns:p14="http://schemas.microsoft.com/office/powerpoint/2010/main" val="286226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User interface</a:t>
            </a:r>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8" name="Tijdelijke aanduiding voor tekst 7"/>
          <p:cNvSpPr>
            <a:spLocks noGrp="1"/>
          </p:cNvSpPr>
          <p:nvPr>
            <p:ph type="body" sz="quarter" idx="11"/>
          </p:nvPr>
        </p:nvSpPr>
        <p:spPr>
          <a:xfrm>
            <a:off x="468313" y="2070000"/>
            <a:ext cx="8370887" cy="3447232"/>
          </a:xfrm>
        </p:spPr>
        <p:txBody>
          <a:bodyPr/>
          <a:lstStyle/>
          <a:p>
            <a:pPr>
              <a:buFont typeface="Arial" panose="020B0604020202020204" pitchFamily="34" charset="0"/>
              <a:buChar char="•"/>
            </a:pPr>
            <a:r>
              <a:rPr lang="nl-NL" dirty="0"/>
              <a:t>Er is een begin gemaakt met het zoeken en filteren om de juiste gegevens aan de gebruiker te kunnen tonen.</a:t>
            </a:r>
          </a:p>
          <a:p>
            <a:pPr>
              <a:buFont typeface="Arial" panose="020B0604020202020204" pitchFamily="34" charset="0"/>
              <a:buChar char="•"/>
            </a:pPr>
            <a:r>
              <a:rPr lang="nl-NL" dirty="0"/>
              <a:t>Het UX design is hierbij opgepakt.</a:t>
            </a:r>
          </a:p>
        </p:txBody>
      </p:sp>
      <p:pic>
        <p:nvPicPr>
          <p:cNvPr id="9" name="Afbeelding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00" y="3140968"/>
            <a:ext cx="7702848" cy="2963986"/>
          </a:xfrm>
          <a:prstGeom prst="rect">
            <a:avLst/>
          </a:prstGeom>
        </p:spPr>
      </p:pic>
    </p:spTree>
    <p:extLst>
      <p:ext uri="{BB962C8B-B14F-4D97-AF65-F5344CB8AC3E}">
        <p14:creationId xmlns:p14="http://schemas.microsoft.com/office/powerpoint/2010/main" val="3392808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EPIC 9</a:t>
            </a:r>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4" name="Tijdelijke aanduiding voor tekst 3"/>
          <p:cNvSpPr>
            <a:spLocks noGrp="1"/>
          </p:cNvSpPr>
          <p:nvPr>
            <p:ph type="body" sz="quarter" idx="11"/>
          </p:nvPr>
        </p:nvSpPr>
        <p:spPr>
          <a:xfrm>
            <a:off x="539552" y="2132856"/>
            <a:ext cx="8402400" cy="4140000"/>
          </a:xfrm>
        </p:spPr>
        <p:txBody>
          <a:bodyPr/>
          <a:lstStyle/>
          <a:p>
            <a:r>
              <a:rPr lang="nl-NL" dirty="0">
                <a:solidFill>
                  <a:schemeClr val="tx1"/>
                </a:solidFill>
                <a:latin typeface="Calibri" pitchFamily="34" charset="0"/>
                <a:cs typeface="Calibri" pitchFamily="34" charset="0"/>
              </a:rPr>
              <a:t>Als provincie wil ik –als eerste stap in het planvormingsproces en ten behoeve van een bijeenkomst met stakeholders een eerste ruimtelijke verkenning / analyse kunnen doen van het plangebied als basis voor het opstellen van een omgevingsvisie</a:t>
            </a:r>
          </a:p>
          <a:p>
            <a:endParaRPr lang="nl-NL" dirty="0">
              <a:solidFill>
                <a:schemeClr val="tx1"/>
              </a:solidFill>
              <a:latin typeface="Calibri" pitchFamily="34" charset="0"/>
              <a:cs typeface="Calibri" pitchFamily="34" charset="0"/>
            </a:endParaRPr>
          </a:p>
          <a:p>
            <a:pPr>
              <a:buFont typeface="Arial" panose="020B0604020202020204" pitchFamily="34" charset="0"/>
              <a:buChar char="•"/>
            </a:pPr>
            <a:r>
              <a:rPr lang="nl-NL" dirty="0">
                <a:solidFill>
                  <a:schemeClr val="tx1"/>
                </a:solidFill>
                <a:latin typeface="Calibri" pitchFamily="34" charset="0"/>
                <a:cs typeface="Calibri" pitchFamily="34" charset="0"/>
              </a:rPr>
              <a:t>Bevoegd gezag, dat graag wil zien wat er in een bepaald gebied allemaal geldt</a:t>
            </a:r>
          </a:p>
          <a:p>
            <a:pPr>
              <a:buFont typeface="Arial" panose="020B0604020202020204" pitchFamily="34" charset="0"/>
              <a:buChar char="•"/>
            </a:pPr>
            <a:r>
              <a:rPr lang="nl-NL" dirty="0">
                <a:solidFill>
                  <a:schemeClr val="tx1"/>
                </a:solidFill>
                <a:latin typeface="Calibri" pitchFamily="34" charset="0"/>
                <a:cs typeface="Calibri" pitchFamily="34" charset="0"/>
              </a:rPr>
              <a:t>In de viewer willen we in deze </a:t>
            </a:r>
            <a:r>
              <a:rPr lang="nl-NL" dirty="0" err="1">
                <a:solidFill>
                  <a:schemeClr val="tx1"/>
                </a:solidFill>
                <a:latin typeface="Calibri" pitchFamily="34" charset="0"/>
                <a:cs typeface="Calibri" pitchFamily="34" charset="0"/>
              </a:rPr>
              <a:t>Epic</a:t>
            </a:r>
            <a:r>
              <a:rPr lang="nl-NL" dirty="0">
                <a:solidFill>
                  <a:schemeClr val="tx1"/>
                </a:solidFill>
                <a:latin typeface="Calibri" pitchFamily="34" charset="0"/>
                <a:cs typeface="Calibri" pitchFamily="34" charset="0"/>
              </a:rPr>
              <a:t> informatie uit IHR tonen, in de vorm van de ruimtelijke-plannen data,</a:t>
            </a:r>
          </a:p>
          <a:p>
            <a:pPr>
              <a:buFont typeface="Arial" panose="020B0604020202020204" pitchFamily="34" charset="0"/>
              <a:buChar char="•"/>
            </a:pPr>
            <a:r>
              <a:rPr lang="nl-NL" dirty="0">
                <a:solidFill>
                  <a:schemeClr val="tx1"/>
                </a:solidFill>
                <a:latin typeface="Calibri" pitchFamily="34" charset="0"/>
                <a:cs typeface="Calibri" pitchFamily="34" charset="0"/>
              </a:rPr>
              <a:t>En daarnaast ook de beschikbare informatie uit de LVBB.</a:t>
            </a:r>
          </a:p>
          <a:p>
            <a:pPr>
              <a:buFont typeface="Arial" panose="020B0604020202020204" pitchFamily="34" charset="0"/>
              <a:buChar char="•"/>
            </a:pPr>
            <a:r>
              <a:rPr lang="nl-NL" dirty="0">
                <a:solidFill>
                  <a:schemeClr val="tx1"/>
                </a:solidFill>
                <a:latin typeface="Calibri" pitchFamily="34" charset="0"/>
                <a:cs typeface="Calibri" pitchFamily="34" charset="0"/>
              </a:rPr>
              <a:t>En als extra ook nog wat kaartlagen, omdat er nog geen andere Informatiehuizen zijn</a:t>
            </a:r>
          </a:p>
          <a:p>
            <a:pPr>
              <a:buFont typeface="Arial" panose="020B0604020202020204" pitchFamily="34" charset="0"/>
              <a:buChar char="•"/>
            </a:pPr>
            <a:r>
              <a:rPr lang="nl-NL" dirty="0">
                <a:solidFill>
                  <a:schemeClr val="tx1"/>
                </a:solidFill>
                <a:latin typeface="Calibri" pitchFamily="34" charset="0"/>
                <a:cs typeface="Calibri" pitchFamily="34" charset="0"/>
              </a:rPr>
              <a:t>De focus ligt hier dus niet op de particulier / initiatiefnemer die op een </a:t>
            </a:r>
            <a:r>
              <a:rPr lang="nl-NL" b="1" dirty="0">
                <a:solidFill>
                  <a:schemeClr val="tx1"/>
                </a:solidFill>
                <a:latin typeface="Calibri" pitchFamily="34" charset="0"/>
                <a:cs typeface="Calibri" pitchFamily="34" charset="0"/>
              </a:rPr>
              <a:t>puntlocatie</a:t>
            </a:r>
            <a:r>
              <a:rPr lang="nl-NL" dirty="0">
                <a:solidFill>
                  <a:schemeClr val="tx1"/>
                </a:solidFill>
                <a:latin typeface="Calibri" pitchFamily="34" charset="0"/>
                <a:cs typeface="Calibri" pitchFamily="34" charset="0"/>
              </a:rPr>
              <a:t> kijkt, maar om bevoegd gezag die een </a:t>
            </a:r>
            <a:r>
              <a:rPr lang="nl-NL" b="1" dirty="0">
                <a:solidFill>
                  <a:schemeClr val="tx1"/>
                </a:solidFill>
                <a:latin typeface="Calibri" pitchFamily="34" charset="0"/>
                <a:cs typeface="Calibri" pitchFamily="34" charset="0"/>
              </a:rPr>
              <a:t>gebied </a:t>
            </a:r>
            <a:r>
              <a:rPr lang="nl-NL" dirty="0">
                <a:solidFill>
                  <a:schemeClr val="tx1"/>
                </a:solidFill>
                <a:latin typeface="Calibri" pitchFamily="34" charset="0"/>
                <a:cs typeface="Calibri" pitchFamily="34" charset="0"/>
              </a:rPr>
              <a:t>wil bekijken.</a:t>
            </a:r>
          </a:p>
          <a:p>
            <a:pPr>
              <a:buFont typeface="Arial" panose="020B0604020202020204" pitchFamily="34" charset="0"/>
              <a:buChar char="•"/>
            </a:pPr>
            <a:r>
              <a:rPr lang="nl-NL" dirty="0">
                <a:solidFill>
                  <a:schemeClr val="tx1"/>
                </a:solidFill>
                <a:latin typeface="Calibri" pitchFamily="34" charset="0"/>
                <a:cs typeface="Calibri" pitchFamily="34" charset="0"/>
              </a:rPr>
              <a:t>Die data moet dan wel aangeleverd kunnen worden, en dat is niet overal gelukt.</a:t>
            </a:r>
          </a:p>
          <a:p>
            <a:endParaRPr lang="nl-NL"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43131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7" y="1268760"/>
            <a:ext cx="3737651" cy="864096"/>
          </a:xfrm>
          <a:solidFill>
            <a:srgbClr val="39870C">
              <a:alpha val="25000"/>
            </a:srgbClr>
          </a:solidFill>
          <a:ln w="19050">
            <a:solidFill>
              <a:schemeClr val="accent1"/>
            </a:solidFill>
          </a:ln>
        </p:spPr>
        <p:txBody>
          <a:bodyPr vert="horz" wrap="square" lIns="91440" tIns="180000" rIns="91440" bIns="45720" numCol="1" anchor="t" anchorCtr="0" compatLnSpc="1">
            <a:prstTxWarp prst="textNoShape">
              <a:avLst/>
            </a:prstTxWarp>
          </a:bodyPr>
          <a:lstStyle/>
          <a:p>
            <a:pPr algn="ctr"/>
            <a:r>
              <a:rPr lang="nl-NL" sz="1200" dirty="0"/>
              <a:t>5. </a:t>
            </a:r>
            <a:r>
              <a:rPr lang="nl-NL" sz="1200" dirty="0" err="1"/>
              <a:t>AMvB’s</a:t>
            </a:r>
            <a:r>
              <a:rPr lang="nl-NL" sz="1200" dirty="0"/>
              <a:t>/ </a:t>
            </a:r>
            <a:r>
              <a:rPr lang="nl-NL" sz="1200" dirty="0" err="1"/>
              <a:t>MR’s</a:t>
            </a:r>
            <a:r>
              <a:rPr lang="nl-NL" sz="1200" dirty="0"/>
              <a:t> kunnen vastleggen, tonen en gebruiken in de vorm van ‘toepasbare regels’</a:t>
            </a:r>
          </a:p>
          <a:p>
            <a:pPr algn="ctr"/>
            <a:endParaRPr lang="nl-NL" sz="1200" dirty="0"/>
          </a:p>
          <a:p>
            <a:pPr algn="ctr"/>
            <a:endParaRPr lang="nl-NL" sz="1200" dirty="0"/>
          </a:p>
        </p:txBody>
      </p:sp>
      <p:sp>
        <p:nvSpPr>
          <p:cNvPr id="9" name="Titel 1"/>
          <p:cNvSpPr txBox="1">
            <a:spLocks/>
          </p:cNvSpPr>
          <p:nvPr/>
        </p:nvSpPr>
        <p:spPr bwMode="auto">
          <a:xfrm>
            <a:off x="4947167" y="624352"/>
            <a:ext cx="4233345" cy="57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1800" kern="0" dirty="0" err="1">
                <a:solidFill>
                  <a:schemeClr val="bg1"/>
                </a:solidFill>
              </a:rPr>
              <a:t>Epic</a:t>
            </a:r>
            <a:r>
              <a:rPr lang="nl-NL" sz="1800" kern="0" dirty="0">
                <a:solidFill>
                  <a:schemeClr val="bg1"/>
                </a:solidFill>
              </a:rPr>
              <a:t> Set 2: Regels en Aanvraag</a:t>
            </a:r>
          </a:p>
        </p:txBody>
      </p:sp>
      <p:sp>
        <p:nvSpPr>
          <p:cNvPr id="10" name="Tijdelijke aanduiding voor inhoud 2"/>
          <p:cNvSpPr>
            <a:spLocks noGrp="1"/>
          </p:cNvSpPr>
          <p:nvPr>
            <p:ph sz="half" idx="1"/>
          </p:nvPr>
        </p:nvSpPr>
        <p:spPr>
          <a:xfrm>
            <a:off x="4211960" y="1272552"/>
            <a:ext cx="4712883" cy="879534"/>
          </a:xfrm>
          <a:solidFill>
            <a:srgbClr val="39870C">
              <a:alpha val="25000"/>
            </a:srgbClr>
          </a:solidFill>
          <a:ln w="19050">
            <a:solidFill>
              <a:schemeClr val="accent1"/>
            </a:solidFill>
          </a:ln>
        </p:spPr>
        <p:txBody>
          <a:bodyPr vert="horz" wrap="square" lIns="91440" tIns="180000" rIns="91440" bIns="45720" numCol="1" anchor="t" anchorCtr="0" compatLnSpc="1">
            <a:prstTxWarp prst="textNoShape">
              <a:avLst/>
            </a:prstTxWarp>
          </a:bodyPr>
          <a:lstStyle/>
          <a:p>
            <a:pPr algn="ctr"/>
            <a:r>
              <a:rPr lang="nl-NL" sz="1200" dirty="0"/>
              <a:t>10. Een eenvoudige vergunningsaanvraag kunnen opstellen (met behulp van formulieren en vooraf ingevulde informatie of een eenvoudige  vragenboom)</a:t>
            </a:r>
          </a:p>
          <a:p>
            <a:pPr algn="ctr"/>
            <a:endParaRPr lang="nl-NL" sz="1200" dirty="0"/>
          </a:p>
        </p:txBody>
      </p:sp>
      <p:grpSp>
        <p:nvGrpSpPr>
          <p:cNvPr id="60" name="Groep 59"/>
          <p:cNvGrpSpPr/>
          <p:nvPr/>
        </p:nvGrpSpPr>
        <p:grpSpPr>
          <a:xfrm>
            <a:off x="8421194" y="2115748"/>
            <a:ext cx="602002" cy="665180"/>
            <a:chOff x="251520" y="2780928"/>
            <a:chExt cx="602002" cy="665180"/>
          </a:xfrm>
        </p:grpSpPr>
        <p:sp>
          <p:nvSpPr>
            <p:cNvPr id="63" name="Rechthoek 62"/>
            <p:cNvSpPr/>
            <p:nvPr/>
          </p:nvSpPr>
          <p:spPr>
            <a:xfrm>
              <a:off x="251520" y="2780928"/>
              <a:ext cx="570394" cy="64874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1" name="Afbeelding 6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780928"/>
              <a:ext cx="570394" cy="391049"/>
            </a:xfrm>
            <a:prstGeom prst="rect">
              <a:avLst/>
            </a:prstGeom>
          </p:spPr>
        </p:pic>
        <p:sp>
          <p:nvSpPr>
            <p:cNvPr id="62" name="Tekstvak 61"/>
            <p:cNvSpPr txBox="1"/>
            <p:nvPr/>
          </p:nvSpPr>
          <p:spPr>
            <a:xfrm>
              <a:off x="251520" y="3107554"/>
              <a:ext cx="602002" cy="338554"/>
            </a:xfrm>
            <a:prstGeom prst="rect">
              <a:avLst/>
            </a:prstGeom>
            <a:noFill/>
          </p:spPr>
          <p:txBody>
            <a:bodyPr wrap="square" rtlCol="0">
              <a:spAutoFit/>
            </a:bodyPr>
            <a:lstStyle/>
            <a:p>
              <a:r>
                <a:rPr lang="nl-NL" sz="800" b="1" dirty="0" err="1"/>
                <a:t>Proof</a:t>
              </a:r>
              <a:r>
                <a:rPr lang="nl-NL" sz="800" b="1" dirty="0"/>
                <a:t> of Concept</a:t>
              </a:r>
            </a:p>
          </p:txBody>
        </p:sp>
      </p:grpSp>
      <p:grpSp>
        <p:nvGrpSpPr>
          <p:cNvPr id="64" name="Groep 63"/>
          <p:cNvGrpSpPr/>
          <p:nvPr/>
        </p:nvGrpSpPr>
        <p:grpSpPr>
          <a:xfrm>
            <a:off x="3588747" y="2062528"/>
            <a:ext cx="602002" cy="718400"/>
            <a:chOff x="355152" y="3645024"/>
            <a:chExt cx="602002" cy="718400"/>
          </a:xfrm>
        </p:grpSpPr>
        <p:sp>
          <p:nvSpPr>
            <p:cNvPr id="65" name="Rechthoek 64"/>
            <p:cNvSpPr/>
            <p:nvPr/>
          </p:nvSpPr>
          <p:spPr>
            <a:xfrm>
              <a:off x="355152" y="3698244"/>
              <a:ext cx="570394" cy="648743"/>
            </a:xfrm>
            <a:prstGeom prst="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Tekstvak 65"/>
            <p:cNvSpPr txBox="1"/>
            <p:nvPr/>
          </p:nvSpPr>
          <p:spPr>
            <a:xfrm>
              <a:off x="355152" y="4024870"/>
              <a:ext cx="602002" cy="338554"/>
            </a:xfrm>
            <a:prstGeom prst="rect">
              <a:avLst/>
            </a:prstGeom>
            <a:noFill/>
          </p:spPr>
          <p:txBody>
            <a:bodyPr wrap="square" rtlCol="0">
              <a:spAutoFit/>
            </a:bodyPr>
            <a:lstStyle/>
            <a:p>
              <a:pPr algn="ctr"/>
              <a:r>
                <a:rPr lang="nl-NL" sz="800" b="1" dirty="0"/>
                <a:t>Praktijk</a:t>
              </a:r>
            </a:p>
            <a:p>
              <a:pPr algn="ctr"/>
              <a:r>
                <a:rPr lang="nl-NL" sz="800" b="1" dirty="0"/>
                <a:t>Test</a:t>
              </a:r>
            </a:p>
          </p:txBody>
        </p:sp>
        <p:pic>
          <p:nvPicPr>
            <p:cNvPr id="67" name="Afbeelding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043" y="3645024"/>
              <a:ext cx="372541" cy="401198"/>
            </a:xfrm>
            <a:prstGeom prst="rect">
              <a:avLst/>
            </a:prstGeom>
          </p:spPr>
        </p:pic>
      </p:grpSp>
      <p:sp>
        <p:nvSpPr>
          <p:cNvPr id="57" name="Tijdelijke aanduiding voor inhoud 2"/>
          <p:cNvSpPr txBox="1">
            <a:spLocks/>
          </p:cNvSpPr>
          <p:nvPr/>
        </p:nvSpPr>
        <p:spPr bwMode="auto">
          <a:xfrm>
            <a:off x="217677" y="306861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lang="nl-NL" sz="1000" b="1" dirty="0"/>
              <a:t>Buiten scope</a:t>
            </a:r>
            <a:endParaRPr sz="1000" b="1" dirty="0"/>
          </a:p>
          <a:p>
            <a:pPr marL="0" indent="0">
              <a:spcBef>
                <a:spcPts val="0"/>
              </a:spcBef>
            </a:pPr>
            <a:r>
              <a:rPr lang="nl-NL" sz="1000" dirty="0"/>
              <a:t>Algemeen: </a:t>
            </a:r>
          </a:p>
          <a:p>
            <a:pPr marL="171450" indent="-171450">
              <a:spcBef>
                <a:spcPts val="0"/>
              </a:spcBef>
              <a:buFont typeface="Arial" panose="020B0604020202020204" pitchFamily="34" charset="0"/>
              <a:buChar char="•"/>
            </a:pPr>
            <a:r>
              <a:rPr lang="nl-NL" sz="1000" dirty="0"/>
              <a:t>Archivering</a:t>
            </a:r>
          </a:p>
          <a:p>
            <a:pPr marL="171450" indent="-171450">
              <a:spcBef>
                <a:spcPts val="0"/>
              </a:spcBef>
              <a:buFont typeface="Arial" panose="020B0604020202020204" pitchFamily="34" charset="0"/>
              <a:buChar char="•"/>
            </a:pPr>
            <a:r>
              <a:rPr lang="nl-NL" sz="1000" dirty="0"/>
              <a:t>Tijdreizen</a:t>
            </a:r>
          </a:p>
          <a:p>
            <a:pPr marL="171450" indent="-171450">
              <a:spcBef>
                <a:spcPts val="0"/>
              </a:spcBef>
              <a:buFont typeface="Arial" panose="020B0604020202020204" pitchFamily="34" charset="0"/>
              <a:buChar char="•"/>
            </a:pPr>
            <a:endParaRPr lang="nl-NL" sz="1000" dirty="0"/>
          </a:p>
          <a:p>
            <a:pPr marL="0" indent="0">
              <a:spcBef>
                <a:spcPts val="0"/>
              </a:spcBef>
            </a:pPr>
            <a:r>
              <a:rPr lang="nl-NL" sz="1000" dirty="0"/>
              <a:t>Toepasbare/uitvoerbare regels (PR13):</a:t>
            </a:r>
          </a:p>
          <a:p>
            <a:pPr marL="171450" indent="-171450">
              <a:spcBef>
                <a:spcPts val="0"/>
              </a:spcBef>
              <a:buFont typeface="Arial" panose="020B0604020202020204" pitchFamily="34" charset="0"/>
              <a:buChar char="•"/>
            </a:pPr>
            <a:r>
              <a:rPr lang="nl-NL" sz="1000" dirty="0"/>
              <a:t>Koppeling naar de catalogus/begrippen</a:t>
            </a:r>
          </a:p>
          <a:p>
            <a:pPr marL="171450" indent="-171450">
              <a:spcBef>
                <a:spcPts val="0"/>
              </a:spcBef>
              <a:buFont typeface="Arial" panose="020B0604020202020204" pitchFamily="34" charset="0"/>
              <a:buChar char="•"/>
            </a:pPr>
            <a:r>
              <a:rPr lang="nl-NL" sz="1000" dirty="0"/>
              <a:t>viewer via beheerportaal</a:t>
            </a:r>
          </a:p>
          <a:p>
            <a:pPr marL="171450" indent="-171450">
              <a:spcBef>
                <a:spcPts val="0"/>
              </a:spcBef>
              <a:buFont typeface="Arial" panose="020B0604020202020204" pitchFamily="34" charset="0"/>
              <a:buChar char="•"/>
            </a:pPr>
            <a:r>
              <a:rPr lang="nl-NL" sz="1000" dirty="0"/>
              <a:t>Aansluitpunten voor de lokale TR </a:t>
            </a:r>
            <a:r>
              <a:rPr lang="nl-NL" sz="1000" dirty="0" err="1"/>
              <a:t>Toeleidingsregels</a:t>
            </a:r>
            <a:r>
              <a:rPr lang="nl-NL" sz="1000" dirty="0"/>
              <a:t> maken/exporteren/ gebruiken</a:t>
            </a:r>
          </a:p>
          <a:p>
            <a:pPr marL="0" indent="0">
              <a:spcBef>
                <a:spcPts val="0"/>
              </a:spcBef>
            </a:pPr>
            <a:endParaRPr lang="nl-NL" sz="1000" dirty="0"/>
          </a:p>
          <a:p>
            <a:pPr marL="0" indent="0">
              <a:spcBef>
                <a:spcPts val="0"/>
              </a:spcBef>
            </a:pPr>
            <a:r>
              <a:rPr lang="nl-NL" sz="1000" dirty="0"/>
              <a:t>Gebruikerstoepassing (PR12):</a:t>
            </a:r>
          </a:p>
          <a:p>
            <a:pPr marL="171450" indent="-171450">
              <a:spcBef>
                <a:spcPts val="0"/>
              </a:spcBef>
              <a:buFont typeface="Arial" panose="020B0604020202020204" pitchFamily="34" charset="0"/>
              <a:buChar char="•"/>
            </a:pPr>
            <a:r>
              <a:rPr lang="nl-NL" sz="1000" dirty="0"/>
              <a:t>Bepalen locatie/activiteit</a:t>
            </a:r>
          </a:p>
          <a:p>
            <a:pPr marL="171450" indent="-171450">
              <a:spcBef>
                <a:spcPts val="0"/>
              </a:spcBef>
              <a:buFont typeface="Arial" panose="020B0604020202020204" pitchFamily="34" charset="0"/>
              <a:buChar char="•"/>
            </a:pPr>
            <a:r>
              <a:rPr lang="nl-NL" sz="1000" dirty="0"/>
              <a:t>Verwijzing naar de juridische bron</a:t>
            </a:r>
          </a:p>
          <a:p>
            <a:pPr marL="171450" indent="-171450">
              <a:spcBef>
                <a:spcPts val="0"/>
              </a:spcBef>
              <a:buFont typeface="Arial" panose="020B0604020202020204" pitchFamily="34" charset="0"/>
              <a:buChar char="•"/>
            </a:pPr>
            <a:r>
              <a:rPr lang="nl-NL" sz="1000" dirty="0"/>
              <a:t>Koppeling naar het CMS: heldere toelichting op de vraag ontbreekt</a:t>
            </a:r>
          </a:p>
          <a:p>
            <a:pPr marL="171450" indent="-171450">
              <a:spcBef>
                <a:spcPts val="0"/>
              </a:spcBef>
              <a:buFont typeface="Arial" panose="020B0604020202020204" pitchFamily="34" charset="0"/>
              <a:buChar char="•"/>
            </a:pPr>
            <a:r>
              <a:rPr lang="nl-NL" sz="1000" dirty="0"/>
              <a:t>Dynamische/logische vraagvolgorde</a:t>
            </a:r>
          </a:p>
          <a:p>
            <a:pPr marL="171450" indent="-171450">
              <a:spcBef>
                <a:spcPts val="0"/>
              </a:spcBef>
              <a:buFont typeface="Arial" panose="020B0604020202020204" pitchFamily="34" charset="0"/>
              <a:buChar char="•"/>
            </a:pPr>
            <a:r>
              <a:rPr lang="nl-NL" sz="1000" dirty="0"/>
              <a:t>Projectenmap &amp; uploadcomponent</a:t>
            </a:r>
          </a:p>
          <a:p>
            <a:pPr marL="171450" indent="-171450">
              <a:spcBef>
                <a:spcPts val="0"/>
              </a:spcBef>
              <a:buFont typeface="Arial" panose="020B0604020202020204" pitchFamily="34" charset="0"/>
              <a:buChar char="•"/>
            </a:pPr>
            <a:r>
              <a:rPr lang="nl-NL" sz="1000" dirty="0"/>
              <a:t>Inhoudsopgave bijlagen</a:t>
            </a:r>
          </a:p>
          <a:p>
            <a:pPr marL="0" indent="0">
              <a:spcBef>
                <a:spcPts val="0"/>
              </a:spcBef>
            </a:pPr>
            <a:endParaRPr lang="nl-NL" sz="1000" dirty="0"/>
          </a:p>
          <a:p>
            <a:pPr marL="171450" indent="-171450">
              <a:buFont typeface="Arial" panose="020B0604020202020204" pitchFamily="34" charset="0"/>
              <a:buChar char="•"/>
            </a:pPr>
            <a:endParaRPr lang="nl-NL" sz="1000" dirty="0"/>
          </a:p>
        </p:txBody>
      </p:sp>
      <p:sp>
        <p:nvSpPr>
          <p:cNvPr id="58" name="Tijdelijke aanduiding voor inhoud 2"/>
          <p:cNvSpPr txBox="1">
            <a:spLocks/>
          </p:cNvSpPr>
          <p:nvPr/>
        </p:nvSpPr>
        <p:spPr bwMode="auto">
          <a:xfrm>
            <a:off x="3154629" y="306861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sz="1000" b="1" dirty="0"/>
              <a:t>In scope</a:t>
            </a:r>
          </a:p>
          <a:p>
            <a:pPr marL="228600" lvl="0" indent="-228600">
              <a:buFont typeface="+mj-lt"/>
              <a:buAutoNum type="arabicPeriod"/>
            </a:pPr>
            <a:r>
              <a:rPr lang="nl-NL" sz="1000" i="1" dirty="0"/>
              <a:t>Toepasbare regels maken</a:t>
            </a:r>
            <a:r>
              <a:rPr lang="nl-NL" sz="1000" dirty="0"/>
              <a:t>: tools beschikbaar, mondt uit in set toepasbare regels die via koppelvlak STTR v0.7 geleverd wordt aan….</a:t>
            </a:r>
          </a:p>
          <a:p>
            <a:pPr marL="228600" lvl="0" indent="-228600">
              <a:buFont typeface="+mj-lt"/>
              <a:buAutoNum type="arabicPeriod"/>
            </a:pPr>
            <a:r>
              <a:rPr lang="nl-NL" sz="1000" i="1" dirty="0"/>
              <a:t>Uitvoerbare regels: </a:t>
            </a:r>
            <a:r>
              <a:rPr lang="nl-NL" sz="1000" dirty="0"/>
              <a:t>maakt toepasbare regels uitvoerbaar, zodat op basis van feiten, bijvoorbeeld vragen aan gebruiker, een conclusie geleverd kan worden met betrekking tot aanvraag of melding, die via conclusieservice geleverd wordt aan…..</a:t>
            </a:r>
          </a:p>
          <a:p>
            <a:pPr marL="228600" lvl="0" indent="-228600">
              <a:buFont typeface="+mj-lt"/>
              <a:buAutoNum type="arabicPeriod"/>
            </a:pPr>
            <a:r>
              <a:rPr lang="nl-NL" sz="1000" dirty="0"/>
              <a:t>De toepassing</a:t>
            </a:r>
            <a:r>
              <a:rPr lang="nl-NL" sz="1000" i="1" dirty="0"/>
              <a:t> ‘opstellen’: </a:t>
            </a:r>
            <a:r>
              <a:rPr lang="nl-NL" sz="1000" dirty="0"/>
              <a:t>vraagt de benodigde informatie via vraagboom aan de gebruiker en levert deze aan</a:t>
            </a:r>
          </a:p>
          <a:p>
            <a:pPr marL="228600" lvl="0" indent="-228600">
              <a:buFont typeface="+mj-lt"/>
              <a:buAutoNum type="arabicPeriod"/>
            </a:pPr>
            <a:r>
              <a:rPr lang="nl-NL" sz="1000" dirty="0"/>
              <a:t>De service </a:t>
            </a:r>
            <a:r>
              <a:rPr lang="nl-NL" sz="1000" i="1" dirty="0"/>
              <a:t>indienen</a:t>
            </a:r>
            <a:r>
              <a:rPr lang="nl-NL" sz="1000" dirty="0"/>
              <a:t>: levert de gewenste informatie via knooppunt, aan gebruikers (zowel initiatiefnemers als bevoegde gezagen). </a:t>
            </a:r>
          </a:p>
        </p:txBody>
      </p:sp>
      <p:sp>
        <p:nvSpPr>
          <p:cNvPr id="59" name="Tijdelijke aanduiding voor inhoud 2"/>
          <p:cNvSpPr txBox="1">
            <a:spLocks/>
          </p:cNvSpPr>
          <p:nvPr/>
        </p:nvSpPr>
        <p:spPr bwMode="auto">
          <a:xfrm>
            <a:off x="6091582" y="306861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5"/>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6"/>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sz="1000" b="1" dirty="0"/>
              <a:t>Wat kan ik na PI-2? </a:t>
            </a:r>
          </a:p>
          <a:p>
            <a:pPr marL="0" indent="0"/>
            <a:r>
              <a:rPr lang="nl-NL" sz="1000" dirty="0"/>
              <a:t>We werken verder op de basis die in PI1 met </a:t>
            </a:r>
            <a:r>
              <a:rPr lang="nl-NL" sz="1000" dirty="0" err="1"/>
              <a:t>epic</a:t>
            </a:r>
            <a:r>
              <a:rPr lang="nl-NL" sz="1000" dirty="0"/>
              <a:t> 3 is gelegd. Het kunnen indienen van een (eenvoudige) aanvraag/melding.</a:t>
            </a:r>
          </a:p>
          <a:p>
            <a:pPr marL="0" indent="0"/>
            <a:endParaRPr lang="nl-NL" sz="1000" dirty="0"/>
          </a:p>
          <a:p>
            <a:pPr marL="0" indent="0"/>
            <a:r>
              <a:rPr lang="nl-NL" sz="1000" dirty="0"/>
              <a:t>Wat we nu toevoegen is de het maken en ontsluiten van toepasbare regels en de relatie met de gebruikerstoepassing voor het doen van een melding in het omgevingsloket. We kiezen voor het opstellen van de Rijksregels voor de </a:t>
            </a:r>
            <a:r>
              <a:rPr lang="nl-NL" sz="1000" i="1" dirty="0"/>
              <a:t>melding brandveiligheid gebouwen</a:t>
            </a:r>
            <a:r>
              <a:rPr lang="nl-NL" sz="1000" dirty="0"/>
              <a:t>.</a:t>
            </a:r>
          </a:p>
          <a:p>
            <a:pPr marL="0" indent="0"/>
            <a:endParaRPr lang="nl-NL" sz="1000" dirty="0"/>
          </a:p>
          <a:p>
            <a:pPr marL="0" indent="0"/>
            <a:r>
              <a:rPr lang="nl-NL" sz="1000" dirty="0"/>
              <a:t>Deze vereist een nauwe samenwerking tussen PR13 en PR12. De </a:t>
            </a:r>
            <a:r>
              <a:rPr lang="nl-NL" sz="1000" dirty="0" err="1"/>
              <a:t>epics</a:t>
            </a:r>
            <a:r>
              <a:rPr lang="nl-NL" sz="1000" dirty="0"/>
              <a:t> hebben we ook in samenhang behandeld. Er zijn relaties met PR05 (knooppunt), PR02 (CMS, portal), PR29 (beveiliging).</a:t>
            </a:r>
          </a:p>
        </p:txBody>
      </p:sp>
      <p:sp>
        <p:nvSpPr>
          <p:cNvPr id="68" name="Rechthoek 67"/>
          <p:cNvSpPr/>
          <p:nvPr/>
        </p:nvSpPr>
        <p:spPr>
          <a:xfrm>
            <a:off x="3059832" y="2996952"/>
            <a:ext cx="72008" cy="3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hthoek 68"/>
          <p:cNvSpPr/>
          <p:nvPr/>
        </p:nvSpPr>
        <p:spPr>
          <a:xfrm>
            <a:off x="5962941" y="2996952"/>
            <a:ext cx="72008" cy="3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479250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384" y="1812313"/>
            <a:ext cx="1852340" cy="1133443"/>
          </a:xfrm>
          <a:prstGeom prst="rect">
            <a:avLst/>
          </a:prstGeom>
        </p:spPr>
      </p:pic>
      <p:sp>
        <p:nvSpPr>
          <p:cNvPr id="2" name="Titel 1"/>
          <p:cNvSpPr>
            <a:spLocks noGrp="1"/>
          </p:cNvSpPr>
          <p:nvPr>
            <p:ph type="title"/>
          </p:nvPr>
        </p:nvSpPr>
        <p:spPr/>
        <p:txBody>
          <a:bodyPr/>
          <a:lstStyle/>
          <a:p>
            <a:r>
              <a:rPr lang="nl-NL" dirty="0"/>
              <a:t>Resultaten PI-2 voor Viewer Regel en Kaart</a:t>
            </a:r>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6" name="Rechthoek 5"/>
          <p:cNvSpPr/>
          <p:nvPr/>
        </p:nvSpPr>
        <p:spPr>
          <a:xfrm>
            <a:off x="818185" y="3352195"/>
            <a:ext cx="1584000" cy="82800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Knooppunt</a:t>
            </a:r>
          </a:p>
        </p:txBody>
      </p:sp>
      <p:sp>
        <p:nvSpPr>
          <p:cNvPr id="8" name="Rechthoek 7"/>
          <p:cNvSpPr/>
          <p:nvPr/>
        </p:nvSpPr>
        <p:spPr>
          <a:xfrm>
            <a:off x="3779912" y="1872311"/>
            <a:ext cx="2448270"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Achtergronden</a:t>
            </a:r>
          </a:p>
        </p:txBody>
      </p:sp>
      <p:sp>
        <p:nvSpPr>
          <p:cNvPr id="9" name="Rechthoek 8"/>
          <p:cNvSpPr/>
          <p:nvPr/>
        </p:nvSpPr>
        <p:spPr>
          <a:xfrm>
            <a:off x="3779911" y="3038600"/>
            <a:ext cx="2448271"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LVBB</a:t>
            </a:r>
          </a:p>
        </p:txBody>
      </p:sp>
      <p:sp>
        <p:nvSpPr>
          <p:cNvPr id="10" name="Rechthoek 9"/>
          <p:cNvSpPr/>
          <p:nvPr/>
        </p:nvSpPr>
        <p:spPr>
          <a:xfrm>
            <a:off x="3779911" y="4154011"/>
            <a:ext cx="2446317"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Informatiehuizen</a:t>
            </a:r>
          </a:p>
        </p:txBody>
      </p:sp>
      <p:cxnSp>
        <p:nvCxnSpPr>
          <p:cNvPr id="13" name="Rechte verbindingslijn met pijl 12"/>
          <p:cNvCxnSpPr/>
          <p:nvPr/>
        </p:nvCxnSpPr>
        <p:spPr>
          <a:xfrm flipH="1">
            <a:off x="2457041" y="2328429"/>
            <a:ext cx="1196451" cy="140190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H="1" flipV="1">
            <a:off x="2688322" y="2393413"/>
            <a:ext cx="965170" cy="103992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flipH="1" flipV="1">
            <a:off x="2643619" y="2556393"/>
            <a:ext cx="1009873" cy="195272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flipV="1">
            <a:off x="1610185" y="2992394"/>
            <a:ext cx="0" cy="34077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31" name="Afbeelding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4219" y="1754224"/>
            <a:ext cx="1634205" cy="1224715"/>
          </a:xfrm>
          <a:prstGeom prst="rect">
            <a:avLst/>
          </a:prstGeom>
        </p:spPr>
      </p:pic>
      <p:cxnSp>
        <p:nvCxnSpPr>
          <p:cNvPr id="17" name="Rechte verbindingslijn met pijl 16"/>
          <p:cNvCxnSpPr/>
          <p:nvPr/>
        </p:nvCxnSpPr>
        <p:spPr>
          <a:xfrm flipH="1" flipV="1">
            <a:off x="2643618" y="2321132"/>
            <a:ext cx="1088749" cy="1459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flipH="1" flipV="1">
            <a:off x="2642086" y="2851842"/>
            <a:ext cx="1064302" cy="295342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Rechthoek 25"/>
          <p:cNvSpPr/>
          <p:nvPr/>
        </p:nvSpPr>
        <p:spPr>
          <a:xfrm>
            <a:off x="3779911" y="5301041"/>
            <a:ext cx="2446317" cy="919950"/>
          </a:xfrm>
          <a:prstGeom prst="rect">
            <a:avLst/>
          </a:prstGeom>
          <a:solidFill>
            <a:srgbClr val="3987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Extra kaartlagen</a:t>
            </a:r>
          </a:p>
        </p:txBody>
      </p:sp>
      <p:pic>
        <p:nvPicPr>
          <p:cNvPr id="21" name="Afbeelding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6509" y="5145251"/>
            <a:ext cx="2116181" cy="1092468"/>
          </a:xfrm>
          <a:prstGeom prst="rect">
            <a:avLst/>
          </a:prstGeom>
        </p:spPr>
      </p:pic>
      <p:pic>
        <p:nvPicPr>
          <p:cNvPr id="22" name="Afbeelding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44065" y="2786104"/>
            <a:ext cx="1241067" cy="1219357"/>
          </a:xfrm>
          <a:prstGeom prst="rect">
            <a:avLst/>
          </a:prstGeom>
        </p:spPr>
      </p:pic>
      <p:pic>
        <p:nvPicPr>
          <p:cNvPr id="24" name="Afbeelding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96881" y="4041978"/>
            <a:ext cx="1535433" cy="1067628"/>
          </a:xfrm>
          <a:prstGeom prst="rect">
            <a:avLst/>
          </a:prstGeom>
        </p:spPr>
      </p:pic>
    </p:spTree>
    <p:extLst>
      <p:ext uri="{BB962C8B-B14F-4D97-AF65-F5344CB8AC3E}">
        <p14:creationId xmlns:p14="http://schemas.microsoft.com/office/powerpoint/2010/main" val="41427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childTnLst>
                                    <p:set>
                                      <p:cBhvr rctx="PPT">
                                        <p:cTn id="38" dur="indefinite"/>
                                        <p:tgtEl>
                                          <p:spTgt spid="10"/>
                                        </p:tgtEl>
                                        <p:attrNameLst>
                                          <p:attrName>style.opacity</p:attrName>
                                        </p:attrNameLst>
                                      </p:cBhvr>
                                      <p:to>
                                        <p:strVal val="0.5"/>
                                      </p:to>
                                    </p:set>
                                    <p:animEffect filter="image" prLst="opacity: 0.5">
                                      <p:cBhvr rctx="IE">
                                        <p:cTn id="39" dur="indefinite"/>
                                        <p:tgtEl>
                                          <p:spTgt spid="10"/>
                                        </p:tgtEl>
                                      </p:cBhvr>
                                    </p:animEffect>
                                  </p:childTnLst>
                                </p:cTn>
                              </p:par>
                              <p:par>
                                <p:cTn id="40" presetID="9" presetClass="emph" presetSubtype="0" nodeType="withEffect">
                                  <p:stCondLst>
                                    <p:cond delay="0"/>
                                  </p:stCondLst>
                                  <p:childTnLst>
                                    <p:set>
                                      <p:cBhvr rctx="PPT">
                                        <p:cTn id="41" dur="indefinite"/>
                                        <p:tgtEl>
                                          <p:spTgt spid="24"/>
                                        </p:tgtEl>
                                        <p:attrNameLst>
                                          <p:attrName>style.opacity</p:attrName>
                                        </p:attrNameLst>
                                      </p:cBhvr>
                                      <p:to>
                                        <p:strVal val="0.5"/>
                                      </p:to>
                                    </p:set>
                                    <p:animEffect filter="image" prLst="opacity: 0.5">
                                      <p:cBhvr rctx="IE">
                                        <p:cTn id="42" dur="indefinite"/>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0" grpId="1" animBg="1"/>
      <p:bldP spid="2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a:t>
            </a:r>
            <a:endParaRPr lang="nl-NL" dirty="0"/>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4" name="Tijdelijke aanduiding voor tekst 3"/>
          <p:cNvSpPr>
            <a:spLocks noGrp="1"/>
          </p:cNvSpPr>
          <p:nvPr>
            <p:ph type="body" sz="quarter" idx="11"/>
          </p:nvPr>
        </p:nvSpPr>
        <p:spPr/>
        <p:txBody>
          <a:bodyPr/>
          <a:lstStyle/>
          <a:p>
            <a:endParaRPr lang="en-US" sz="2000" dirty="0"/>
          </a:p>
          <a:p>
            <a:pPr marL="457200" indent="-457200">
              <a:buAutoNum type="arabicPeriod"/>
            </a:pPr>
            <a:r>
              <a:rPr lang="en-US" sz="2000" dirty="0" err="1">
                <a:solidFill>
                  <a:schemeClr val="bg1">
                    <a:lumMod val="85000"/>
                  </a:schemeClr>
                </a:solidFill>
              </a:rPr>
              <a:t>Terugblik</a:t>
            </a:r>
            <a:r>
              <a:rPr lang="en-US" sz="2000" dirty="0">
                <a:solidFill>
                  <a:schemeClr val="bg1">
                    <a:lumMod val="85000"/>
                  </a:schemeClr>
                </a:solidFill>
              </a:rPr>
              <a:t> PI-2</a:t>
            </a:r>
          </a:p>
          <a:p>
            <a:pPr marL="457200" indent="-457200">
              <a:buAutoNum type="arabicPeriod"/>
            </a:pPr>
            <a:r>
              <a:rPr lang="en-US" sz="2000" dirty="0" err="1"/>
              <a:t>Vooruitblik</a:t>
            </a:r>
            <a:r>
              <a:rPr lang="en-US" sz="2000" dirty="0"/>
              <a:t> </a:t>
            </a:r>
          </a:p>
          <a:p>
            <a:pPr marL="457200" indent="-457200">
              <a:buAutoNum type="arabicPeriod"/>
            </a:pPr>
            <a:r>
              <a:rPr lang="en-US" sz="2000" dirty="0">
                <a:solidFill>
                  <a:schemeClr val="bg1">
                    <a:lumMod val="85000"/>
                  </a:schemeClr>
                </a:solidFill>
              </a:rPr>
              <a:t>Demo</a:t>
            </a:r>
          </a:p>
          <a:p>
            <a:pPr marL="0" indent="0"/>
            <a:endParaRPr lang="en-US" sz="2000" dirty="0"/>
          </a:p>
        </p:txBody>
      </p:sp>
    </p:spTree>
    <p:extLst>
      <p:ext uri="{BB962C8B-B14F-4D97-AF65-F5344CB8AC3E}">
        <p14:creationId xmlns:p14="http://schemas.microsoft.com/office/powerpoint/2010/main" val="3394950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Vooruitblik Program Increment 3</a:t>
            </a:r>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4" name="Tijdelijke aanduiding voor tekst 3"/>
          <p:cNvSpPr>
            <a:spLocks noGrp="1"/>
          </p:cNvSpPr>
          <p:nvPr>
            <p:ph type="body" sz="quarter" idx="11"/>
          </p:nvPr>
        </p:nvSpPr>
        <p:spPr/>
        <p:txBody>
          <a:bodyPr/>
          <a:lstStyle/>
          <a:p>
            <a:r>
              <a:rPr lang="nl-NL" dirty="0" err="1">
                <a:solidFill>
                  <a:schemeClr val="tx1"/>
                </a:solidFill>
                <a:latin typeface="Calibri" pitchFamily="34" charset="0"/>
                <a:cs typeface="Calibri" pitchFamily="34" charset="0"/>
              </a:rPr>
              <a:t>Epic</a:t>
            </a:r>
            <a:r>
              <a:rPr lang="nl-NL" dirty="0">
                <a:solidFill>
                  <a:schemeClr val="tx1"/>
                </a:solidFill>
                <a:latin typeface="Calibri" pitchFamily="34" charset="0"/>
                <a:cs typeface="Calibri" pitchFamily="34" charset="0"/>
              </a:rPr>
              <a:t> 22 : voortzetting en uitbreiding van </a:t>
            </a:r>
            <a:r>
              <a:rPr lang="nl-NL" dirty="0" err="1">
                <a:solidFill>
                  <a:schemeClr val="tx1"/>
                </a:solidFill>
                <a:latin typeface="Calibri" pitchFamily="34" charset="0"/>
                <a:cs typeface="Calibri" pitchFamily="34" charset="0"/>
              </a:rPr>
              <a:t>Epic</a:t>
            </a:r>
            <a:r>
              <a:rPr lang="nl-NL" dirty="0">
                <a:solidFill>
                  <a:schemeClr val="tx1"/>
                </a:solidFill>
                <a:latin typeface="Calibri" pitchFamily="34" charset="0"/>
                <a:cs typeface="Calibri" pitchFamily="34" charset="0"/>
              </a:rPr>
              <a:t> 9:</a:t>
            </a:r>
          </a:p>
          <a:p>
            <a:r>
              <a:rPr lang="nl-NL" dirty="0">
                <a:solidFill>
                  <a:schemeClr val="tx1"/>
                </a:solidFill>
                <a:latin typeface="Calibri" pitchFamily="34" charset="0"/>
                <a:cs typeface="Calibri" pitchFamily="34" charset="0"/>
              </a:rPr>
              <a:t>Het kunnen verbeelden van Ruimtelijke Plannen (inclusief verbeelding), </a:t>
            </a:r>
            <a:br>
              <a:rPr lang="nl-NL" dirty="0">
                <a:solidFill>
                  <a:schemeClr val="tx1"/>
                </a:solidFill>
                <a:latin typeface="Calibri" pitchFamily="34" charset="0"/>
                <a:cs typeface="Calibri" pitchFamily="34" charset="0"/>
              </a:rPr>
            </a:br>
            <a:r>
              <a:rPr lang="nl-NL" dirty="0">
                <a:solidFill>
                  <a:schemeClr val="tx1"/>
                </a:solidFill>
                <a:latin typeface="Calibri" pitchFamily="34" charset="0"/>
                <a:cs typeface="Calibri" pitchFamily="34" charset="0"/>
              </a:rPr>
              <a:t>ten behoeve van de provinciale medewerker.</a:t>
            </a:r>
          </a:p>
        </p:txBody>
      </p:sp>
    </p:spTree>
    <p:extLst>
      <p:ext uri="{BB962C8B-B14F-4D97-AF65-F5344CB8AC3E}">
        <p14:creationId xmlns:p14="http://schemas.microsoft.com/office/powerpoint/2010/main" val="3241587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a:t>
            </a:r>
            <a:endParaRPr lang="nl-NL" dirty="0"/>
          </a:p>
        </p:txBody>
      </p:sp>
      <p:sp>
        <p:nvSpPr>
          <p:cNvPr id="3" name="Tijdelijke aanduiding voor datum 2"/>
          <p:cNvSpPr>
            <a:spLocks noGrp="1"/>
          </p:cNvSpPr>
          <p:nvPr>
            <p:ph type="dt" sz="half" idx="10"/>
          </p:nvPr>
        </p:nvSpPr>
        <p:spPr/>
        <p:txBody>
          <a:bodyPr/>
          <a:lstStyle/>
          <a:p>
            <a:r>
              <a:rPr lang="nl-NL" noProof="0"/>
              <a:t>27 juni 2017</a:t>
            </a:r>
            <a:endParaRPr lang="nl-NL" noProof="0" dirty="0"/>
          </a:p>
        </p:txBody>
      </p:sp>
      <p:sp>
        <p:nvSpPr>
          <p:cNvPr id="4" name="Tijdelijke aanduiding voor tekst 3"/>
          <p:cNvSpPr>
            <a:spLocks noGrp="1"/>
          </p:cNvSpPr>
          <p:nvPr>
            <p:ph type="body" sz="quarter" idx="11"/>
          </p:nvPr>
        </p:nvSpPr>
        <p:spPr/>
        <p:txBody>
          <a:bodyPr/>
          <a:lstStyle/>
          <a:p>
            <a:endParaRPr lang="en-US" sz="2000" dirty="0"/>
          </a:p>
          <a:p>
            <a:pPr marL="457200" indent="-457200">
              <a:buAutoNum type="arabicPeriod"/>
            </a:pPr>
            <a:r>
              <a:rPr lang="en-US" sz="2000" dirty="0" err="1">
                <a:solidFill>
                  <a:schemeClr val="bg1">
                    <a:lumMod val="85000"/>
                  </a:schemeClr>
                </a:solidFill>
              </a:rPr>
              <a:t>Terugblik</a:t>
            </a:r>
            <a:r>
              <a:rPr lang="en-US" sz="2000" dirty="0">
                <a:solidFill>
                  <a:schemeClr val="bg1">
                    <a:lumMod val="85000"/>
                  </a:schemeClr>
                </a:solidFill>
              </a:rPr>
              <a:t> PI-2 </a:t>
            </a:r>
          </a:p>
          <a:p>
            <a:pPr marL="457200" indent="-457200">
              <a:buAutoNum type="arabicPeriod"/>
            </a:pPr>
            <a:r>
              <a:rPr lang="en-US" sz="2000" dirty="0" err="1">
                <a:solidFill>
                  <a:schemeClr val="bg1">
                    <a:lumMod val="85000"/>
                  </a:schemeClr>
                </a:solidFill>
              </a:rPr>
              <a:t>Vooruitblik</a:t>
            </a:r>
            <a:r>
              <a:rPr lang="en-US" sz="2000" dirty="0">
                <a:solidFill>
                  <a:schemeClr val="bg1">
                    <a:lumMod val="85000"/>
                  </a:schemeClr>
                </a:solidFill>
              </a:rPr>
              <a:t> </a:t>
            </a:r>
          </a:p>
          <a:p>
            <a:pPr marL="457200" indent="-457200">
              <a:buAutoNum type="arabicPeriod"/>
            </a:pPr>
            <a:r>
              <a:rPr lang="en-US" sz="2000" dirty="0"/>
              <a:t>Demo</a:t>
            </a:r>
          </a:p>
          <a:p>
            <a:pPr marL="0" indent="0"/>
            <a:endParaRPr lang="en-US" sz="2000" dirty="0"/>
          </a:p>
        </p:txBody>
      </p:sp>
    </p:spTree>
    <p:extLst>
      <p:ext uri="{BB962C8B-B14F-4D97-AF65-F5344CB8AC3E}">
        <p14:creationId xmlns:p14="http://schemas.microsoft.com/office/powerpoint/2010/main" val="215002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7" y="1268760"/>
            <a:ext cx="3737651" cy="864096"/>
          </a:xfrm>
          <a:solidFill>
            <a:srgbClr val="39870C">
              <a:alpha val="25000"/>
            </a:srgbClr>
          </a:solidFill>
          <a:ln w="19050">
            <a:solidFill>
              <a:schemeClr val="accent1"/>
            </a:solidFill>
          </a:ln>
        </p:spPr>
        <p:txBody>
          <a:bodyPr vert="horz" wrap="square" lIns="91440" tIns="180000" rIns="91440" bIns="45720" numCol="1" anchor="t" anchorCtr="0" compatLnSpc="1">
            <a:prstTxWarp prst="textNoShape">
              <a:avLst/>
            </a:prstTxWarp>
          </a:bodyPr>
          <a:lstStyle/>
          <a:p>
            <a:pPr algn="ctr"/>
            <a:r>
              <a:rPr lang="nl-NL" sz="1200" dirty="0"/>
              <a:t>6. Inzicht hebben, aanroepen en testen van de services van het DSO </a:t>
            </a:r>
          </a:p>
          <a:p>
            <a:pPr algn="ctr"/>
            <a:endParaRPr lang="nl-NL" sz="1200" dirty="0"/>
          </a:p>
          <a:p>
            <a:pPr algn="ctr"/>
            <a:endParaRPr lang="nl-NL" sz="1200" dirty="0"/>
          </a:p>
        </p:txBody>
      </p:sp>
      <p:sp>
        <p:nvSpPr>
          <p:cNvPr id="9" name="Titel 1"/>
          <p:cNvSpPr txBox="1">
            <a:spLocks/>
          </p:cNvSpPr>
          <p:nvPr/>
        </p:nvSpPr>
        <p:spPr bwMode="auto">
          <a:xfrm>
            <a:off x="4947167" y="624352"/>
            <a:ext cx="4233345" cy="57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600" spc="-60">
                <a:solidFill>
                  <a:srgbClr val="39870C"/>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nl-NL" sz="1800" kern="0" dirty="0" err="1">
                <a:solidFill>
                  <a:schemeClr val="bg1"/>
                </a:solidFill>
              </a:rPr>
              <a:t>Epic</a:t>
            </a:r>
            <a:r>
              <a:rPr lang="nl-NL" sz="1800" kern="0" dirty="0">
                <a:solidFill>
                  <a:schemeClr val="bg1"/>
                </a:solidFill>
              </a:rPr>
              <a:t> Set 4: Koppelen en testen</a:t>
            </a:r>
          </a:p>
        </p:txBody>
      </p:sp>
      <p:sp>
        <p:nvSpPr>
          <p:cNvPr id="10" name="Tijdelijke aanduiding voor inhoud 2"/>
          <p:cNvSpPr>
            <a:spLocks noGrp="1"/>
          </p:cNvSpPr>
          <p:nvPr>
            <p:ph sz="half" idx="1"/>
          </p:nvPr>
        </p:nvSpPr>
        <p:spPr>
          <a:xfrm>
            <a:off x="4211960" y="1272552"/>
            <a:ext cx="4712883" cy="879534"/>
          </a:xfrm>
          <a:solidFill>
            <a:srgbClr val="39870C">
              <a:alpha val="25000"/>
            </a:srgbClr>
          </a:solidFill>
          <a:ln w="19050">
            <a:solidFill>
              <a:schemeClr val="accent1"/>
            </a:solidFill>
          </a:ln>
        </p:spPr>
        <p:txBody>
          <a:bodyPr vert="horz" wrap="square" lIns="91440" tIns="180000" rIns="91440" bIns="45720" numCol="1" anchor="t" anchorCtr="0" compatLnSpc="1">
            <a:prstTxWarp prst="textNoShape">
              <a:avLst/>
            </a:prstTxWarp>
          </a:bodyPr>
          <a:lstStyle/>
          <a:p>
            <a:pPr algn="ctr"/>
            <a:r>
              <a:rPr lang="nl-NL" sz="1200" dirty="0"/>
              <a:t>7. Beschikken over een beheerde omgeving die voldoet aan pre-productie eisen en een minimale vorm van ondersteuning biedt</a:t>
            </a:r>
          </a:p>
          <a:p>
            <a:pPr algn="ctr"/>
            <a:endParaRPr lang="nl-NL" sz="1200" dirty="0"/>
          </a:p>
        </p:txBody>
      </p:sp>
      <p:grpSp>
        <p:nvGrpSpPr>
          <p:cNvPr id="64" name="Groep 63"/>
          <p:cNvGrpSpPr/>
          <p:nvPr/>
        </p:nvGrpSpPr>
        <p:grpSpPr>
          <a:xfrm>
            <a:off x="3588747" y="2062528"/>
            <a:ext cx="602002" cy="718400"/>
            <a:chOff x="355152" y="3645024"/>
            <a:chExt cx="602002" cy="718400"/>
          </a:xfrm>
        </p:grpSpPr>
        <p:sp>
          <p:nvSpPr>
            <p:cNvPr id="65" name="Rechthoek 64"/>
            <p:cNvSpPr/>
            <p:nvPr/>
          </p:nvSpPr>
          <p:spPr>
            <a:xfrm>
              <a:off x="355152" y="3698244"/>
              <a:ext cx="570394" cy="648743"/>
            </a:xfrm>
            <a:prstGeom prst="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Tekstvak 65"/>
            <p:cNvSpPr txBox="1"/>
            <p:nvPr/>
          </p:nvSpPr>
          <p:spPr>
            <a:xfrm>
              <a:off x="355152" y="4024870"/>
              <a:ext cx="602002" cy="338554"/>
            </a:xfrm>
            <a:prstGeom prst="rect">
              <a:avLst/>
            </a:prstGeom>
            <a:noFill/>
          </p:spPr>
          <p:txBody>
            <a:bodyPr wrap="square" rtlCol="0">
              <a:spAutoFit/>
            </a:bodyPr>
            <a:lstStyle/>
            <a:p>
              <a:pPr algn="ctr"/>
              <a:r>
                <a:rPr lang="nl-NL" sz="800" b="1" dirty="0"/>
                <a:t>Praktijk</a:t>
              </a:r>
            </a:p>
            <a:p>
              <a:pPr algn="ctr"/>
              <a:r>
                <a:rPr lang="nl-NL" sz="800" b="1" dirty="0"/>
                <a:t>Test</a:t>
              </a:r>
            </a:p>
          </p:txBody>
        </p:sp>
        <p:pic>
          <p:nvPicPr>
            <p:cNvPr id="67" name="Afbeelding 6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043" y="3645024"/>
              <a:ext cx="372541" cy="401198"/>
            </a:xfrm>
            <a:prstGeom prst="rect">
              <a:avLst/>
            </a:prstGeom>
          </p:spPr>
        </p:pic>
      </p:grpSp>
      <p:sp>
        <p:nvSpPr>
          <p:cNvPr id="57" name="Tijdelijke aanduiding voor inhoud 2"/>
          <p:cNvSpPr txBox="1">
            <a:spLocks/>
          </p:cNvSpPr>
          <p:nvPr/>
        </p:nvSpPr>
        <p:spPr bwMode="auto">
          <a:xfrm>
            <a:off x="217677" y="321297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3"/>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5"/>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lang="nl-NL" sz="1000" b="1" dirty="0"/>
              <a:t>Buiten scope</a:t>
            </a:r>
            <a:endParaRPr sz="1000" b="1" dirty="0"/>
          </a:p>
          <a:p>
            <a:pPr marL="0" indent="0"/>
            <a:r>
              <a:rPr lang="nl-NL" sz="1000" dirty="0"/>
              <a:t>-archivering</a:t>
            </a:r>
          </a:p>
          <a:p>
            <a:pPr marL="0" indent="0"/>
            <a:r>
              <a:rPr lang="nl-NL" sz="1000" dirty="0"/>
              <a:t>-</a:t>
            </a:r>
            <a:r>
              <a:rPr lang="nl-NL" sz="1000" dirty="0" err="1"/>
              <a:t>authorisatie</a:t>
            </a:r>
            <a:endParaRPr lang="nl-NL" sz="1000" dirty="0"/>
          </a:p>
        </p:txBody>
      </p:sp>
      <p:sp>
        <p:nvSpPr>
          <p:cNvPr id="58" name="Tijdelijke aanduiding voor inhoud 2"/>
          <p:cNvSpPr txBox="1">
            <a:spLocks/>
          </p:cNvSpPr>
          <p:nvPr/>
        </p:nvSpPr>
        <p:spPr bwMode="auto">
          <a:xfrm>
            <a:off x="3131840" y="3141312"/>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3"/>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5"/>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sz="1000" b="1" dirty="0"/>
              <a:t>In scope</a:t>
            </a:r>
          </a:p>
          <a:p>
            <a:pPr marL="0" indent="0"/>
            <a:r>
              <a:rPr lang="nl-NL" sz="1000" dirty="0"/>
              <a:t>&lt;tekst&gt;</a:t>
            </a:r>
          </a:p>
        </p:txBody>
      </p:sp>
      <p:sp>
        <p:nvSpPr>
          <p:cNvPr id="59" name="Tijdelijke aanduiding voor inhoud 2"/>
          <p:cNvSpPr txBox="1">
            <a:spLocks/>
          </p:cNvSpPr>
          <p:nvPr/>
        </p:nvSpPr>
        <p:spPr bwMode="auto">
          <a:xfrm>
            <a:off x="6091582" y="3212976"/>
            <a:ext cx="2880320" cy="28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lang="nl-NL"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3"/>
              </a:buBlip>
              <a:defRPr lang="nl-NL" sz="1800" kern="120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4"/>
              </a:buBlip>
              <a:defRPr lang="nl-NL" sz="1800" kern="120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5"/>
              </a:buBlip>
              <a:defRPr lang="nl-NL" sz="1800" kern="120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sz="1800" kern="12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r>
              <a:rPr sz="1000" b="1" dirty="0"/>
              <a:t>Wat kan ik na PI-2? </a:t>
            </a:r>
          </a:p>
          <a:p>
            <a:r>
              <a:rPr lang="nl-NL" sz="1000" dirty="0"/>
              <a:t>&lt;tekst&gt;</a:t>
            </a:r>
            <a:endParaRPr sz="1000" dirty="0"/>
          </a:p>
        </p:txBody>
      </p:sp>
      <p:sp>
        <p:nvSpPr>
          <p:cNvPr id="68" name="Rechthoek 67"/>
          <p:cNvSpPr/>
          <p:nvPr/>
        </p:nvSpPr>
        <p:spPr>
          <a:xfrm>
            <a:off x="3059832" y="3141312"/>
            <a:ext cx="72008" cy="3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hthoek 68"/>
          <p:cNvSpPr/>
          <p:nvPr/>
        </p:nvSpPr>
        <p:spPr>
          <a:xfrm>
            <a:off x="5962941" y="3141312"/>
            <a:ext cx="72008" cy="3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2" name="Groep 21"/>
          <p:cNvGrpSpPr/>
          <p:nvPr/>
        </p:nvGrpSpPr>
        <p:grpSpPr>
          <a:xfrm>
            <a:off x="8301068" y="2115747"/>
            <a:ext cx="720080" cy="648743"/>
            <a:chOff x="1274262" y="3658639"/>
            <a:chExt cx="720080" cy="648743"/>
          </a:xfrm>
        </p:grpSpPr>
        <p:sp>
          <p:nvSpPr>
            <p:cNvPr id="23" name="Rechthoek 22"/>
            <p:cNvSpPr/>
            <p:nvPr/>
          </p:nvSpPr>
          <p:spPr>
            <a:xfrm>
              <a:off x="1331640" y="3658639"/>
              <a:ext cx="570394" cy="648743"/>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46693" y="3712866"/>
              <a:ext cx="540287" cy="540287"/>
            </a:xfrm>
            <a:prstGeom prst="rect">
              <a:avLst/>
            </a:prstGeom>
          </p:spPr>
        </p:pic>
        <p:sp>
          <p:nvSpPr>
            <p:cNvPr id="25" name="Tekstvak 24"/>
            <p:cNvSpPr txBox="1"/>
            <p:nvPr/>
          </p:nvSpPr>
          <p:spPr>
            <a:xfrm>
              <a:off x="1274262" y="4077652"/>
              <a:ext cx="720080" cy="215444"/>
            </a:xfrm>
            <a:prstGeom prst="rect">
              <a:avLst/>
            </a:prstGeom>
            <a:noFill/>
          </p:spPr>
          <p:txBody>
            <a:bodyPr wrap="square" rtlCol="0">
              <a:spAutoFit/>
            </a:bodyPr>
            <a:lstStyle/>
            <a:p>
              <a:r>
                <a:rPr lang="nl-NL" sz="800" b="1" dirty="0"/>
                <a:t>Productie</a:t>
              </a:r>
            </a:p>
          </p:txBody>
        </p:sp>
      </p:grpSp>
    </p:spTree>
    <p:extLst>
      <p:ext uri="{BB962C8B-B14F-4D97-AF65-F5344CB8AC3E}">
        <p14:creationId xmlns:p14="http://schemas.microsoft.com/office/powerpoint/2010/main" val="235601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1600200" y="2276872"/>
            <a:ext cx="5780112" cy="2895600"/>
          </a:xfrm>
        </p:spPr>
        <p:txBody>
          <a:bodyPr/>
          <a:lstStyle/>
          <a:p>
            <a:pPr>
              <a:defRPr/>
            </a:pPr>
            <a:r>
              <a:rPr lang="nl-NL" sz="2800" dirty="0"/>
              <a:t>PR02:</a:t>
            </a:r>
            <a:br>
              <a:rPr lang="nl-NL" sz="2800" dirty="0"/>
            </a:br>
            <a:r>
              <a:rPr lang="nl-NL" sz="2800" dirty="0"/>
              <a:t>Het Ontwikkelaarsportaal </a:t>
            </a:r>
            <a:br>
              <a:rPr lang="nl-NL" sz="2800" dirty="0"/>
            </a:br>
            <a:r>
              <a:rPr lang="nl-NL" sz="2800" dirty="0"/>
              <a:t>en het </a:t>
            </a:r>
            <a:br>
              <a:rPr lang="nl-NL" sz="2800" dirty="0"/>
            </a:br>
            <a:r>
              <a:rPr lang="nl-NL" sz="2800" dirty="0"/>
              <a:t>Content Management Systeem</a:t>
            </a:r>
            <a:br>
              <a:rPr lang="nl-NL" sz="2800" dirty="0"/>
            </a:br>
            <a:r>
              <a:rPr lang="nl-NL" sz="2000" dirty="0"/>
              <a:t/>
            </a:r>
            <a:br>
              <a:rPr lang="nl-NL" sz="2000" dirty="0"/>
            </a:br>
            <a:r>
              <a:rPr lang="nl-NL" sz="2000" dirty="0"/>
              <a:t/>
            </a:r>
            <a:br>
              <a:rPr lang="nl-NL" sz="2000" dirty="0"/>
            </a:br>
            <a:r>
              <a:rPr lang="nl-NL" sz="2000" dirty="0"/>
              <a:t/>
            </a:r>
            <a:br>
              <a:rPr lang="nl-NL" sz="2000" dirty="0"/>
            </a:br>
            <a:r>
              <a:rPr lang="nl-NL" sz="2000" dirty="0"/>
              <a:t>Systeemdemo 27 juni 2017</a:t>
            </a:r>
            <a:br>
              <a:rPr lang="nl-NL" sz="2000" dirty="0"/>
            </a:br>
            <a:r>
              <a:rPr lang="nl-NL" sz="2000" dirty="0"/>
              <a:t/>
            </a:r>
            <a:br>
              <a:rPr lang="nl-NL" sz="2000" dirty="0"/>
            </a:br>
            <a:endParaRPr lang="nl-NL" sz="2000" dirty="0"/>
          </a:p>
        </p:txBody>
      </p:sp>
    </p:spTree>
    <p:extLst>
      <p:ext uri="{BB962C8B-B14F-4D97-AF65-F5344CB8AC3E}">
        <p14:creationId xmlns:p14="http://schemas.microsoft.com/office/powerpoint/2010/main" val="3981767740"/>
      </p:ext>
    </p:extLst>
  </p:cSld>
  <p:clrMapOvr>
    <a:masterClrMapping/>
  </p:clrMapOvr>
</p:sld>
</file>

<file path=ppt/theme/theme1.xml><?xml version="1.0" encoding="utf-8"?>
<a:theme xmlns:a="http://schemas.openxmlformats.org/drawingml/2006/main" name="Aan de slag met de Omgevingswet_template">
  <a:themeElements>
    <a:clrScheme name="Kleurenschema Groen">
      <a:dk1>
        <a:sysClr val="windowText" lastClr="000000"/>
      </a:dk1>
      <a:lt1>
        <a:sysClr val="window" lastClr="FFFFFF"/>
      </a:lt1>
      <a:dk2>
        <a:srgbClr val="F4BBD6"/>
      </a:dk2>
      <a:lt2>
        <a:srgbClr val="EEECE1"/>
      </a:lt2>
      <a:accent1>
        <a:srgbClr val="4E9625"/>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elpagina zonder foto">
  <a:themeElements>
    <a:clrScheme name="Aangepast 2">
      <a:dk1>
        <a:sysClr val="windowText" lastClr="000000"/>
      </a:dk1>
      <a:lt1>
        <a:sysClr val="window" lastClr="FFFFFF"/>
      </a:lt1>
      <a:dk2>
        <a:srgbClr val="F4BBD6"/>
      </a:dk2>
      <a:lt2>
        <a:srgbClr val="EEECE1"/>
      </a:lt2>
      <a:accent1>
        <a:srgbClr val="8FB73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B2C52FF76B34499BEFB059C9EF74D7" ma:contentTypeVersion="10" ma:contentTypeDescription="Een nieuw document maken." ma:contentTypeScope="" ma:versionID="0c08e4c9394ffdd8b54b0933071ed0b0">
  <xsd:schema xmlns:xsd="http://www.w3.org/2001/XMLSchema" xmlns:xs="http://www.w3.org/2001/XMLSchema" xmlns:p="http://schemas.microsoft.com/office/2006/metadata/properties" xmlns:ns2="68019975-363f-4a6f-97d7-c8b7be6847ae" xmlns:ns3="http://schemas.microsoft.com/sharepoint/v3/fields" targetNamespace="http://schemas.microsoft.com/office/2006/metadata/properties" ma:root="true" ma:fieldsID="403f8694ec7af7ba4c1f2b8c410ea9bf" ns2:_="" ns3:_="">
    <xsd:import namespace="68019975-363f-4a6f-97d7-c8b7be6847ae"/>
    <xsd:import namespace="http://schemas.microsoft.com/sharepoint/v3/fields"/>
    <xsd:element name="properties">
      <xsd:complexType>
        <xsd:sequence>
          <xsd:element name="documentManagement">
            <xsd:complexType>
              <xsd:all>
                <xsd:element ref="ns2:Toelichting" minOccurs="0"/>
                <xsd:element ref="ns3:_Status" minOccurs="0"/>
                <xsd:element ref="ns2:Documentsoort" minOccurs="0"/>
                <xsd:element ref="ns2:Archiefwaardig_x0020_document" minOccurs="0"/>
                <xsd:element ref="ns2:Geadresseerde" minOccurs="0"/>
                <xsd:element ref="ns2:Datum_x0020_document" minOccurs="0"/>
                <xsd:element ref="ns2:Deelprogramma" minOccurs="0"/>
                <xsd:element ref="ns2:Eigenaarschap" minOccurs="0"/>
                <xsd:element ref="ns2:_dlc_DocId" minOccurs="0"/>
                <xsd:element ref="ns2:_dlc_DocIdUrl" minOccurs="0"/>
                <xsd:element ref="ns2:_dlc_DocIdPersistId" minOccurs="0"/>
                <xsd:element ref="ns2:Versie_x0020_n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019975-363f-4a6f-97d7-c8b7be6847ae" elementFormDefault="qualified">
    <xsd:import namespace="http://schemas.microsoft.com/office/2006/documentManagement/types"/>
    <xsd:import namespace="http://schemas.microsoft.com/office/infopath/2007/PartnerControls"/>
    <xsd:element name="Toelichting" ma:index="2" nillable="true" ma:displayName="Toelichting" ma:internalName="Toelichting">
      <xsd:simpleType>
        <xsd:restriction base="dms:Note">
          <xsd:maxLength value="255"/>
        </xsd:restriction>
      </xsd:simpleType>
    </xsd:element>
    <xsd:element name="Documentsoort" ma:index="4" nillable="true" ma:displayName="Documentsoort" ma:format="Dropdown" ma:internalName="Documentsoort">
      <xsd:simpleType>
        <xsd:restriction base="dms:Choice">
          <xsd:enumeration value=""/>
          <xsd:enumeration value="Agenda"/>
          <xsd:enumeration value="Brief"/>
          <xsd:enumeration value="Format"/>
          <xsd:enumeration value="Formulier"/>
          <xsd:enumeration value="Inventarisatie"/>
          <xsd:enumeration value="Memo"/>
          <xsd:enumeration value="Nota"/>
          <xsd:enumeration value="Offerte"/>
          <xsd:enumeration value="Opdracht"/>
          <xsd:enumeration value="Overeenkomst"/>
          <xsd:enumeration value="Plan"/>
          <xsd:enumeration value="Planning"/>
          <xsd:enumeration value="Presentatie"/>
          <xsd:enumeration value="Raming"/>
          <xsd:enumeration value="Rapport"/>
          <xsd:enumeration value="Schema"/>
          <xsd:enumeration value="Verslag"/>
        </xsd:restriction>
      </xsd:simpleType>
    </xsd:element>
    <xsd:element name="Archiefwaardig_x0020_document" ma:index="5" nillable="true" ma:displayName="Archiefwaardig document" ma:format="Dropdown" ma:internalName="Archiefwaardig_x0020_document">
      <xsd:simpleType>
        <xsd:restriction base="dms:Choice">
          <xsd:enumeration value="Ja"/>
          <xsd:enumeration value="Nee"/>
        </xsd:restriction>
      </xsd:simpleType>
    </xsd:element>
    <xsd:element name="Geadresseerde" ma:index="7" nillable="true" ma:displayName="Geadresseerde" ma:internalName="Geadresseerde">
      <xsd:simpleType>
        <xsd:restriction base="dms:Text">
          <xsd:maxLength value="100"/>
        </xsd:restriction>
      </xsd:simpleType>
    </xsd:element>
    <xsd:element name="Datum_x0020_document" ma:index="8" nillable="true" ma:displayName="Datum document" ma:format="DateOnly" ma:internalName="Datum_x0020_document">
      <xsd:simpleType>
        <xsd:restriction base="dms:DateTime"/>
      </xsd:simpleType>
    </xsd:element>
    <xsd:element name="Deelprogramma" ma:index="9" nillable="true" ma:displayName="Deelprogramma" ma:default="DSO" ma:format="Dropdown" ma:internalName="Deelprogramma">
      <xsd:simpleType>
        <xsd:restriction base="dms:Choice">
          <xsd:enumeration value="Programmabureau"/>
          <xsd:enumeration value="DSO"/>
          <xsd:enumeration value="Invoering"/>
        </xsd:restriction>
      </xsd:simpleType>
    </xsd:element>
    <xsd:element name="Eigenaarschap" ma:index="10" nillable="true" ma:displayName="Eigenaarschap" ma:format="Dropdown" ma:internalName="Eigenaarschap">
      <xsd:simpleType>
        <xsd:restriction base="dms:Choice">
          <xsd:enumeration value="Beheersing"/>
          <xsd:enumeration value="Communicatie/Omgeving"/>
          <xsd:enumeration value="Advisering"/>
          <xsd:enumeration value="Programmateam Invoering"/>
          <xsd:enumeration value="Project Informatiepunt"/>
          <xsd:enumeration value="Project Invoeringsondersteuning"/>
          <xsd:enumeration value="Programmateam DSO"/>
          <xsd:enumeration value="Architectenbureau"/>
          <xsd:enumeration value="PR01"/>
          <xsd:enumeration value="PR02"/>
          <xsd:enumeration value="PR04"/>
          <xsd:enumeration value="PR05"/>
          <xsd:enumeration value="PR06"/>
          <xsd:enumeration value="PR07"/>
          <xsd:enumeration value="PR08"/>
          <xsd:enumeration value="PR09"/>
          <xsd:enumeration value="PR10"/>
          <xsd:enumeration value="PR11"/>
          <xsd:enumeration value="PR12"/>
          <xsd:enumeration value="PR13"/>
          <xsd:enumeration value="PR15"/>
          <xsd:enumeration value="PR16"/>
          <xsd:enumeration value="PR18"/>
          <xsd:enumeration value="PR19"/>
          <xsd:enumeration value="PR22"/>
          <xsd:enumeration value="PR23"/>
          <xsd:enumeration value="PR25"/>
          <xsd:enumeration value="PR26"/>
          <xsd:enumeration value="PR27"/>
          <xsd:enumeration value="PR28"/>
          <xsd:enumeration value="PR29"/>
          <xsd:enumeration value="PR30"/>
          <xsd:enumeration value="PR31"/>
        </xsd:restriction>
      </xsd:simpleType>
    </xsd:element>
    <xsd:element name="_dlc_DocId" ma:index="17" nillable="true" ma:displayName="Waarde van de document-id" ma:description="De waarde van de document-id die aan dit item is toegewezen." ma:internalName="_dlc_DocId" ma:readOnly="true">
      <xsd:simpleType>
        <xsd:restriction base="dms:Text"/>
      </xsd:simpleType>
    </xsd:element>
    <xsd:element name="_dlc_DocIdUrl" ma:index="18"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Versie_x0020_nr" ma:index="20" nillable="true" ma:displayName="Versie nr" ma:internalName="Versie_x0020_n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3" nillable="true" ma:displayName="Status" ma:format="Dropdown" ma:internalName="_Status">
      <xsd:simpleType>
        <xsd:restriction base="dms:Choice">
          <xsd:enumeration value="Concept"/>
          <xsd:enumeration value="Definitief"/>
          <xsd:enumeration value="Vastgestel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Auteur"/>
        <xsd:element ref="dcterms:created" minOccurs="0" maxOccurs="1"/>
        <xsd:element ref="dc:identifier" minOccurs="0" maxOccurs="1"/>
        <xsd:element name="contentType" minOccurs="0" maxOccurs="1" type="xsd:string" ma:index="13"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eelprogramma xmlns="68019975-363f-4a6f-97d7-c8b7be6847ae">DSO</Deelprogramma>
    <Eigenaarschap xmlns="68019975-363f-4a6f-97d7-c8b7be6847ae">Programmateam DSO</Eigenaarschap>
    <_Status xmlns="http://schemas.microsoft.com/sharepoint/v3/fields" xsi:nil="true"/>
    <Datum_x0020_document xmlns="68019975-363f-4a6f-97d7-c8b7be6847ae" xsi:nil="true"/>
    <Documentsoort xmlns="68019975-363f-4a6f-97d7-c8b7be6847ae" xsi:nil="true"/>
    <Archiefwaardig_x0020_document xmlns="68019975-363f-4a6f-97d7-c8b7be6847ae" xsi:nil="true"/>
    <Toelichting xmlns="68019975-363f-4a6f-97d7-c8b7be6847ae" xsi:nil="true"/>
    <Geadresseerde xmlns="68019975-363f-4a6f-97d7-c8b7be6847ae" xsi:nil="true"/>
    <Versie_x0020_nr xmlns="68019975-363f-4a6f-97d7-c8b7be6847ae" xsi:nil="true"/>
    <_dlc_DocId xmlns="68019975-363f-4a6f-97d7-c8b7be6847ae">0003-9-1927</_dlc_DocId>
    <_dlc_DocIdUrl xmlns="68019975-363f-4a6f-97d7-c8b7be6847ae">
      <Url>https://www.samenwerkruimten.nl/teamsites/aandeslagmetdso/_layouts/15/DocIdRedir.aspx?ID=0003-9-1927</Url>
      <Description>0003-9-1927</Description>
    </_dlc_DocIdUrl>
  </documentManagement>
</p:properties>
</file>

<file path=customXml/itemProps1.xml><?xml version="1.0" encoding="utf-8"?>
<ds:datastoreItem xmlns:ds="http://schemas.openxmlformats.org/officeDocument/2006/customXml" ds:itemID="{D5068633-8624-4511-BC9A-10431A23DE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019975-363f-4a6f-97d7-c8b7be6847ae"/>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1A623F-FCEE-4873-B180-89B293108431}">
  <ds:schemaRefs>
    <ds:schemaRef ds:uri="http://schemas.microsoft.com/sharepoint/v3/contenttype/forms"/>
  </ds:schemaRefs>
</ds:datastoreItem>
</file>

<file path=customXml/itemProps3.xml><?xml version="1.0" encoding="utf-8"?>
<ds:datastoreItem xmlns:ds="http://schemas.openxmlformats.org/officeDocument/2006/customXml" ds:itemID="{4D5D5019-61F0-4BA5-8D49-BDCB98CB618E}">
  <ds:schemaRefs>
    <ds:schemaRef ds:uri="http://schemas.microsoft.com/sharepoint/events"/>
  </ds:schemaRefs>
</ds:datastoreItem>
</file>

<file path=customXml/itemProps4.xml><?xml version="1.0" encoding="utf-8"?>
<ds:datastoreItem xmlns:ds="http://schemas.openxmlformats.org/officeDocument/2006/customXml" ds:itemID="{ED775C5B-8ED7-467C-9A49-9E802F602F09}">
  <ds:schemaRefs>
    <ds:schemaRef ds:uri="http://purl.org/dc/terms/"/>
    <ds:schemaRef ds:uri="http://schemas.microsoft.com/office/2006/documentManagement/types"/>
    <ds:schemaRef ds:uri="68019975-363f-4a6f-97d7-c8b7be6847ae"/>
    <ds:schemaRef ds:uri="http://schemas.microsoft.com/office/infopath/2007/PartnerControls"/>
    <ds:schemaRef ds:uri="http://www.w3.org/XML/1998/namespace"/>
    <ds:schemaRef ds:uri="http://schemas.microsoft.com/office/2006/metadata/properties"/>
    <ds:schemaRef ds:uri="http://schemas.microsoft.com/sharepoint/v3/fields"/>
    <ds:schemaRef ds:uri="http://purl.org/dc/dcmityp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Aan de slag met de Omgevingswet_template</Template>
  <TotalTime>5358</TotalTime>
  <Words>3750</Words>
  <Application>Microsoft Office PowerPoint</Application>
  <PresentationFormat>Diavoorstelling (4:3)</PresentationFormat>
  <Paragraphs>618</Paragraphs>
  <Slides>73</Slides>
  <Notes>15</Notes>
  <HiddenSlides>0</HiddenSlides>
  <MMClips>0</MMClips>
  <ScaleCrop>false</ScaleCrop>
  <HeadingPairs>
    <vt:vector size="4" baseType="variant">
      <vt:variant>
        <vt:lpstr>Thema</vt:lpstr>
      </vt:variant>
      <vt:variant>
        <vt:i4>5</vt:i4>
      </vt:variant>
      <vt:variant>
        <vt:lpstr>Diatitels</vt:lpstr>
      </vt:variant>
      <vt:variant>
        <vt:i4>73</vt:i4>
      </vt:variant>
    </vt:vector>
  </HeadingPairs>
  <TitlesOfParts>
    <vt:vector size="78" baseType="lpstr">
      <vt:lpstr>Aan de slag met de Omgevingswet_template</vt:lpstr>
      <vt:lpstr>Titelpagina zonder foto</vt:lpstr>
      <vt:lpstr>Volgdia</vt:lpstr>
      <vt:lpstr>1_Volgdia</vt:lpstr>
      <vt:lpstr>2_Volgdia</vt:lpstr>
      <vt:lpstr>Program Increment 2   Increment Demo  27 juni 2017     </vt:lpstr>
      <vt:lpstr>Intro</vt:lpstr>
      <vt:lpstr>PowerPoint-presentatie</vt:lpstr>
      <vt:lpstr>PowerPoint-presentatie</vt:lpstr>
      <vt:lpstr>Agenda</vt:lpstr>
      <vt:lpstr>PowerPoint-presentatie</vt:lpstr>
      <vt:lpstr>PowerPoint-presentatie</vt:lpstr>
      <vt:lpstr>PowerPoint-presentatie</vt:lpstr>
      <vt:lpstr>PR02: Het Ontwikkelaarsportaal  en het  Content Management Systeem    Systeemdemo 27 juni 2017  </vt:lpstr>
      <vt:lpstr>Inhoud:</vt:lpstr>
      <vt:lpstr>Opbouw van een portaal</vt:lpstr>
      <vt:lpstr>Een portaal bestaat uit verschillende componenten geleverd door verschillende projecten </vt:lpstr>
      <vt:lpstr>Voordelen:</vt:lpstr>
      <vt:lpstr>Wat is het: contenttypen  </vt:lpstr>
      <vt:lpstr>Ontwikkelaarsportaal</vt:lpstr>
      <vt:lpstr>Demo IPROX-CMS</vt:lpstr>
      <vt:lpstr>System Demo PI2 Afnemen Service via DSO API store Project 05 – het knooppunt    27-06-2017  Mark Bakkers (Business Analist –PR05)   Frank Terpstra (Product Owner – PR05)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Visualisatie   Toepassingsprofiel Omgevingsverordening  </vt:lpstr>
      <vt:lpstr>Inhoudsopgave</vt:lpstr>
      <vt:lpstr>PowerPoint-presentatie</vt:lpstr>
      <vt:lpstr>Inleiding Omgevingswet en DSO </vt:lpstr>
      <vt:lpstr>Inleiding Omgevingswet en DSO </vt:lpstr>
      <vt:lpstr>PowerPoint-presentatie</vt:lpstr>
      <vt:lpstr>Hoe gaat het nu?  </vt:lpstr>
      <vt:lpstr>Hoe gaat het nu?</vt:lpstr>
      <vt:lpstr>PowerPoint-presentatie</vt:lpstr>
      <vt:lpstr>PowerPoint-presentatie</vt:lpstr>
      <vt:lpstr>PowerPoint-presentatie</vt:lpstr>
      <vt:lpstr>Beschikbaar stellen op www.ruimtelijkeplannen.nl</vt:lpstr>
      <vt:lpstr>Voor RO: aparte kennisgeving in Staatscourant en/of provinciaal blad</vt:lpstr>
      <vt:lpstr>Overige verordeningen: officiëlebekendmakingen.nl</vt:lpstr>
      <vt:lpstr>PowerPoint-presentatie</vt:lpstr>
      <vt:lpstr>PowerPoint-presentatie</vt:lpstr>
      <vt:lpstr>Waarom een nieuwe standaard?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Increment demo PI-2  Viewer Regels en Kaart    27 juni 2017    Minco Zijlstra  </vt:lpstr>
      <vt:lpstr>Agenda</vt:lpstr>
      <vt:lpstr>Agenda</vt:lpstr>
      <vt:lpstr>Viewer Regel en Kaart</vt:lpstr>
      <vt:lpstr>Achtergronden via het knooppunt</vt:lpstr>
      <vt:lpstr>LVBB services (Omgevingsdocumenten)</vt:lpstr>
      <vt:lpstr>IHR services (Informatiehuis Ruimte)</vt:lpstr>
      <vt:lpstr>User interface</vt:lpstr>
      <vt:lpstr>EPIC 9</vt:lpstr>
      <vt:lpstr>Resultaten PI-2 voor Viewer Regel en Kaart</vt:lpstr>
      <vt:lpstr>Agenda</vt:lpstr>
      <vt:lpstr>Vooruitblik Program Increment 3</vt:lpstr>
      <vt:lpstr>Agenda</vt:lpstr>
    </vt:vector>
  </TitlesOfParts>
  <Company>Rijkswaterstaat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Fre Zwart</dc:creator>
  <cp:lastModifiedBy>Stavast, Nienke (ACT)</cp:lastModifiedBy>
  <cp:revision>371</cp:revision>
  <cp:lastPrinted>2017-02-21T13:41:13Z</cp:lastPrinted>
  <dcterms:created xsi:type="dcterms:W3CDTF">2015-11-23T09:48:32Z</dcterms:created>
  <dcterms:modified xsi:type="dcterms:W3CDTF">2017-07-03T12:16:50Z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0x010100E1B2C52FF76B34499BEFB059C9EF74D7</vt:lpwstr>
  </property>
  <property fmtid="{D5CDD505-2E9C-101B-9397-08002B2CF9AE}" pid="3" name="_dlc_DocIdItemGuid">
    <vt:lpwstr>ef540a6a-c3c2-49b9-b677-19a99647ad9f</vt:lpwstr>
  </property>
</Properties>
</file>