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 id="2147483657" r:id="rId2"/>
    <p:sldMasterId id="2147483677" r:id="rId3"/>
    <p:sldMasterId id="2147483699" r:id="rId4"/>
    <p:sldMasterId id="2147483719" r:id="rId5"/>
    <p:sldMasterId id="2147483743" r:id="rId6"/>
    <p:sldMasterId id="2147483767" r:id="rId7"/>
    <p:sldMasterId id="2147483786" r:id="rId8"/>
    <p:sldMasterId id="2147483794" r:id="rId9"/>
    <p:sldMasterId id="2147483803" r:id="rId10"/>
  </p:sldMasterIdLst>
  <p:notesMasterIdLst>
    <p:notesMasterId r:id="rId47"/>
  </p:notesMasterIdLst>
  <p:handoutMasterIdLst>
    <p:handoutMasterId r:id="rId48"/>
  </p:handoutMasterIdLst>
  <p:sldIdLst>
    <p:sldId id="792" r:id="rId11"/>
    <p:sldId id="621" r:id="rId12"/>
    <p:sldId id="814" r:id="rId13"/>
    <p:sldId id="797" r:id="rId14"/>
    <p:sldId id="825" r:id="rId15"/>
    <p:sldId id="826" r:id="rId16"/>
    <p:sldId id="827" r:id="rId17"/>
    <p:sldId id="833" r:id="rId18"/>
    <p:sldId id="872" r:id="rId19"/>
    <p:sldId id="816" r:id="rId20"/>
    <p:sldId id="834" r:id="rId21"/>
    <p:sldId id="836" r:id="rId22"/>
    <p:sldId id="815" r:id="rId23"/>
    <p:sldId id="857" r:id="rId24"/>
    <p:sldId id="858" r:id="rId25"/>
    <p:sldId id="859" r:id="rId26"/>
    <p:sldId id="860" r:id="rId27"/>
    <p:sldId id="861" r:id="rId28"/>
    <p:sldId id="862" r:id="rId29"/>
    <p:sldId id="863" r:id="rId30"/>
    <p:sldId id="864" r:id="rId31"/>
    <p:sldId id="865" r:id="rId32"/>
    <p:sldId id="866" r:id="rId33"/>
    <p:sldId id="841" r:id="rId34"/>
    <p:sldId id="871" r:id="rId35"/>
    <p:sldId id="875" r:id="rId36"/>
    <p:sldId id="855" r:id="rId37"/>
    <p:sldId id="845" r:id="rId38"/>
    <p:sldId id="843" r:id="rId39"/>
    <p:sldId id="847" r:id="rId40"/>
    <p:sldId id="874" r:id="rId41"/>
    <p:sldId id="870" r:id="rId42"/>
    <p:sldId id="873" r:id="rId43"/>
    <p:sldId id="806" r:id="rId44"/>
    <p:sldId id="770" r:id="rId45"/>
    <p:sldId id="659" r:id="rId46"/>
  </p:sldIdLst>
  <p:sldSz cx="9144000" cy="6858000" type="screen4x3"/>
  <p:notesSz cx="6805613" cy="9944100"/>
  <p:defaultTextStyle>
    <a:defPPr>
      <a:defRPr lang="en-US"/>
    </a:defPPr>
    <a:lvl1pPr algn="l" rtl="0" eaLnBrk="0" fontAlgn="base" hangingPunct="0">
      <a:spcBef>
        <a:spcPct val="50000"/>
      </a:spcBef>
      <a:spcAft>
        <a:spcPct val="0"/>
      </a:spcAft>
      <a:defRPr sz="2200" kern="1200">
        <a:solidFill>
          <a:schemeClr val="tx1"/>
        </a:solidFill>
        <a:latin typeface="Verdana" pitchFamily="34" charset="0"/>
        <a:ea typeface="+mn-ea"/>
        <a:cs typeface="+mn-cs"/>
      </a:defRPr>
    </a:lvl1pPr>
    <a:lvl2pPr marL="457200" algn="l" rtl="0" eaLnBrk="0" fontAlgn="base" hangingPunct="0">
      <a:spcBef>
        <a:spcPct val="50000"/>
      </a:spcBef>
      <a:spcAft>
        <a:spcPct val="0"/>
      </a:spcAft>
      <a:defRPr sz="2200" kern="1200">
        <a:solidFill>
          <a:schemeClr val="tx1"/>
        </a:solidFill>
        <a:latin typeface="Verdana" pitchFamily="34" charset="0"/>
        <a:ea typeface="+mn-ea"/>
        <a:cs typeface="+mn-cs"/>
      </a:defRPr>
    </a:lvl2pPr>
    <a:lvl3pPr marL="914400" algn="l" rtl="0" eaLnBrk="0" fontAlgn="base" hangingPunct="0">
      <a:spcBef>
        <a:spcPct val="50000"/>
      </a:spcBef>
      <a:spcAft>
        <a:spcPct val="0"/>
      </a:spcAft>
      <a:defRPr sz="2200" kern="1200">
        <a:solidFill>
          <a:schemeClr val="tx1"/>
        </a:solidFill>
        <a:latin typeface="Verdana" pitchFamily="34" charset="0"/>
        <a:ea typeface="+mn-ea"/>
        <a:cs typeface="+mn-cs"/>
      </a:defRPr>
    </a:lvl3pPr>
    <a:lvl4pPr marL="1371600" algn="l" rtl="0" eaLnBrk="0" fontAlgn="base" hangingPunct="0">
      <a:spcBef>
        <a:spcPct val="50000"/>
      </a:spcBef>
      <a:spcAft>
        <a:spcPct val="0"/>
      </a:spcAft>
      <a:defRPr sz="2200" kern="1200">
        <a:solidFill>
          <a:schemeClr val="tx1"/>
        </a:solidFill>
        <a:latin typeface="Verdana" pitchFamily="34" charset="0"/>
        <a:ea typeface="+mn-ea"/>
        <a:cs typeface="+mn-cs"/>
      </a:defRPr>
    </a:lvl4pPr>
    <a:lvl5pPr marL="1828800" algn="l" rtl="0" eaLnBrk="0" fontAlgn="base" hangingPunct="0">
      <a:spcBef>
        <a:spcPct val="5000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jtenburg, Roselie (WVL)" initials="RMW" lastIdx="1" clrIdx="0"/>
  <p:cmAuthor id="1" name="Wijst, Astrid van der (WVL)" initials="Avd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870C"/>
    <a:srgbClr val="000000"/>
    <a:srgbClr val="FFFFFF"/>
    <a:srgbClr val="8EB73C"/>
    <a:srgbClr val="275937"/>
    <a:srgbClr val="84AD1F"/>
    <a:srgbClr val="7EC234"/>
    <a:srgbClr val="87CB3D"/>
    <a:srgbClr val="85B56B"/>
    <a:srgbClr val="007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864" autoAdjust="0"/>
    <p:restoredTop sz="61730" autoAdjust="0"/>
  </p:normalViewPr>
  <p:slideViewPr>
    <p:cSldViewPr>
      <p:cViewPr varScale="1">
        <p:scale>
          <a:sx n="49" d="100"/>
          <a:sy n="49" d="100"/>
        </p:scale>
        <p:origin x="-2328" y="-102"/>
      </p:cViewPr>
      <p:guideLst>
        <p:guide orient="horz" pos="3839"/>
        <p:guide orient="horz" pos="2160"/>
        <p:guide orient="horz" pos="890"/>
        <p:guide orient="horz" pos="1254"/>
        <p:guide pos="2595"/>
        <p:guide pos="2865"/>
      </p:guideLst>
    </p:cSldViewPr>
  </p:slideViewPr>
  <p:notesTextViewPr>
    <p:cViewPr>
      <p:scale>
        <a:sx n="125" d="100"/>
        <a:sy n="125" d="100"/>
      </p:scale>
      <p:origin x="0" y="0"/>
    </p:cViewPr>
  </p:notesTextViewPr>
  <p:sorterViewPr>
    <p:cViewPr varScale="1">
      <p:scale>
        <a:sx n="100" d="100"/>
        <a:sy n="100" d="100"/>
      </p:scale>
      <p:origin x="0" y="2520"/>
    </p:cViewPr>
  </p:sorterViewPr>
  <p:notesViewPr>
    <p:cSldViewPr>
      <p:cViewPr varScale="1">
        <p:scale>
          <a:sx n="82" d="100"/>
          <a:sy n="82" d="100"/>
        </p:scale>
        <p:origin x="-3972" y="-84"/>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3A7D6-5AA7-4B9E-AFAB-3E9861F41357}" type="doc">
      <dgm:prSet loTypeId="urn:microsoft.com/office/officeart/2005/8/layout/gear1" loCatId="relationship" qsTypeId="urn:microsoft.com/office/officeart/2005/8/quickstyle/simple1#1" qsCatId="simple" csTypeId="urn:microsoft.com/office/officeart/2005/8/colors/accent1_2#1" csCatId="accent1" phldr="1"/>
      <dgm:spPr/>
    </dgm:pt>
    <dgm:pt modelId="{434B46D2-8B9F-4C33-AB36-9E91B45FF0AB}">
      <dgm:prSet phldrT="[Tekst]" custT="1"/>
      <dgm:spPr>
        <a:solidFill>
          <a:schemeClr val="accent3">
            <a:lumMod val="50000"/>
          </a:schemeClr>
        </a:solidFill>
        <a:ln>
          <a:solidFill>
            <a:schemeClr val="tx1"/>
          </a:solidFill>
        </a:ln>
      </dgm:spPr>
      <dgm:t>
        <a:bodyPr/>
        <a:lstStyle/>
        <a:p>
          <a:r>
            <a:rPr lang="nl-NL" sz="1400" b="1" dirty="0" smtClean="0">
              <a:solidFill>
                <a:schemeClr val="bg1"/>
              </a:solidFill>
            </a:rPr>
            <a:t>Ruimtelijke ordening</a:t>
          </a:r>
          <a:endParaRPr lang="nl-NL" sz="1400" b="1" dirty="0">
            <a:solidFill>
              <a:schemeClr val="bg1"/>
            </a:solidFill>
          </a:endParaRPr>
        </a:p>
      </dgm:t>
    </dgm:pt>
    <dgm:pt modelId="{708EBE9D-9B6C-46E2-8686-57525521D115}" type="parTrans" cxnId="{F1C1D8FF-DB68-4E51-872B-EC3564C76D22}">
      <dgm:prSet/>
      <dgm:spPr/>
      <dgm:t>
        <a:bodyPr/>
        <a:lstStyle/>
        <a:p>
          <a:endParaRPr lang="nl-NL"/>
        </a:p>
      </dgm:t>
    </dgm:pt>
    <dgm:pt modelId="{A74F3E6A-BCA7-4E23-B07D-D78BA3B4D0B6}" type="sibTrans" cxnId="{F1C1D8FF-DB68-4E51-872B-EC3564C76D22}">
      <dgm:prSet/>
      <dgm:spPr/>
      <dgm:t>
        <a:bodyPr/>
        <a:lstStyle/>
        <a:p>
          <a:endParaRPr lang="nl-NL"/>
        </a:p>
      </dgm:t>
    </dgm:pt>
    <dgm:pt modelId="{8D14D101-8C89-4314-8550-56644428F628}">
      <dgm:prSet phldrT="[Tekst]" custT="1"/>
      <dgm:spPr>
        <a:solidFill>
          <a:srgbClr val="FFC000"/>
        </a:solidFill>
        <a:ln>
          <a:solidFill>
            <a:schemeClr val="tx1"/>
          </a:solidFill>
        </a:ln>
      </dgm:spPr>
      <dgm:t>
        <a:bodyPr/>
        <a:lstStyle/>
        <a:p>
          <a:r>
            <a:rPr lang="nl-NL" sz="1100" b="1" dirty="0" smtClean="0">
              <a:solidFill>
                <a:schemeClr val="tx1"/>
              </a:solidFill>
            </a:rPr>
            <a:t>Natuur</a:t>
          </a:r>
          <a:endParaRPr lang="nl-NL" sz="1100" b="1" dirty="0">
            <a:solidFill>
              <a:schemeClr val="tx1"/>
            </a:solidFill>
          </a:endParaRPr>
        </a:p>
      </dgm:t>
    </dgm:pt>
    <dgm:pt modelId="{2D9DA1B8-F414-4A87-BAB6-46A5F1AF3F61}" type="parTrans" cxnId="{169D0230-5F91-4490-BE5B-F93DC05658C0}">
      <dgm:prSet/>
      <dgm:spPr/>
      <dgm:t>
        <a:bodyPr/>
        <a:lstStyle/>
        <a:p>
          <a:endParaRPr lang="nl-NL"/>
        </a:p>
      </dgm:t>
    </dgm:pt>
    <dgm:pt modelId="{9ABA9439-014D-47C6-A461-1D8748004783}" type="sibTrans" cxnId="{169D0230-5F91-4490-BE5B-F93DC05658C0}">
      <dgm:prSet/>
      <dgm:spPr/>
      <dgm:t>
        <a:bodyPr/>
        <a:lstStyle/>
        <a:p>
          <a:endParaRPr lang="nl-NL"/>
        </a:p>
      </dgm:t>
    </dgm:pt>
    <dgm:pt modelId="{A65BD0BB-C082-46F3-8D3F-239793EE2D3C}">
      <dgm:prSet phldrT="[Tekst]" custT="1"/>
      <dgm:spPr>
        <a:solidFill>
          <a:schemeClr val="accent2"/>
        </a:solidFill>
        <a:ln>
          <a:solidFill>
            <a:schemeClr val="tx1"/>
          </a:solidFill>
        </a:ln>
      </dgm:spPr>
      <dgm:t>
        <a:bodyPr/>
        <a:lstStyle/>
        <a:p>
          <a:r>
            <a:rPr lang="nl-NL" sz="1200" b="1" dirty="0" smtClean="0">
              <a:solidFill>
                <a:schemeClr val="bg1"/>
              </a:solidFill>
            </a:rPr>
            <a:t>Water</a:t>
          </a:r>
          <a:endParaRPr lang="nl-NL" sz="1200" b="1" dirty="0">
            <a:solidFill>
              <a:schemeClr val="bg1"/>
            </a:solidFill>
          </a:endParaRPr>
        </a:p>
      </dgm:t>
    </dgm:pt>
    <dgm:pt modelId="{03EDFAC8-0B65-4DA3-B02C-D2F34769DEEA}" type="parTrans" cxnId="{8A0F0CEB-7597-4247-955B-0284A9735DBF}">
      <dgm:prSet/>
      <dgm:spPr/>
      <dgm:t>
        <a:bodyPr/>
        <a:lstStyle/>
        <a:p>
          <a:endParaRPr lang="nl-NL"/>
        </a:p>
      </dgm:t>
    </dgm:pt>
    <dgm:pt modelId="{17B1BC92-EC86-45C0-99AD-492C09B47416}" type="sibTrans" cxnId="{8A0F0CEB-7597-4247-955B-0284A9735DBF}">
      <dgm:prSet/>
      <dgm:spPr/>
      <dgm:t>
        <a:bodyPr/>
        <a:lstStyle/>
        <a:p>
          <a:endParaRPr lang="nl-NL"/>
        </a:p>
      </dgm:t>
    </dgm:pt>
    <dgm:pt modelId="{B58F4346-A2E8-4854-8174-06F68255CFDF}" type="pres">
      <dgm:prSet presAssocID="{F8D3A7D6-5AA7-4B9E-AFAB-3E9861F41357}" presName="composite" presStyleCnt="0">
        <dgm:presLayoutVars>
          <dgm:chMax val="3"/>
          <dgm:animLvl val="lvl"/>
          <dgm:resizeHandles val="exact"/>
        </dgm:presLayoutVars>
      </dgm:prSet>
      <dgm:spPr/>
    </dgm:pt>
    <dgm:pt modelId="{ACBBD516-364C-4272-B9FB-C965680FC726}" type="pres">
      <dgm:prSet presAssocID="{434B46D2-8B9F-4C33-AB36-9E91B45FF0AB}" presName="gear1" presStyleLbl="node1" presStyleIdx="0" presStyleCnt="3" custScaleX="111904" custScaleY="107854" custLinFactNeighborX="-1036" custLinFactNeighborY="-64914">
        <dgm:presLayoutVars>
          <dgm:chMax val="1"/>
          <dgm:bulletEnabled val="1"/>
        </dgm:presLayoutVars>
      </dgm:prSet>
      <dgm:spPr/>
      <dgm:t>
        <a:bodyPr/>
        <a:lstStyle/>
        <a:p>
          <a:endParaRPr lang="nl-NL"/>
        </a:p>
      </dgm:t>
    </dgm:pt>
    <dgm:pt modelId="{86F1A5FF-D7D8-4E17-ACC5-4E6D99604871}" type="pres">
      <dgm:prSet presAssocID="{434B46D2-8B9F-4C33-AB36-9E91B45FF0AB}" presName="gear1srcNode" presStyleLbl="node1" presStyleIdx="0" presStyleCnt="3"/>
      <dgm:spPr/>
      <dgm:t>
        <a:bodyPr/>
        <a:lstStyle/>
        <a:p>
          <a:endParaRPr lang="nl-NL"/>
        </a:p>
      </dgm:t>
    </dgm:pt>
    <dgm:pt modelId="{2DAAF53A-A805-4D6F-B202-4F7FA8B8A5DD}" type="pres">
      <dgm:prSet presAssocID="{434B46D2-8B9F-4C33-AB36-9E91B45FF0AB}" presName="gear1dstNode" presStyleLbl="node1" presStyleIdx="0" presStyleCnt="3"/>
      <dgm:spPr/>
      <dgm:t>
        <a:bodyPr/>
        <a:lstStyle/>
        <a:p>
          <a:endParaRPr lang="nl-NL"/>
        </a:p>
      </dgm:t>
    </dgm:pt>
    <dgm:pt modelId="{A8D171AE-80CB-4714-94A4-19E31F43BF9D}" type="pres">
      <dgm:prSet presAssocID="{A65BD0BB-C082-46F3-8D3F-239793EE2D3C}" presName="gear2" presStyleLbl="node1" presStyleIdx="1" presStyleCnt="3" custScaleX="111648" custScaleY="111648" custLinFactNeighborX="21007" custLinFactNeighborY="62513">
        <dgm:presLayoutVars>
          <dgm:chMax val="1"/>
          <dgm:bulletEnabled val="1"/>
        </dgm:presLayoutVars>
      </dgm:prSet>
      <dgm:spPr/>
      <dgm:t>
        <a:bodyPr/>
        <a:lstStyle/>
        <a:p>
          <a:endParaRPr lang="nl-NL"/>
        </a:p>
      </dgm:t>
    </dgm:pt>
    <dgm:pt modelId="{0C0FE23A-9B75-4BC7-83A6-ACD28F52290D}" type="pres">
      <dgm:prSet presAssocID="{A65BD0BB-C082-46F3-8D3F-239793EE2D3C}" presName="gear2srcNode" presStyleLbl="node1" presStyleIdx="1" presStyleCnt="3"/>
      <dgm:spPr/>
      <dgm:t>
        <a:bodyPr/>
        <a:lstStyle/>
        <a:p>
          <a:endParaRPr lang="nl-NL"/>
        </a:p>
      </dgm:t>
    </dgm:pt>
    <dgm:pt modelId="{073887AC-8C69-4ADD-83FF-8346560A4BC0}" type="pres">
      <dgm:prSet presAssocID="{A65BD0BB-C082-46F3-8D3F-239793EE2D3C}" presName="gear2dstNode" presStyleLbl="node1" presStyleIdx="1" presStyleCnt="3"/>
      <dgm:spPr/>
      <dgm:t>
        <a:bodyPr/>
        <a:lstStyle/>
        <a:p>
          <a:endParaRPr lang="nl-NL"/>
        </a:p>
      </dgm:t>
    </dgm:pt>
    <dgm:pt modelId="{F66A6B6B-3480-44C5-AE44-EF5A86E587B6}" type="pres">
      <dgm:prSet presAssocID="{8D14D101-8C89-4314-8550-56644428F628}" presName="gear3" presStyleLbl="node1" presStyleIdx="2" presStyleCnt="3" custScaleX="115349" custScaleY="115349" custLinFactNeighborX="-66457" custLinFactNeighborY="27044"/>
      <dgm:spPr/>
      <dgm:t>
        <a:bodyPr/>
        <a:lstStyle/>
        <a:p>
          <a:endParaRPr lang="nl-NL"/>
        </a:p>
      </dgm:t>
    </dgm:pt>
    <dgm:pt modelId="{E1EB1748-1F2D-415F-A247-93B4190C78FC}" type="pres">
      <dgm:prSet presAssocID="{8D14D101-8C89-4314-8550-56644428F628}" presName="gear3tx" presStyleLbl="node1" presStyleIdx="2" presStyleCnt="3">
        <dgm:presLayoutVars>
          <dgm:chMax val="1"/>
          <dgm:bulletEnabled val="1"/>
        </dgm:presLayoutVars>
      </dgm:prSet>
      <dgm:spPr/>
      <dgm:t>
        <a:bodyPr/>
        <a:lstStyle/>
        <a:p>
          <a:endParaRPr lang="nl-NL"/>
        </a:p>
      </dgm:t>
    </dgm:pt>
    <dgm:pt modelId="{549E9A90-24CB-466B-AE49-20C0445D13AF}" type="pres">
      <dgm:prSet presAssocID="{8D14D101-8C89-4314-8550-56644428F628}" presName="gear3srcNode" presStyleLbl="node1" presStyleIdx="2" presStyleCnt="3"/>
      <dgm:spPr/>
      <dgm:t>
        <a:bodyPr/>
        <a:lstStyle/>
        <a:p>
          <a:endParaRPr lang="nl-NL"/>
        </a:p>
      </dgm:t>
    </dgm:pt>
    <dgm:pt modelId="{C322FC8E-C3B3-4AB4-A801-36901067649C}" type="pres">
      <dgm:prSet presAssocID="{8D14D101-8C89-4314-8550-56644428F628}" presName="gear3dstNode" presStyleLbl="node1" presStyleIdx="2" presStyleCnt="3"/>
      <dgm:spPr/>
      <dgm:t>
        <a:bodyPr/>
        <a:lstStyle/>
        <a:p>
          <a:endParaRPr lang="nl-NL"/>
        </a:p>
      </dgm:t>
    </dgm:pt>
    <dgm:pt modelId="{DECC8FC3-2671-4ED6-9394-67999DBB8EC7}" type="pres">
      <dgm:prSet presAssocID="{A74F3E6A-BCA7-4E23-B07D-D78BA3B4D0B6}" presName="connector1" presStyleLbl="sibTrans2D1" presStyleIdx="0" presStyleCnt="3" custFlipVert="1" custFlipHor="0" custScaleX="8409" custScaleY="2009" custLinFactX="103869" custLinFactNeighborX="200000" custLinFactNeighborY="1413"/>
      <dgm:spPr/>
      <dgm:t>
        <a:bodyPr/>
        <a:lstStyle/>
        <a:p>
          <a:endParaRPr lang="nl-NL"/>
        </a:p>
      </dgm:t>
    </dgm:pt>
    <dgm:pt modelId="{964D17F0-7FAD-4D18-831A-35000AD9BE36}" type="pres">
      <dgm:prSet presAssocID="{17B1BC92-EC86-45C0-99AD-492C09B47416}" presName="connector2" presStyleLbl="sibTrans2D1" presStyleIdx="1" presStyleCnt="3" custFlipVert="0" custFlipHor="0" custScaleX="7280" custScaleY="4535" custLinFactX="129352" custLinFactNeighborX="200000" custLinFactNeighborY="98226"/>
      <dgm:spPr/>
      <dgm:t>
        <a:bodyPr/>
        <a:lstStyle/>
        <a:p>
          <a:endParaRPr lang="nl-NL"/>
        </a:p>
      </dgm:t>
    </dgm:pt>
    <dgm:pt modelId="{ADD0669E-A93D-45B7-ACBF-EBB669B369E0}" type="pres">
      <dgm:prSet presAssocID="{9ABA9439-014D-47C6-A461-1D8748004783}" presName="connector3" presStyleLbl="sibTrans2D1" presStyleIdx="2" presStyleCnt="3" custFlipVert="1" custFlipHor="1" custScaleX="24238" custScaleY="2565" custLinFactX="100000" custLinFactY="27994" custLinFactNeighborX="122669" custLinFactNeighborY="100000"/>
      <dgm:spPr/>
      <dgm:t>
        <a:bodyPr/>
        <a:lstStyle/>
        <a:p>
          <a:endParaRPr lang="nl-NL"/>
        </a:p>
      </dgm:t>
    </dgm:pt>
  </dgm:ptLst>
  <dgm:cxnLst>
    <dgm:cxn modelId="{F1C1D8FF-DB68-4E51-872B-EC3564C76D22}" srcId="{F8D3A7D6-5AA7-4B9E-AFAB-3E9861F41357}" destId="{434B46D2-8B9F-4C33-AB36-9E91B45FF0AB}" srcOrd="0" destOrd="0" parTransId="{708EBE9D-9B6C-46E2-8686-57525521D115}" sibTransId="{A74F3E6A-BCA7-4E23-B07D-D78BA3B4D0B6}"/>
    <dgm:cxn modelId="{6BD79785-D4C0-4A1F-A010-E4C4E701E368}" type="presOf" srcId="{9ABA9439-014D-47C6-A461-1D8748004783}" destId="{ADD0669E-A93D-45B7-ACBF-EBB669B369E0}" srcOrd="0" destOrd="0" presId="urn:microsoft.com/office/officeart/2005/8/layout/gear1"/>
    <dgm:cxn modelId="{591AD60C-F145-40DD-BE05-C6DF9E38D9F1}" type="presOf" srcId="{8D14D101-8C89-4314-8550-56644428F628}" destId="{C322FC8E-C3B3-4AB4-A801-36901067649C}" srcOrd="3" destOrd="0" presId="urn:microsoft.com/office/officeart/2005/8/layout/gear1"/>
    <dgm:cxn modelId="{6D108991-2D9C-413C-88AE-BEC6B92B09D5}" type="presOf" srcId="{8D14D101-8C89-4314-8550-56644428F628}" destId="{E1EB1748-1F2D-415F-A247-93B4190C78FC}" srcOrd="1" destOrd="0" presId="urn:microsoft.com/office/officeart/2005/8/layout/gear1"/>
    <dgm:cxn modelId="{4BD4110E-89CE-4F49-B7FC-7FFCDA76DE9B}" type="presOf" srcId="{434B46D2-8B9F-4C33-AB36-9E91B45FF0AB}" destId="{86F1A5FF-D7D8-4E17-ACC5-4E6D99604871}" srcOrd="1" destOrd="0" presId="urn:microsoft.com/office/officeart/2005/8/layout/gear1"/>
    <dgm:cxn modelId="{190545CA-8477-467C-BDB4-05D3928917A3}" type="presOf" srcId="{434B46D2-8B9F-4C33-AB36-9E91B45FF0AB}" destId="{ACBBD516-364C-4272-B9FB-C965680FC726}" srcOrd="0" destOrd="0" presId="urn:microsoft.com/office/officeart/2005/8/layout/gear1"/>
    <dgm:cxn modelId="{13DD2F44-F0E2-4DCC-A9B4-D1CFAEC3CB68}" type="presOf" srcId="{A65BD0BB-C082-46F3-8D3F-239793EE2D3C}" destId="{073887AC-8C69-4ADD-83FF-8346560A4BC0}" srcOrd="2" destOrd="0" presId="urn:microsoft.com/office/officeart/2005/8/layout/gear1"/>
    <dgm:cxn modelId="{5F2BBC54-52D9-4B45-ADFE-1132B2A9B3DC}" type="presOf" srcId="{8D14D101-8C89-4314-8550-56644428F628}" destId="{F66A6B6B-3480-44C5-AE44-EF5A86E587B6}" srcOrd="0" destOrd="0" presId="urn:microsoft.com/office/officeart/2005/8/layout/gear1"/>
    <dgm:cxn modelId="{169D0230-5F91-4490-BE5B-F93DC05658C0}" srcId="{F8D3A7D6-5AA7-4B9E-AFAB-3E9861F41357}" destId="{8D14D101-8C89-4314-8550-56644428F628}" srcOrd="2" destOrd="0" parTransId="{2D9DA1B8-F414-4A87-BAB6-46A5F1AF3F61}" sibTransId="{9ABA9439-014D-47C6-A461-1D8748004783}"/>
    <dgm:cxn modelId="{FB4C5E18-72A1-4B60-9B67-5DF9032DBC34}" type="presOf" srcId="{8D14D101-8C89-4314-8550-56644428F628}" destId="{549E9A90-24CB-466B-AE49-20C0445D13AF}" srcOrd="2" destOrd="0" presId="urn:microsoft.com/office/officeart/2005/8/layout/gear1"/>
    <dgm:cxn modelId="{2BD348E4-2942-41AC-8DAA-B672D1C6DD09}" type="presOf" srcId="{17B1BC92-EC86-45C0-99AD-492C09B47416}" destId="{964D17F0-7FAD-4D18-831A-35000AD9BE36}" srcOrd="0" destOrd="0" presId="urn:microsoft.com/office/officeart/2005/8/layout/gear1"/>
    <dgm:cxn modelId="{8A0F0CEB-7597-4247-955B-0284A9735DBF}" srcId="{F8D3A7D6-5AA7-4B9E-AFAB-3E9861F41357}" destId="{A65BD0BB-C082-46F3-8D3F-239793EE2D3C}" srcOrd="1" destOrd="0" parTransId="{03EDFAC8-0B65-4DA3-B02C-D2F34769DEEA}" sibTransId="{17B1BC92-EC86-45C0-99AD-492C09B47416}"/>
    <dgm:cxn modelId="{4217ED4D-B200-466F-A3B1-28E8CD74BCC6}" type="presOf" srcId="{A65BD0BB-C082-46F3-8D3F-239793EE2D3C}" destId="{0C0FE23A-9B75-4BC7-83A6-ACD28F52290D}" srcOrd="1" destOrd="0" presId="urn:microsoft.com/office/officeart/2005/8/layout/gear1"/>
    <dgm:cxn modelId="{13A02609-3968-45DB-B040-3E67150871D4}" type="presOf" srcId="{434B46D2-8B9F-4C33-AB36-9E91B45FF0AB}" destId="{2DAAF53A-A805-4D6F-B202-4F7FA8B8A5DD}" srcOrd="2" destOrd="0" presId="urn:microsoft.com/office/officeart/2005/8/layout/gear1"/>
    <dgm:cxn modelId="{7284A28D-12D4-4FC3-B3BB-ED4B0A205408}" type="presOf" srcId="{A65BD0BB-C082-46F3-8D3F-239793EE2D3C}" destId="{A8D171AE-80CB-4714-94A4-19E31F43BF9D}" srcOrd="0" destOrd="0" presId="urn:microsoft.com/office/officeart/2005/8/layout/gear1"/>
    <dgm:cxn modelId="{150068C5-CDE5-4A26-9152-30FF576F7177}" type="presOf" srcId="{A74F3E6A-BCA7-4E23-B07D-D78BA3B4D0B6}" destId="{DECC8FC3-2671-4ED6-9394-67999DBB8EC7}" srcOrd="0" destOrd="0" presId="urn:microsoft.com/office/officeart/2005/8/layout/gear1"/>
    <dgm:cxn modelId="{001DB315-914C-4F80-BE02-EB2F06195B65}" type="presOf" srcId="{F8D3A7D6-5AA7-4B9E-AFAB-3E9861F41357}" destId="{B58F4346-A2E8-4854-8174-06F68255CFDF}" srcOrd="0" destOrd="0" presId="urn:microsoft.com/office/officeart/2005/8/layout/gear1"/>
    <dgm:cxn modelId="{9535B997-FE82-4031-95A3-1A8E20616C92}" type="presParOf" srcId="{B58F4346-A2E8-4854-8174-06F68255CFDF}" destId="{ACBBD516-364C-4272-B9FB-C965680FC726}" srcOrd="0" destOrd="0" presId="urn:microsoft.com/office/officeart/2005/8/layout/gear1"/>
    <dgm:cxn modelId="{2166519F-0C65-4678-8ED9-C43035C12868}" type="presParOf" srcId="{B58F4346-A2E8-4854-8174-06F68255CFDF}" destId="{86F1A5FF-D7D8-4E17-ACC5-4E6D99604871}" srcOrd="1" destOrd="0" presId="urn:microsoft.com/office/officeart/2005/8/layout/gear1"/>
    <dgm:cxn modelId="{FFA3C0A1-C1EB-4D99-ACE8-289F12DEF9CF}" type="presParOf" srcId="{B58F4346-A2E8-4854-8174-06F68255CFDF}" destId="{2DAAF53A-A805-4D6F-B202-4F7FA8B8A5DD}" srcOrd="2" destOrd="0" presId="urn:microsoft.com/office/officeart/2005/8/layout/gear1"/>
    <dgm:cxn modelId="{D97A62FA-3029-4F73-B856-A7CE708C140D}" type="presParOf" srcId="{B58F4346-A2E8-4854-8174-06F68255CFDF}" destId="{A8D171AE-80CB-4714-94A4-19E31F43BF9D}" srcOrd="3" destOrd="0" presId="urn:microsoft.com/office/officeart/2005/8/layout/gear1"/>
    <dgm:cxn modelId="{F48A3038-F936-4072-9D98-3C0B981650CA}" type="presParOf" srcId="{B58F4346-A2E8-4854-8174-06F68255CFDF}" destId="{0C0FE23A-9B75-4BC7-83A6-ACD28F52290D}" srcOrd="4" destOrd="0" presId="urn:microsoft.com/office/officeart/2005/8/layout/gear1"/>
    <dgm:cxn modelId="{33629B6E-B1B2-4DE8-BE06-BB379BAA050F}" type="presParOf" srcId="{B58F4346-A2E8-4854-8174-06F68255CFDF}" destId="{073887AC-8C69-4ADD-83FF-8346560A4BC0}" srcOrd="5" destOrd="0" presId="urn:microsoft.com/office/officeart/2005/8/layout/gear1"/>
    <dgm:cxn modelId="{279E7F85-CFDA-41F9-9B68-40C0CEFA0B40}" type="presParOf" srcId="{B58F4346-A2E8-4854-8174-06F68255CFDF}" destId="{F66A6B6B-3480-44C5-AE44-EF5A86E587B6}" srcOrd="6" destOrd="0" presId="urn:microsoft.com/office/officeart/2005/8/layout/gear1"/>
    <dgm:cxn modelId="{F9719EAC-AC7E-420A-A396-CD08252DE3AC}" type="presParOf" srcId="{B58F4346-A2E8-4854-8174-06F68255CFDF}" destId="{E1EB1748-1F2D-415F-A247-93B4190C78FC}" srcOrd="7" destOrd="0" presId="urn:microsoft.com/office/officeart/2005/8/layout/gear1"/>
    <dgm:cxn modelId="{A419B87C-DAF1-4C4D-8C24-DE9AFA8AC2E3}" type="presParOf" srcId="{B58F4346-A2E8-4854-8174-06F68255CFDF}" destId="{549E9A90-24CB-466B-AE49-20C0445D13AF}" srcOrd="8" destOrd="0" presId="urn:microsoft.com/office/officeart/2005/8/layout/gear1"/>
    <dgm:cxn modelId="{EF14FABB-C133-4EA0-967E-F62C9E3C8128}" type="presParOf" srcId="{B58F4346-A2E8-4854-8174-06F68255CFDF}" destId="{C322FC8E-C3B3-4AB4-A801-36901067649C}" srcOrd="9" destOrd="0" presId="urn:microsoft.com/office/officeart/2005/8/layout/gear1"/>
    <dgm:cxn modelId="{87CEB334-99F2-40BB-97DF-4686786718C3}" type="presParOf" srcId="{B58F4346-A2E8-4854-8174-06F68255CFDF}" destId="{DECC8FC3-2671-4ED6-9394-67999DBB8EC7}" srcOrd="10" destOrd="0" presId="urn:microsoft.com/office/officeart/2005/8/layout/gear1"/>
    <dgm:cxn modelId="{55CCE567-63AD-453F-B62C-72D0A20F5C81}" type="presParOf" srcId="{B58F4346-A2E8-4854-8174-06F68255CFDF}" destId="{964D17F0-7FAD-4D18-831A-35000AD9BE36}" srcOrd="11" destOrd="0" presId="urn:microsoft.com/office/officeart/2005/8/layout/gear1"/>
    <dgm:cxn modelId="{93A709C4-5932-450E-9AEF-A3CDF0E60C59}" type="presParOf" srcId="{B58F4346-A2E8-4854-8174-06F68255CFDF}" destId="{ADD0669E-A93D-45B7-ACBF-EBB669B369E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46E2D-0454-4E03-8071-22FFC6A43B85}" type="doc">
      <dgm:prSet loTypeId="urn:microsoft.com/office/officeart/2005/8/layout/gear1" loCatId="cycle" qsTypeId="urn:microsoft.com/office/officeart/2005/8/quickstyle/simple1#2" qsCatId="simple" csTypeId="urn:microsoft.com/office/officeart/2005/8/colors/accent1_2#2" csCatId="accent1" phldr="1"/>
      <dgm:spPr/>
      <dgm:t>
        <a:bodyPr/>
        <a:lstStyle/>
        <a:p>
          <a:endParaRPr lang="nl-NL"/>
        </a:p>
      </dgm:t>
    </dgm:pt>
    <dgm:pt modelId="{B4F23962-0155-4D20-9733-BFD7FAFE843C}">
      <dgm:prSet phldrT="[Tekst]" custT="1"/>
      <dgm:spPr>
        <a:solidFill>
          <a:schemeClr val="tx2">
            <a:lumMod val="50000"/>
            <a:lumOff val="50000"/>
          </a:schemeClr>
        </a:solidFill>
        <a:ln>
          <a:solidFill>
            <a:schemeClr val="tx1"/>
          </a:solidFill>
        </a:ln>
      </dgm:spPr>
      <dgm:t>
        <a:bodyPr/>
        <a:lstStyle/>
        <a:p>
          <a:r>
            <a:rPr lang="nl-NL" sz="1400" b="1" dirty="0" smtClean="0">
              <a:solidFill>
                <a:schemeClr val="tx1"/>
              </a:solidFill>
            </a:rPr>
            <a:t>Milieu</a:t>
          </a:r>
          <a:endParaRPr lang="nl-NL" sz="1300" b="1" dirty="0">
            <a:solidFill>
              <a:schemeClr val="tx1"/>
            </a:solidFill>
          </a:endParaRPr>
        </a:p>
      </dgm:t>
    </dgm:pt>
    <dgm:pt modelId="{50CD1869-D68B-4C9B-9675-6D82543D8E32}" type="parTrans" cxnId="{67A196D6-9B45-4B76-8A18-4A0FC043D95B}">
      <dgm:prSet/>
      <dgm:spPr/>
      <dgm:t>
        <a:bodyPr/>
        <a:lstStyle/>
        <a:p>
          <a:endParaRPr lang="nl-NL"/>
        </a:p>
      </dgm:t>
    </dgm:pt>
    <dgm:pt modelId="{34D8C98E-835C-4346-8F84-2E0E803D92C2}" type="sibTrans" cxnId="{67A196D6-9B45-4B76-8A18-4A0FC043D95B}">
      <dgm:prSet/>
      <dgm:spPr>
        <a:solidFill>
          <a:schemeClr val="bg1"/>
        </a:solidFill>
      </dgm:spPr>
      <dgm:t>
        <a:bodyPr/>
        <a:lstStyle/>
        <a:p>
          <a:endParaRPr lang="nl-NL"/>
        </a:p>
      </dgm:t>
    </dgm:pt>
    <dgm:pt modelId="{D9862F7D-DE7E-47F1-9338-202FB488AD7C}">
      <dgm:prSet phldrT="[Tekst]"/>
      <dgm:spPr>
        <a:solidFill>
          <a:srgbClr val="FF0000"/>
        </a:solidFill>
        <a:ln>
          <a:solidFill>
            <a:schemeClr val="tx1"/>
          </a:solidFill>
        </a:ln>
      </dgm:spPr>
      <dgm:t>
        <a:bodyPr/>
        <a:lstStyle/>
        <a:p>
          <a:r>
            <a:rPr lang="nl-NL" b="1" dirty="0" smtClean="0">
              <a:solidFill>
                <a:schemeClr val="bg1"/>
              </a:solidFill>
            </a:rPr>
            <a:t>Bouwen</a:t>
          </a:r>
          <a:endParaRPr lang="nl-NL" b="1" dirty="0">
            <a:solidFill>
              <a:schemeClr val="bg1"/>
            </a:solidFill>
          </a:endParaRPr>
        </a:p>
      </dgm:t>
    </dgm:pt>
    <dgm:pt modelId="{F7FF0D1B-E533-46F4-9789-8571E65977B2}" type="parTrans" cxnId="{A8645A2D-3444-4E0C-8031-43EEC9AF442B}">
      <dgm:prSet/>
      <dgm:spPr/>
      <dgm:t>
        <a:bodyPr/>
        <a:lstStyle/>
        <a:p>
          <a:endParaRPr lang="nl-NL"/>
        </a:p>
      </dgm:t>
    </dgm:pt>
    <dgm:pt modelId="{4AA5D436-EED1-410F-AE43-84F98E38BE23}" type="sibTrans" cxnId="{A8645A2D-3444-4E0C-8031-43EEC9AF442B}">
      <dgm:prSet/>
      <dgm:spPr>
        <a:solidFill>
          <a:schemeClr val="bg1"/>
        </a:solidFill>
      </dgm:spPr>
      <dgm:t>
        <a:bodyPr/>
        <a:lstStyle/>
        <a:p>
          <a:endParaRPr lang="nl-NL"/>
        </a:p>
      </dgm:t>
    </dgm:pt>
    <dgm:pt modelId="{A24D5F74-C96F-441F-B0C0-7D95E9CC94E0}">
      <dgm:prSet phldrT="[Tekst]" custT="1"/>
      <dgm:spPr>
        <a:solidFill>
          <a:schemeClr val="accent6">
            <a:lumMod val="75000"/>
          </a:schemeClr>
        </a:solidFill>
        <a:ln>
          <a:solidFill>
            <a:schemeClr val="tx1"/>
          </a:solidFill>
        </a:ln>
      </dgm:spPr>
      <dgm:t>
        <a:bodyPr/>
        <a:lstStyle/>
        <a:p>
          <a:r>
            <a:rPr lang="nl-NL" sz="1400" b="1" dirty="0" smtClean="0"/>
            <a:t>Cultuur historie</a:t>
          </a:r>
          <a:endParaRPr lang="nl-NL" sz="1400" b="1" dirty="0"/>
        </a:p>
      </dgm:t>
    </dgm:pt>
    <dgm:pt modelId="{25C5698A-2ABC-4C06-A26C-62A9951CFA01}" type="parTrans" cxnId="{5E926E5D-8958-403A-9EC6-A88A357E8363}">
      <dgm:prSet/>
      <dgm:spPr/>
      <dgm:t>
        <a:bodyPr/>
        <a:lstStyle/>
        <a:p>
          <a:endParaRPr lang="nl-NL"/>
        </a:p>
      </dgm:t>
    </dgm:pt>
    <dgm:pt modelId="{9AC475F9-5576-4C09-B3C5-9BDDF7D20308}" type="sibTrans" cxnId="{5E926E5D-8958-403A-9EC6-A88A357E8363}">
      <dgm:prSet/>
      <dgm:spPr>
        <a:solidFill>
          <a:schemeClr val="bg1"/>
        </a:solidFill>
      </dgm:spPr>
      <dgm:t>
        <a:bodyPr/>
        <a:lstStyle/>
        <a:p>
          <a:endParaRPr lang="nl-NL"/>
        </a:p>
      </dgm:t>
    </dgm:pt>
    <dgm:pt modelId="{F4817599-6E82-49F8-B44E-A5607A1C209D}">
      <dgm:prSet phldrT="[Tekst]" custScaleX="86849" custScaleY="86849" custLinFactNeighborX="-74457" custLinFactNeighborY="-40452"/>
      <dgm:spPr>
        <a:solidFill>
          <a:schemeClr val="tx2">
            <a:lumMod val="50000"/>
            <a:lumOff val="50000"/>
          </a:schemeClr>
        </a:solidFill>
        <a:ln>
          <a:solidFill>
            <a:schemeClr val="tx1"/>
          </a:solidFill>
        </a:ln>
      </dgm:spPr>
      <dgm:t>
        <a:bodyPr/>
        <a:lstStyle/>
        <a:p>
          <a:endParaRPr lang="nl-NL"/>
        </a:p>
      </dgm:t>
    </dgm:pt>
    <dgm:pt modelId="{37C9CFA1-275A-4496-B656-89CC6BE703E7}" type="parTrans" cxnId="{82D20005-D159-4F2F-9165-624C0BC7E28F}">
      <dgm:prSet/>
      <dgm:spPr/>
      <dgm:t>
        <a:bodyPr/>
        <a:lstStyle/>
        <a:p>
          <a:endParaRPr lang="nl-NL"/>
        </a:p>
      </dgm:t>
    </dgm:pt>
    <dgm:pt modelId="{E507DD0A-167D-408C-92BE-C50A8BB80814}" type="sibTrans" cxnId="{82D20005-D159-4F2F-9165-624C0BC7E28F}">
      <dgm:prSet custFlipVert="1" custFlipHor="1" custScaleX="6857" custScaleY="1870" custLinFactNeighborX="62227" custLinFactNeighborY="32719"/>
      <dgm:spPr/>
      <dgm:t>
        <a:bodyPr/>
        <a:lstStyle/>
        <a:p>
          <a:endParaRPr lang="nl-NL"/>
        </a:p>
      </dgm:t>
    </dgm:pt>
    <dgm:pt modelId="{600BD07F-3221-4F0E-8FC6-32CF549D0A16}" type="pres">
      <dgm:prSet presAssocID="{25A46E2D-0454-4E03-8071-22FFC6A43B85}" presName="composite" presStyleCnt="0">
        <dgm:presLayoutVars>
          <dgm:chMax val="3"/>
          <dgm:animLvl val="lvl"/>
          <dgm:resizeHandles val="exact"/>
        </dgm:presLayoutVars>
      </dgm:prSet>
      <dgm:spPr/>
      <dgm:t>
        <a:bodyPr/>
        <a:lstStyle/>
        <a:p>
          <a:endParaRPr lang="nl-NL"/>
        </a:p>
      </dgm:t>
    </dgm:pt>
    <dgm:pt modelId="{992DDA01-5E86-402E-9B53-5A42ED0A7862}" type="pres">
      <dgm:prSet presAssocID="{B4F23962-0155-4D20-9733-BFD7FAFE843C}" presName="gear1" presStyleLbl="node1" presStyleIdx="0" presStyleCnt="3" custScaleX="86849" custScaleY="86849" custLinFactNeighborX="-77406" custLinFactNeighborY="-39384">
        <dgm:presLayoutVars>
          <dgm:chMax val="1"/>
          <dgm:bulletEnabled val="1"/>
        </dgm:presLayoutVars>
      </dgm:prSet>
      <dgm:spPr/>
      <dgm:t>
        <a:bodyPr/>
        <a:lstStyle/>
        <a:p>
          <a:endParaRPr lang="nl-NL"/>
        </a:p>
      </dgm:t>
    </dgm:pt>
    <dgm:pt modelId="{BD15E07A-569D-46C6-B55D-0856E6298B95}" type="pres">
      <dgm:prSet presAssocID="{B4F23962-0155-4D20-9733-BFD7FAFE843C}" presName="gear1srcNode" presStyleLbl="node1" presStyleIdx="0" presStyleCnt="3"/>
      <dgm:spPr/>
      <dgm:t>
        <a:bodyPr/>
        <a:lstStyle/>
        <a:p>
          <a:endParaRPr lang="nl-NL"/>
        </a:p>
      </dgm:t>
    </dgm:pt>
    <dgm:pt modelId="{DAE92C46-2502-4A1B-A86C-49F21F4CB880}" type="pres">
      <dgm:prSet presAssocID="{B4F23962-0155-4D20-9733-BFD7FAFE843C}" presName="gear1dstNode" presStyleLbl="node1" presStyleIdx="0" presStyleCnt="3"/>
      <dgm:spPr/>
      <dgm:t>
        <a:bodyPr/>
        <a:lstStyle/>
        <a:p>
          <a:endParaRPr lang="nl-NL"/>
        </a:p>
      </dgm:t>
    </dgm:pt>
    <dgm:pt modelId="{DDF6E2C7-3CFC-4AB6-95C2-FA539193B788}" type="pres">
      <dgm:prSet presAssocID="{D9862F7D-DE7E-47F1-9338-202FB488AD7C}" presName="gear2" presStyleLbl="node1" presStyleIdx="1" presStyleCnt="3" custAng="0" custScaleX="81066" custScaleY="79264" custLinFactNeighborX="96796" custLinFactNeighborY="29610">
        <dgm:presLayoutVars>
          <dgm:chMax val="1"/>
          <dgm:bulletEnabled val="1"/>
        </dgm:presLayoutVars>
      </dgm:prSet>
      <dgm:spPr/>
      <dgm:t>
        <a:bodyPr/>
        <a:lstStyle/>
        <a:p>
          <a:endParaRPr lang="nl-NL"/>
        </a:p>
      </dgm:t>
    </dgm:pt>
    <dgm:pt modelId="{972D7BF2-C1F6-4487-9993-86DDE94FF3B4}" type="pres">
      <dgm:prSet presAssocID="{D9862F7D-DE7E-47F1-9338-202FB488AD7C}" presName="gear2srcNode" presStyleLbl="node1" presStyleIdx="1" presStyleCnt="3"/>
      <dgm:spPr/>
      <dgm:t>
        <a:bodyPr/>
        <a:lstStyle/>
        <a:p>
          <a:endParaRPr lang="nl-NL"/>
        </a:p>
      </dgm:t>
    </dgm:pt>
    <dgm:pt modelId="{B5852BA1-A8DF-4313-A6AF-9F12801C4A11}" type="pres">
      <dgm:prSet presAssocID="{D9862F7D-DE7E-47F1-9338-202FB488AD7C}" presName="gear2dstNode" presStyleLbl="node1" presStyleIdx="1" presStyleCnt="3"/>
      <dgm:spPr/>
      <dgm:t>
        <a:bodyPr/>
        <a:lstStyle/>
        <a:p>
          <a:endParaRPr lang="nl-NL"/>
        </a:p>
      </dgm:t>
    </dgm:pt>
    <dgm:pt modelId="{A4F35C66-318D-463D-B8DC-E9DC7FD09209}" type="pres">
      <dgm:prSet presAssocID="{A24D5F74-C96F-441F-B0C0-7D95E9CC94E0}" presName="gear3" presStyleLbl="node1" presStyleIdx="2" presStyleCnt="3" custAng="21573532" custScaleX="115584" custScaleY="109595" custLinFactNeighborX="47874" custLinFactNeighborY="9887"/>
      <dgm:spPr/>
      <dgm:t>
        <a:bodyPr/>
        <a:lstStyle/>
        <a:p>
          <a:endParaRPr lang="nl-NL"/>
        </a:p>
      </dgm:t>
    </dgm:pt>
    <dgm:pt modelId="{30CEA855-5A8B-4D83-B12E-AAE2B4F243F3}" type="pres">
      <dgm:prSet presAssocID="{A24D5F74-C96F-441F-B0C0-7D95E9CC94E0}" presName="gear3tx" presStyleLbl="node1" presStyleIdx="2" presStyleCnt="3">
        <dgm:presLayoutVars>
          <dgm:chMax val="1"/>
          <dgm:bulletEnabled val="1"/>
        </dgm:presLayoutVars>
      </dgm:prSet>
      <dgm:spPr/>
      <dgm:t>
        <a:bodyPr/>
        <a:lstStyle/>
        <a:p>
          <a:endParaRPr lang="nl-NL"/>
        </a:p>
      </dgm:t>
    </dgm:pt>
    <dgm:pt modelId="{51DDED19-C019-4B3A-88AB-C643D0D7A0D5}" type="pres">
      <dgm:prSet presAssocID="{A24D5F74-C96F-441F-B0C0-7D95E9CC94E0}" presName="gear3srcNode" presStyleLbl="node1" presStyleIdx="2" presStyleCnt="3"/>
      <dgm:spPr/>
      <dgm:t>
        <a:bodyPr/>
        <a:lstStyle/>
        <a:p>
          <a:endParaRPr lang="nl-NL"/>
        </a:p>
      </dgm:t>
    </dgm:pt>
    <dgm:pt modelId="{86C003A7-0C63-47D3-96DC-54327490E710}" type="pres">
      <dgm:prSet presAssocID="{A24D5F74-C96F-441F-B0C0-7D95E9CC94E0}" presName="gear3dstNode" presStyleLbl="node1" presStyleIdx="2" presStyleCnt="3"/>
      <dgm:spPr/>
      <dgm:t>
        <a:bodyPr/>
        <a:lstStyle/>
        <a:p>
          <a:endParaRPr lang="nl-NL"/>
        </a:p>
      </dgm:t>
    </dgm:pt>
    <dgm:pt modelId="{432CD46E-682B-43AE-9729-6DB4A3B9DFF6}" type="pres">
      <dgm:prSet presAssocID="{34D8C98E-835C-4346-8F84-2E0E803D92C2}" presName="connector1" presStyleLbl="sibTrans2D1" presStyleIdx="0" presStyleCnt="3" custFlipVert="1" custFlipHor="1" custScaleX="6857" custScaleY="1870" custLinFactNeighborX="62227" custLinFactNeighborY="32719"/>
      <dgm:spPr/>
      <dgm:t>
        <a:bodyPr/>
        <a:lstStyle/>
        <a:p>
          <a:endParaRPr lang="nl-NL"/>
        </a:p>
      </dgm:t>
    </dgm:pt>
    <dgm:pt modelId="{FFB34A19-BC9B-4DB6-9DEF-FCBBF46AA748}" type="pres">
      <dgm:prSet presAssocID="{4AA5D436-EED1-410F-AE43-84F98E38BE23}" presName="connector2" presStyleLbl="sibTrans2D1" presStyleIdx="1" presStyleCnt="3" custFlipVert="1" custFlipHor="1" custScaleX="23875" custScaleY="2199" custLinFactNeighborX="20411" custLinFactNeighborY="90167"/>
      <dgm:spPr/>
      <dgm:t>
        <a:bodyPr/>
        <a:lstStyle/>
        <a:p>
          <a:endParaRPr lang="nl-NL"/>
        </a:p>
      </dgm:t>
    </dgm:pt>
    <dgm:pt modelId="{1B90DFB8-1658-4B85-9EED-B98AC72211F5}" type="pres">
      <dgm:prSet presAssocID="{9AC475F9-5576-4C09-B3C5-9BDDF7D20308}" presName="connector3" presStyleLbl="sibTrans2D1" presStyleIdx="2" presStyleCnt="3"/>
      <dgm:spPr/>
      <dgm:t>
        <a:bodyPr/>
        <a:lstStyle/>
        <a:p>
          <a:endParaRPr lang="nl-NL"/>
        </a:p>
      </dgm:t>
    </dgm:pt>
  </dgm:ptLst>
  <dgm:cxnLst>
    <dgm:cxn modelId="{2C570FFA-CD39-4420-BF39-C0DF0D193763}" type="presOf" srcId="{B4F23962-0155-4D20-9733-BFD7FAFE843C}" destId="{992DDA01-5E86-402E-9B53-5A42ED0A7862}" srcOrd="0" destOrd="0" presId="urn:microsoft.com/office/officeart/2005/8/layout/gear1"/>
    <dgm:cxn modelId="{A13D7F8D-4F0E-41EF-ABF5-116F7C8F244D}" type="presOf" srcId="{B4F23962-0155-4D20-9733-BFD7FAFE843C}" destId="{BD15E07A-569D-46C6-B55D-0856E6298B95}" srcOrd="1" destOrd="0" presId="urn:microsoft.com/office/officeart/2005/8/layout/gear1"/>
    <dgm:cxn modelId="{5E926E5D-8958-403A-9EC6-A88A357E8363}" srcId="{25A46E2D-0454-4E03-8071-22FFC6A43B85}" destId="{A24D5F74-C96F-441F-B0C0-7D95E9CC94E0}" srcOrd="2" destOrd="0" parTransId="{25C5698A-2ABC-4C06-A26C-62A9951CFA01}" sibTransId="{9AC475F9-5576-4C09-B3C5-9BDDF7D20308}"/>
    <dgm:cxn modelId="{C26C9EC4-4F8F-42EF-8AA6-BEE47576C506}" type="presOf" srcId="{A24D5F74-C96F-441F-B0C0-7D95E9CC94E0}" destId="{86C003A7-0C63-47D3-96DC-54327490E710}" srcOrd="3" destOrd="0" presId="urn:microsoft.com/office/officeart/2005/8/layout/gear1"/>
    <dgm:cxn modelId="{EE65F89B-03FE-46F9-B517-3BA9BD2A11E9}" type="presOf" srcId="{A24D5F74-C96F-441F-B0C0-7D95E9CC94E0}" destId="{30CEA855-5A8B-4D83-B12E-AAE2B4F243F3}" srcOrd="1" destOrd="0" presId="urn:microsoft.com/office/officeart/2005/8/layout/gear1"/>
    <dgm:cxn modelId="{9B46CF0E-7826-4DB4-89D6-CD7CBB3B5BF0}" type="presOf" srcId="{D9862F7D-DE7E-47F1-9338-202FB488AD7C}" destId="{DDF6E2C7-3CFC-4AB6-95C2-FA539193B788}" srcOrd="0" destOrd="0" presId="urn:microsoft.com/office/officeart/2005/8/layout/gear1"/>
    <dgm:cxn modelId="{82D20005-D159-4F2F-9165-624C0BC7E28F}" srcId="{25A46E2D-0454-4E03-8071-22FFC6A43B85}" destId="{F4817599-6E82-49F8-B44E-A5607A1C209D}" srcOrd="3" destOrd="0" parTransId="{37C9CFA1-275A-4496-B656-89CC6BE703E7}" sibTransId="{E507DD0A-167D-408C-92BE-C50A8BB80814}"/>
    <dgm:cxn modelId="{12B374F0-C271-4B0F-8E81-710783795675}" type="presOf" srcId="{9AC475F9-5576-4C09-B3C5-9BDDF7D20308}" destId="{1B90DFB8-1658-4B85-9EED-B98AC72211F5}" srcOrd="0" destOrd="0" presId="urn:microsoft.com/office/officeart/2005/8/layout/gear1"/>
    <dgm:cxn modelId="{B55350DE-BF6C-47D0-A0E8-8BB636E85EBF}" type="presOf" srcId="{4AA5D436-EED1-410F-AE43-84F98E38BE23}" destId="{FFB34A19-BC9B-4DB6-9DEF-FCBBF46AA748}" srcOrd="0" destOrd="0" presId="urn:microsoft.com/office/officeart/2005/8/layout/gear1"/>
    <dgm:cxn modelId="{0E24AE7D-64D9-4BD8-A3D6-2708AFFC466C}" type="presOf" srcId="{A24D5F74-C96F-441F-B0C0-7D95E9CC94E0}" destId="{51DDED19-C019-4B3A-88AB-C643D0D7A0D5}" srcOrd="2" destOrd="0" presId="urn:microsoft.com/office/officeart/2005/8/layout/gear1"/>
    <dgm:cxn modelId="{2ED66702-5D45-4F64-B8D4-09C176D2A1EB}" type="presOf" srcId="{A24D5F74-C96F-441F-B0C0-7D95E9CC94E0}" destId="{A4F35C66-318D-463D-B8DC-E9DC7FD09209}" srcOrd="0" destOrd="0" presId="urn:microsoft.com/office/officeart/2005/8/layout/gear1"/>
    <dgm:cxn modelId="{24206025-7729-4AFA-91C7-0316F2319B54}" type="presOf" srcId="{B4F23962-0155-4D20-9733-BFD7FAFE843C}" destId="{DAE92C46-2502-4A1B-A86C-49F21F4CB880}" srcOrd="2" destOrd="0" presId="urn:microsoft.com/office/officeart/2005/8/layout/gear1"/>
    <dgm:cxn modelId="{5A1BB99A-D712-4042-A7F5-F067C9A6544F}" type="presOf" srcId="{D9862F7D-DE7E-47F1-9338-202FB488AD7C}" destId="{972D7BF2-C1F6-4487-9993-86DDE94FF3B4}" srcOrd="1" destOrd="0" presId="urn:microsoft.com/office/officeart/2005/8/layout/gear1"/>
    <dgm:cxn modelId="{6E95BE35-1347-43A8-A002-1787B988EBDD}" type="presOf" srcId="{D9862F7D-DE7E-47F1-9338-202FB488AD7C}" destId="{B5852BA1-A8DF-4313-A6AF-9F12801C4A11}" srcOrd="2" destOrd="0" presId="urn:microsoft.com/office/officeart/2005/8/layout/gear1"/>
    <dgm:cxn modelId="{67A196D6-9B45-4B76-8A18-4A0FC043D95B}" srcId="{25A46E2D-0454-4E03-8071-22FFC6A43B85}" destId="{B4F23962-0155-4D20-9733-BFD7FAFE843C}" srcOrd="0" destOrd="0" parTransId="{50CD1869-D68B-4C9B-9675-6D82543D8E32}" sibTransId="{34D8C98E-835C-4346-8F84-2E0E803D92C2}"/>
    <dgm:cxn modelId="{6DFA1249-04BE-4A63-8BBE-56CFF1B304F8}" type="presOf" srcId="{34D8C98E-835C-4346-8F84-2E0E803D92C2}" destId="{432CD46E-682B-43AE-9729-6DB4A3B9DFF6}" srcOrd="0" destOrd="0" presId="urn:microsoft.com/office/officeart/2005/8/layout/gear1"/>
    <dgm:cxn modelId="{A8645A2D-3444-4E0C-8031-43EEC9AF442B}" srcId="{25A46E2D-0454-4E03-8071-22FFC6A43B85}" destId="{D9862F7D-DE7E-47F1-9338-202FB488AD7C}" srcOrd="1" destOrd="0" parTransId="{F7FF0D1B-E533-46F4-9789-8571E65977B2}" sibTransId="{4AA5D436-EED1-410F-AE43-84F98E38BE23}"/>
    <dgm:cxn modelId="{7BA2600A-1CE5-4A1B-9989-573CEF362C62}" type="presOf" srcId="{25A46E2D-0454-4E03-8071-22FFC6A43B85}" destId="{600BD07F-3221-4F0E-8FC6-32CF549D0A16}" srcOrd="0" destOrd="0" presId="urn:microsoft.com/office/officeart/2005/8/layout/gear1"/>
    <dgm:cxn modelId="{7E60675C-B2C9-467E-A5F0-1DE19A0720D5}" type="presParOf" srcId="{600BD07F-3221-4F0E-8FC6-32CF549D0A16}" destId="{992DDA01-5E86-402E-9B53-5A42ED0A7862}" srcOrd="0" destOrd="0" presId="urn:microsoft.com/office/officeart/2005/8/layout/gear1"/>
    <dgm:cxn modelId="{E397C2EE-1533-442A-87F9-FAA03397F30D}" type="presParOf" srcId="{600BD07F-3221-4F0E-8FC6-32CF549D0A16}" destId="{BD15E07A-569D-46C6-B55D-0856E6298B95}" srcOrd="1" destOrd="0" presId="urn:microsoft.com/office/officeart/2005/8/layout/gear1"/>
    <dgm:cxn modelId="{D4114461-1911-4FEF-84A7-1CEEAA41A6D3}" type="presParOf" srcId="{600BD07F-3221-4F0E-8FC6-32CF549D0A16}" destId="{DAE92C46-2502-4A1B-A86C-49F21F4CB880}" srcOrd="2" destOrd="0" presId="urn:microsoft.com/office/officeart/2005/8/layout/gear1"/>
    <dgm:cxn modelId="{DD76D146-6FCD-49A0-A6DA-6008B14C103A}" type="presParOf" srcId="{600BD07F-3221-4F0E-8FC6-32CF549D0A16}" destId="{DDF6E2C7-3CFC-4AB6-95C2-FA539193B788}" srcOrd="3" destOrd="0" presId="urn:microsoft.com/office/officeart/2005/8/layout/gear1"/>
    <dgm:cxn modelId="{675819E4-5EBD-402F-B057-7A247800AEA2}" type="presParOf" srcId="{600BD07F-3221-4F0E-8FC6-32CF549D0A16}" destId="{972D7BF2-C1F6-4487-9993-86DDE94FF3B4}" srcOrd="4" destOrd="0" presId="urn:microsoft.com/office/officeart/2005/8/layout/gear1"/>
    <dgm:cxn modelId="{5F42FC93-75D6-4536-B449-7DBEEF7E0F5D}" type="presParOf" srcId="{600BD07F-3221-4F0E-8FC6-32CF549D0A16}" destId="{B5852BA1-A8DF-4313-A6AF-9F12801C4A11}" srcOrd="5" destOrd="0" presId="urn:microsoft.com/office/officeart/2005/8/layout/gear1"/>
    <dgm:cxn modelId="{D515ECE1-7A1C-400F-BB16-1314EC700E4E}" type="presParOf" srcId="{600BD07F-3221-4F0E-8FC6-32CF549D0A16}" destId="{A4F35C66-318D-463D-B8DC-E9DC7FD09209}" srcOrd="6" destOrd="0" presId="urn:microsoft.com/office/officeart/2005/8/layout/gear1"/>
    <dgm:cxn modelId="{59AE6BEE-696C-4EA4-8EF1-721564455FF0}" type="presParOf" srcId="{600BD07F-3221-4F0E-8FC6-32CF549D0A16}" destId="{30CEA855-5A8B-4D83-B12E-AAE2B4F243F3}" srcOrd="7" destOrd="0" presId="urn:microsoft.com/office/officeart/2005/8/layout/gear1"/>
    <dgm:cxn modelId="{7A11E1E7-977A-4CB6-8F09-A7E55C73D289}" type="presParOf" srcId="{600BD07F-3221-4F0E-8FC6-32CF549D0A16}" destId="{51DDED19-C019-4B3A-88AB-C643D0D7A0D5}" srcOrd="8" destOrd="0" presId="urn:microsoft.com/office/officeart/2005/8/layout/gear1"/>
    <dgm:cxn modelId="{FD128060-62D4-4E09-BF81-43346EA56F56}" type="presParOf" srcId="{600BD07F-3221-4F0E-8FC6-32CF549D0A16}" destId="{86C003A7-0C63-47D3-96DC-54327490E710}" srcOrd="9" destOrd="0" presId="urn:microsoft.com/office/officeart/2005/8/layout/gear1"/>
    <dgm:cxn modelId="{04361FDA-88E8-4992-8509-930D922BBB7E}" type="presParOf" srcId="{600BD07F-3221-4F0E-8FC6-32CF549D0A16}" destId="{432CD46E-682B-43AE-9729-6DB4A3B9DFF6}" srcOrd="10" destOrd="0" presId="urn:microsoft.com/office/officeart/2005/8/layout/gear1"/>
    <dgm:cxn modelId="{88953579-474C-470D-A7F0-9A5857CA1626}" type="presParOf" srcId="{600BD07F-3221-4F0E-8FC6-32CF549D0A16}" destId="{FFB34A19-BC9B-4DB6-9DEF-FCBBF46AA748}" srcOrd="11" destOrd="0" presId="urn:microsoft.com/office/officeart/2005/8/layout/gear1"/>
    <dgm:cxn modelId="{E39F0143-7F41-4840-B84C-BBE4169AD47B}" type="presParOf" srcId="{600BD07F-3221-4F0E-8FC6-32CF549D0A16}" destId="{1B90DFB8-1658-4B85-9EED-B98AC72211F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D516-364C-4272-B9FB-C965680FC726}">
      <dsp:nvSpPr>
        <dsp:cNvPr id="0" name=""/>
        <dsp:cNvSpPr/>
      </dsp:nvSpPr>
      <dsp:spPr>
        <a:xfrm>
          <a:off x="2145541" y="255319"/>
          <a:ext cx="1989287" cy="1917291"/>
        </a:xfrm>
        <a:prstGeom prst="gear9">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smtClean="0">
              <a:solidFill>
                <a:schemeClr val="bg1"/>
              </a:solidFill>
            </a:rPr>
            <a:t>Ruimtelijke ordening</a:t>
          </a:r>
          <a:endParaRPr lang="nl-NL" sz="1400" b="1" kern="1200" dirty="0">
            <a:solidFill>
              <a:schemeClr val="bg1"/>
            </a:solidFill>
          </a:endParaRPr>
        </a:p>
      </dsp:txBody>
      <dsp:txXfrm>
        <a:off x="2540095" y="704435"/>
        <a:ext cx="1200179" cy="985527"/>
      </dsp:txXfrm>
    </dsp:sp>
    <dsp:sp modelId="{A8D171AE-80CB-4714-94A4-19E31F43BF9D}">
      <dsp:nvSpPr>
        <dsp:cNvPr id="0" name=""/>
        <dsp:cNvSpPr/>
      </dsp:nvSpPr>
      <dsp:spPr>
        <a:xfrm>
          <a:off x="1431777" y="1788688"/>
          <a:ext cx="1443444" cy="1443444"/>
        </a:xfrm>
        <a:prstGeom prst="gear6">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dirty="0" smtClean="0">
              <a:solidFill>
                <a:schemeClr val="bg1"/>
              </a:solidFill>
            </a:rPr>
            <a:t>Water</a:t>
          </a:r>
          <a:endParaRPr lang="nl-NL" sz="1200" b="1" kern="1200" dirty="0">
            <a:solidFill>
              <a:schemeClr val="bg1"/>
            </a:solidFill>
          </a:endParaRPr>
        </a:p>
      </dsp:txBody>
      <dsp:txXfrm>
        <a:off x="1795168" y="2154276"/>
        <a:ext cx="716662" cy="712268"/>
      </dsp:txXfrm>
    </dsp:sp>
    <dsp:sp modelId="{F66A6B6B-3480-44C5-AE44-EF5A86E587B6}">
      <dsp:nvSpPr>
        <dsp:cNvPr id="0" name=""/>
        <dsp:cNvSpPr/>
      </dsp:nvSpPr>
      <dsp:spPr>
        <a:xfrm rot="20700000">
          <a:off x="831367" y="489324"/>
          <a:ext cx="1461162" cy="1461162"/>
        </a:xfrm>
        <a:prstGeom prst="gear6">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Natuur</a:t>
          </a:r>
          <a:endParaRPr lang="nl-NL" sz="1100" b="1" kern="1200" dirty="0">
            <a:solidFill>
              <a:schemeClr val="tx1"/>
            </a:solidFill>
          </a:endParaRPr>
        </a:p>
      </dsp:txBody>
      <dsp:txXfrm rot="-20700000">
        <a:off x="1151843" y="809800"/>
        <a:ext cx="820211" cy="820211"/>
      </dsp:txXfrm>
    </dsp:sp>
    <dsp:sp modelId="{DECC8FC3-2671-4ED6-9394-67999DBB8EC7}">
      <dsp:nvSpPr>
        <dsp:cNvPr id="0" name=""/>
        <dsp:cNvSpPr/>
      </dsp:nvSpPr>
      <dsp:spPr>
        <a:xfrm flipV="1">
          <a:off x="4872881" y="2363637"/>
          <a:ext cx="191340" cy="45713"/>
        </a:xfrm>
        <a:prstGeom prst="circularArrow">
          <a:avLst>
            <a:gd name="adj1" fmla="val 4688"/>
            <a:gd name="adj2" fmla="val 299029"/>
            <a:gd name="adj3" fmla="val 2487851"/>
            <a:gd name="adj4" fmla="val 1592367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4D17F0-7FAD-4D18-831A-35000AD9BE36}">
      <dsp:nvSpPr>
        <dsp:cNvPr id="0" name=""/>
        <dsp:cNvSpPr/>
      </dsp:nvSpPr>
      <dsp:spPr>
        <a:xfrm>
          <a:off x="4908374" y="3190018"/>
          <a:ext cx="120355" cy="74974"/>
        </a:xfrm>
        <a:prstGeom prs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D0669E-A93D-45B7-ACBF-EBB669B369E0}">
      <dsp:nvSpPr>
        <dsp:cNvPr id="0" name=""/>
        <dsp:cNvSpPr/>
      </dsp:nvSpPr>
      <dsp:spPr>
        <a:xfrm flipH="1" flipV="1">
          <a:off x="4752528" y="3043560"/>
          <a:ext cx="432047" cy="45721"/>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DA01-5E86-402E-9B53-5A42ED0A7862}">
      <dsp:nvSpPr>
        <dsp:cNvPr id="0" name=""/>
        <dsp:cNvSpPr/>
      </dsp:nvSpPr>
      <dsp:spPr>
        <a:xfrm>
          <a:off x="798180" y="1215745"/>
          <a:ext cx="1941248" cy="1941248"/>
        </a:xfrm>
        <a:prstGeom prst="gear9">
          <a:avLst/>
        </a:prstGeom>
        <a:solidFill>
          <a:schemeClr val="tx2">
            <a:lumMod val="50000"/>
            <a:lumOff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smtClean="0">
              <a:solidFill>
                <a:schemeClr val="tx1"/>
              </a:solidFill>
            </a:rPr>
            <a:t>Milieu</a:t>
          </a:r>
          <a:endParaRPr lang="nl-NL" sz="1300" b="1" kern="1200" dirty="0">
            <a:solidFill>
              <a:schemeClr val="tx1"/>
            </a:solidFill>
          </a:endParaRPr>
        </a:p>
      </dsp:txBody>
      <dsp:txXfrm>
        <a:off x="1188457" y="1670473"/>
        <a:ext cx="1160694" cy="997842"/>
      </dsp:txXfrm>
    </dsp:sp>
    <dsp:sp modelId="{DDF6E2C7-3CFC-4AB6-95C2-FA539193B788}">
      <dsp:nvSpPr>
        <dsp:cNvPr id="0" name=""/>
        <dsp:cNvSpPr/>
      </dsp:nvSpPr>
      <dsp:spPr>
        <a:xfrm>
          <a:off x="2808315" y="2070643"/>
          <a:ext cx="1317808" cy="1288515"/>
        </a:xfrm>
        <a:prstGeom prst="gear6">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smtClean="0">
              <a:solidFill>
                <a:schemeClr val="bg1"/>
              </a:solidFill>
            </a:rPr>
            <a:t>Bouwen</a:t>
          </a:r>
          <a:endParaRPr lang="nl-NL" sz="1400" b="1" kern="1200" dirty="0">
            <a:solidFill>
              <a:schemeClr val="bg1"/>
            </a:solidFill>
          </a:endParaRPr>
        </a:p>
      </dsp:txBody>
      <dsp:txXfrm>
        <a:off x="3136961" y="2396991"/>
        <a:ext cx="660516" cy="635819"/>
      </dsp:txXfrm>
    </dsp:sp>
    <dsp:sp modelId="{A4F35C66-318D-463D-B8DC-E9DC7FD09209}">
      <dsp:nvSpPr>
        <dsp:cNvPr id="0" name=""/>
        <dsp:cNvSpPr/>
      </dsp:nvSpPr>
      <dsp:spPr>
        <a:xfrm rot="20673532">
          <a:off x="2783728" y="433175"/>
          <a:ext cx="1875886" cy="1710665"/>
        </a:xfrm>
        <a:prstGeom prst="gear6">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smtClean="0"/>
            <a:t>Cultuur historie</a:t>
          </a:r>
          <a:endParaRPr lang="nl-NL" sz="1400" b="1" kern="1200" dirty="0"/>
        </a:p>
      </dsp:txBody>
      <dsp:txXfrm rot="900000">
        <a:off x="3204964" y="798574"/>
        <a:ext cx="1033413" cy="979866"/>
      </dsp:txXfrm>
    </dsp:sp>
    <dsp:sp modelId="{432CD46E-682B-43AE-9729-6DB4A3B9DFF6}">
      <dsp:nvSpPr>
        <dsp:cNvPr id="0" name=""/>
        <dsp:cNvSpPr/>
      </dsp:nvSpPr>
      <dsp:spPr>
        <a:xfrm flipH="1" flipV="1">
          <a:off x="4989796" y="3952487"/>
          <a:ext cx="196182" cy="53501"/>
        </a:xfrm>
        <a:prstGeom prst="circularArrow">
          <a:avLst>
            <a:gd name="adj1" fmla="val 4687"/>
            <a:gd name="adj2" fmla="val 299029"/>
            <a:gd name="adj3" fmla="val 2513083"/>
            <a:gd name="adj4" fmla="val 15867933"/>
            <a:gd name="adj5" fmla="val 5469"/>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FFB34A19-BC9B-4DB6-9DEF-FCBBF46AA748}">
      <dsp:nvSpPr>
        <dsp:cNvPr id="0" name=""/>
        <dsp:cNvSpPr/>
      </dsp:nvSpPr>
      <dsp:spPr>
        <a:xfrm flipH="1" flipV="1">
          <a:off x="2008523" y="3952482"/>
          <a:ext cx="496298" cy="45711"/>
        </a:xfrm>
        <a:prstGeom prst="circularArrow">
          <a:avLst>
            <a:gd name="adj1" fmla="val 6452"/>
            <a:gd name="adj2" fmla="val 429999"/>
            <a:gd name="adj3" fmla="val 10489124"/>
            <a:gd name="adj4" fmla="val 14837806"/>
            <a:gd name="adj5" fmla="val 752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90DFB8-1658-4B85-9EED-B98AC72211F5}">
      <dsp:nvSpPr>
        <dsp:cNvPr id="0" name=""/>
        <dsp:cNvSpPr/>
      </dsp:nvSpPr>
      <dsp:spPr>
        <a:xfrm>
          <a:off x="1622984" y="-49051"/>
          <a:ext cx="2241296" cy="2241296"/>
        </a:xfrm>
        <a:prstGeom prst="circularArrow">
          <a:avLst>
            <a:gd name="adj1" fmla="val 5984"/>
            <a:gd name="adj2" fmla="val 394124"/>
            <a:gd name="adj3" fmla="val 13313824"/>
            <a:gd name="adj4" fmla="val 10508221"/>
            <a:gd name="adj5" fmla="val 6981"/>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4470" y="470737"/>
            <a:ext cx="5769162" cy="43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304">
              <a:spcBef>
                <a:spcPct val="0"/>
              </a:spcBef>
              <a:defRPr sz="1000">
                <a:latin typeface="Arial" charset="0"/>
              </a:defRPr>
            </a:lvl1pPr>
          </a:lstStyle>
          <a:p>
            <a:endParaRPr lang="nl-NL" dirty="0"/>
          </a:p>
        </p:txBody>
      </p:sp>
      <p:sp>
        <p:nvSpPr>
          <p:cNvPr id="32771" name="Rectangle 3"/>
          <p:cNvSpPr>
            <a:spLocks noGrp="1" noChangeArrowheads="1"/>
          </p:cNvSpPr>
          <p:nvPr>
            <p:ph type="dt" sz="quarter" idx="1"/>
          </p:nvPr>
        </p:nvSpPr>
        <p:spPr bwMode="auto">
          <a:xfrm>
            <a:off x="524470" y="120616"/>
            <a:ext cx="2948579" cy="15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304">
              <a:spcBef>
                <a:spcPct val="0"/>
              </a:spcBef>
              <a:defRPr sz="800">
                <a:latin typeface="Arial" charset="0"/>
              </a:defRPr>
            </a:lvl1pPr>
          </a:lstStyle>
          <a:p>
            <a:endParaRPr lang="nl-NL" dirty="0"/>
          </a:p>
        </p:txBody>
      </p:sp>
      <p:sp>
        <p:nvSpPr>
          <p:cNvPr id="32772" name="Rectangle 4"/>
          <p:cNvSpPr>
            <a:spLocks noGrp="1" noChangeArrowheads="1"/>
          </p:cNvSpPr>
          <p:nvPr>
            <p:ph type="ftr" sz="quarter" idx="2"/>
          </p:nvPr>
        </p:nvSpPr>
        <p:spPr bwMode="auto">
          <a:xfrm>
            <a:off x="524470" y="9446561"/>
            <a:ext cx="5919010"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3304">
              <a:spcBef>
                <a:spcPct val="0"/>
              </a:spcBef>
              <a:defRPr sz="1000">
                <a:latin typeface="Arial" charset="0"/>
              </a:defRPr>
            </a:lvl1pPr>
          </a:lstStyle>
          <a:p>
            <a:r>
              <a:rPr lang="nl-NL" dirty="0"/>
              <a:t>Eventuele voettekst</a:t>
            </a:r>
          </a:p>
        </p:txBody>
      </p:sp>
      <p:sp>
        <p:nvSpPr>
          <p:cNvPr id="32773" name="Rectangle 5"/>
          <p:cNvSpPr>
            <a:spLocks noGrp="1" noChangeArrowheads="1"/>
          </p:cNvSpPr>
          <p:nvPr>
            <p:ph type="sldNum" sz="quarter" idx="3"/>
          </p:nvPr>
        </p:nvSpPr>
        <p:spPr bwMode="auto">
          <a:xfrm>
            <a:off x="6502794" y="9446561"/>
            <a:ext cx="224773"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33304">
              <a:spcBef>
                <a:spcPct val="0"/>
              </a:spcBef>
              <a:defRPr sz="1000">
                <a:latin typeface="Arial" charset="0"/>
              </a:defRPr>
            </a:lvl1pPr>
          </a:lstStyle>
          <a:p>
            <a:fld id="{0E374DAA-8175-4415-A3BA-057B77C0EE0E}" type="slidenum">
              <a:rPr lang="nl-NL"/>
              <a:pPr/>
              <a:t>‹nr.›</a:t>
            </a:fld>
            <a:endParaRPr lang="nl-NL" dirty="0"/>
          </a:p>
        </p:txBody>
      </p:sp>
      <p:sp>
        <p:nvSpPr>
          <p:cNvPr id="32788" name="RubriceringEnMerking2"/>
          <p:cNvSpPr txBox="1">
            <a:spLocks noChangeArrowheads="1"/>
          </p:cNvSpPr>
          <p:nvPr/>
        </p:nvSpPr>
        <p:spPr bwMode="auto">
          <a:xfrm rot="-5400000">
            <a:off x="4609659" y="2941692"/>
            <a:ext cx="4018851" cy="12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endParaRPr lang="nl-NL" sz="800" dirty="0">
              <a:latin typeface="Arial" charset="0"/>
            </a:endParaRPr>
          </a:p>
        </p:txBody>
      </p:sp>
      <p:sp>
        <p:nvSpPr>
          <p:cNvPr id="32789" name="RubriceringEnMerking"/>
          <p:cNvSpPr txBox="1">
            <a:spLocks noChangeArrowheads="1"/>
          </p:cNvSpPr>
          <p:nvPr/>
        </p:nvSpPr>
        <p:spPr bwMode="auto">
          <a:xfrm rot="-5400000">
            <a:off x="4608099" y="6890183"/>
            <a:ext cx="4018850" cy="12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endParaRPr lang="nl-NL" sz="800" dirty="0">
              <a:latin typeface="Arial" charset="0"/>
            </a:endParaRPr>
          </a:p>
        </p:txBody>
      </p:sp>
    </p:spTree>
    <p:extLst>
      <p:ext uri="{BB962C8B-B14F-4D97-AF65-F5344CB8AC3E}">
        <p14:creationId xmlns:p14="http://schemas.microsoft.com/office/powerpoint/2010/main" val="25463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24470" y="472413"/>
            <a:ext cx="5769162" cy="43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304">
              <a:spcBef>
                <a:spcPct val="0"/>
              </a:spcBef>
              <a:defRPr sz="1000">
                <a:latin typeface="Arial" charset="0"/>
              </a:defRPr>
            </a:lvl1pPr>
          </a:lstStyle>
          <a:p>
            <a:endParaRPr lang="en-US" dirty="0"/>
          </a:p>
        </p:txBody>
      </p:sp>
      <p:sp>
        <p:nvSpPr>
          <p:cNvPr id="5123" name="Rectangle 3"/>
          <p:cNvSpPr>
            <a:spLocks noGrp="1" noChangeArrowheads="1"/>
          </p:cNvSpPr>
          <p:nvPr>
            <p:ph type="dt" idx="1"/>
          </p:nvPr>
        </p:nvSpPr>
        <p:spPr bwMode="auto">
          <a:xfrm>
            <a:off x="522909" y="120616"/>
            <a:ext cx="2948578" cy="1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304">
              <a:spcBef>
                <a:spcPct val="0"/>
              </a:spcBef>
              <a:defRPr sz="800">
                <a:latin typeface="Arial"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355600" y="984250"/>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524470" y="4905042"/>
            <a:ext cx="4645299" cy="40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Klik om het opmaakprofiel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5126" name="Rectangle 6"/>
          <p:cNvSpPr>
            <a:spLocks noGrp="1" noChangeArrowheads="1"/>
          </p:cNvSpPr>
          <p:nvPr>
            <p:ph type="ftr" sz="quarter" idx="4"/>
          </p:nvPr>
        </p:nvSpPr>
        <p:spPr bwMode="auto">
          <a:xfrm>
            <a:off x="522911" y="9446561"/>
            <a:ext cx="5995494"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3304">
              <a:spcBef>
                <a:spcPct val="0"/>
              </a:spcBef>
              <a:defRPr sz="1000">
                <a:latin typeface="Arial" charset="0"/>
              </a:defRPr>
            </a:lvl1pPr>
          </a:lstStyle>
          <a:p>
            <a:r>
              <a:rPr lang="en-US" dirty="0"/>
              <a:t>Eventuele voettekst</a:t>
            </a:r>
          </a:p>
        </p:txBody>
      </p:sp>
      <p:sp>
        <p:nvSpPr>
          <p:cNvPr id="5127" name="Rectangle 7"/>
          <p:cNvSpPr>
            <a:spLocks noGrp="1" noChangeArrowheads="1"/>
          </p:cNvSpPr>
          <p:nvPr>
            <p:ph type="sldNum" sz="quarter" idx="5"/>
          </p:nvPr>
        </p:nvSpPr>
        <p:spPr bwMode="auto">
          <a:xfrm>
            <a:off x="6504357" y="9446561"/>
            <a:ext cx="226333"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33304">
              <a:spcBef>
                <a:spcPct val="0"/>
              </a:spcBef>
              <a:defRPr sz="1000">
                <a:latin typeface="Arial" charset="0"/>
              </a:defRPr>
            </a:lvl1pPr>
          </a:lstStyle>
          <a:p>
            <a:fld id="{7C0D88E8-1530-474F-A7AB-EB6DE1C99DCC}" type="slidenum">
              <a:rPr lang="en-US"/>
              <a:pPr/>
              <a:t>‹nr.›</a:t>
            </a:fld>
            <a:endParaRPr lang="en-US" dirty="0"/>
          </a:p>
        </p:txBody>
      </p:sp>
      <p:sp>
        <p:nvSpPr>
          <p:cNvPr id="5139" name="RubriceringEnMerking2"/>
          <p:cNvSpPr txBox="1">
            <a:spLocks noChangeArrowheads="1"/>
          </p:cNvSpPr>
          <p:nvPr/>
        </p:nvSpPr>
        <p:spPr bwMode="auto">
          <a:xfrm rot="-5400000">
            <a:off x="4609659" y="2941692"/>
            <a:ext cx="4018851" cy="12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endParaRPr lang="nl-NL" sz="800" dirty="0">
              <a:latin typeface="Arial" charset="0"/>
            </a:endParaRPr>
          </a:p>
        </p:txBody>
      </p:sp>
      <p:sp>
        <p:nvSpPr>
          <p:cNvPr id="5140" name="RubriceringEnMerking"/>
          <p:cNvSpPr txBox="1">
            <a:spLocks noChangeArrowheads="1"/>
          </p:cNvSpPr>
          <p:nvPr/>
        </p:nvSpPr>
        <p:spPr bwMode="auto">
          <a:xfrm rot="-5400000">
            <a:off x="4608099" y="6890183"/>
            <a:ext cx="4018850" cy="12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endParaRPr lang="nl-NL" sz="800" dirty="0">
              <a:latin typeface="Arial" charset="0"/>
            </a:endParaRPr>
          </a:p>
        </p:txBody>
      </p:sp>
    </p:spTree>
    <p:extLst>
      <p:ext uri="{BB962C8B-B14F-4D97-AF65-F5344CB8AC3E}">
        <p14:creationId xmlns:p14="http://schemas.microsoft.com/office/powerpoint/2010/main" val="757756452"/>
      </p:ext>
    </p:extLst>
  </p:cSld>
  <p:clrMap bg1="lt1" tx1="dk1" bg2="lt2" tx2="dk2" accent1="accent1" accent2="accent2" accent3="accent3" accent4="accent4" accent5="accent5" accent6="accent6" hlink="hlink" folHlink="folHlink"/>
  <p:hf hdr="0" dt="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a:t>
            </a:fld>
            <a:endParaRPr lang="en-US" dirty="0"/>
          </a:p>
        </p:txBody>
      </p:sp>
    </p:spTree>
    <p:extLst>
      <p:ext uri="{BB962C8B-B14F-4D97-AF65-F5344CB8AC3E}">
        <p14:creationId xmlns:p14="http://schemas.microsoft.com/office/powerpoint/2010/main" val="12063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80000"/>
              </a:lnSpc>
            </a:pPr>
            <a:r>
              <a:rPr lang="nl-NL" i="0" dirty="0" smtClean="0">
                <a:solidFill>
                  <a:srgbClr val="002060"/>
                </a:solidFill>
              </a:rPr>
              <a:t>De andere kerninstrumenten.</a:t>
            </a:r>
          </a:p>
          <a:p>
            <a:pPr>
              <a:lnSpc>
                <a:spcPct val="80000"/>
              </a:lnSpc>
            </a:pPr>
            <a:endParaRPr lang="nl-NL" i="0" dirty="0" smtClean="0">
              <a:solidFill>
                <a:srgbClr val="002060"/>
              </a:solidFill>
            </a:endParaRPr>
          </a:p>
          <a:p>
            <a:pPr>
              <a:lnSpc>
                <a:spcPct val="80000"/>
              </a:lnSpc>
            </a:pPr>
            <a:r>
              <a:rPr lang="nl-NL" i="0" dirty="0" smtClean="0">
                <a:solidFill>
                  <a:srgbClr val="002060"/>
                </a:solidFill>
              </a:rPr>
              <a:t>De</a:t>
            </a:r>
            <a:r>
              <a:rPr lang="nl-NL" i="0" baseline="0" dirty="0" smtClean="0">
                <a:solidFill>
                  <a:srgbClr val="002060"/>
                </a:solidFill>
              </a:rPr>
              <a:t> gereedschapskist voor alle spelers in het omgevingsrecht en daarnaast andere instrumenten zoals instructieregels(besluit) en omgevingswaarden</a:t>
            </a:r>
          </a:p>
          <a:p>
            <a:pPr>
              <a:lnSpc>
                <a:spcPct val="80000"/>
              </a:lnSpc>
            </a:pPr>
            <a:endParaRPr lang="nl-NL" i="0" baseline="0" dirty="0" smtClean="0">
              <a:solidFill>
                <a:srgbClr val="002060"/>
              </a:solidFill>
            </a:endParaRPr>
          </a:p>
          <a:p>
            <a:r>
              <a:rPr lang="nl-NL" dirty="0" smtClean="0"/>
              <a:t>Om de doelen van de wet te realiseren: beschermen en ontwikkelen fysieke</a:t>
            </a:r>
            <a:r>
              <a:rPr lang="nl-NL" baseline="0" dirty="0" smtClean="0"/>
              <a:t> leefomgeving.</a:t>
            </a:r>
          </a:p>
          <a:p>
            <a:r>
              <a:rPr lang="nl-NL" baseline="0" dirty="0" smtClean="0"/>
              <a:t>Fysieke leefomgeving in ieder geval: </a:t>
            </a:r>
          </a:p>
          <a:p>
            <a:pPr>
              <a:buFont typeface="Arial" panose="020B0604020202020204" pitchFamily="34" charset="0"/>
              <a:buChar char="•"/>
            </a:pPr>
            <a:r>
              <a:rPr lang="nl-NL" dirty="0" smtClean="0"/>
              <a:t>bouwwerken </a:t>
            </a:r>
          </a:p>
          <a:p>
            <a:pPr>
              <a:buFont typeface="Arial" panose="020B0604020202020204" pitchFamily="34" charset="0"/>
              <a:buChar char="•"/>
            </a:pPr>
            <a:r>
              <a:rPr lang="nl-NL" dirty="0" smtClean="0"/>
              <a:t>infrastructuur</a:t>
            </a:r>
          </a:p>
          <a:p>
            <a:pPr>
              <a:buFont typeface="Arial" panose="020B0604020202020204" pitchFamily="34" charset="0"/>
              <a:buChar char="•"/>
            </a:pPr>
            <a:r>
              <a:rPr lang="nl-NL" dirty="0" smtClean="0"/>
              <a:t>watersystemen</a:t>
            </a:r>
          </a:p>
          <a:p>
            <a:pPr>
              <a:buFont typeface="Arial" panose="020B0604020202020204" pitchFamily="34" charset="0"/>
              <a:buChar char="•"/>
            </a:pPr>
            <a:r>
              <a:rPr lang="nl-NL" dirty="0" smtClean="0"/>
              <a:t>water</a:t>
            </a:r>
          </a:p>
          <a:p>
            <a:pPr>
              <a:buFont typeface="Arial" panose="020B0604020202020204" pitchFamily="34" charset="0"/>
              <a:buChar char="•"/>
            </a:pPr>
            <a:r>
              <a:rPr lang="nl-NL" dirty="0" smtClean="0"/>
              <a:t>bodem </a:t>
            </a:r>
          </a:p>
          <a:p>
            <a:pPr>
              <a:buFont typeface="Arial" panose="020B0604020202020204" pitchFamily="34" charset="0"/>
              <a:buChar char="•"/>
            </a:pPr>
            <a:r>
              <a:rPr lang="nl-NL" dirty="0" smtClean="0"/>
              <a:t>lucht</a:t>
            </a:r>
          </a:p>
          <a:p>
            <a:pPr>
              <a:buFont typeface="Arial" panose="020B0604020202020204" pitchFamily="34" charset="0"/>
              <a:buChar char="•"/>
            </a:pPr>
            <a:r>
              <a:rPr lang="nl-NL" dirty="0" smtClean="0"/>
              <a:t>landschappen</a:t>
            </a:r>
          </a:p>
          <a:p>
            <a:pPr>
              <a:buFont typeface="Arial" panose="020B0604020202020204" pitchFamily="34" charset="0"/>
              <a:buChar char="•"/>
            </a:pPr>
            <a:r>
              <a:rPr lang="nl-NL" dirty="0" smtClean="0"/>
              <a:t>natuur</a:t>
            </a:r>
          </a:p>
          <a:p>
            <a:pPr>
              <a:buFont typeface="Arial" panose="020B0604020202020204" pitchFamily="34" charset="0"/>
              <a:buChar char="•"/>
            </a:pPr>
            <a:r>
              <a:rPr lang="nl-NL" dirty="0" smtClean="0"/>
              <a:t>cultureel erfgoed</a:t>
            </a:r>
          </a:p>
          <a:p>
            <a:pPr>
              <a:buFont typeface="Arial" panose="020B0604020202020204" pitchFamily="34" charset="0"/>
              <a:buChar char="•"/>
            </a:pPr>
            <a:r>
              <a:rPr lang="nl-NL" dirty="0" smtClean="0"/>
              <a:t>werelderfgoed</a:t>
            </a:r>
          </a:p>
          <a:p>
            <a:endParaRPr lang="nl-NL" dirty="0" smtClean="0"/>
          </a:p>
          <a:p>
            <a:r>
              <a:rPr lang="nl-NL" dirty="0" smtClean="0"/>
              <a:t>Ambitie/</a:t>
            </a:r>
            <a:r>
              <a:rPr lang="nl-NL" baseline="0" dirty="0" smtClean="0"/>
              <a:t> maatschappelijke opgave, globale omschrijving doelen </a:t>
            </a:r>
            <a:r>
              <a:rPr lang="nl-NL" baseline="0" dirty="0" smtClean="0">
                <a:sym typeface="Wingdings" panose="05000000000000000000" pitchFamily="2" charset="2"/>
              </a:rPr>
              <a:t> omgevingsvisie</a:t>
            </a:r>
          </a:p>
          <a:p>
            <a:r>
              <a:rPr lang="nl-NL" baseline="0" dirty="0" smtClean="0">
                <a:sym typeface="Wingdings" panose="05000000000000000000" pitchFamily="2" charset="2"/>
              </a:rPr>
              <a:t>Programma  maatregelen die je wilt nemen om bepaalde doelen te halen. Sommige programma’s zijn verplicht. </a:t>
            </a:r>
          </a:p>
          <a:p>
            <a:r>
              <a:rPr lang="nl-NL" baseline="0" dirty="0" smtClean="0">
                <a:sym typeface="Wingdings" panose="05000000000000000000" pitchFamily="2" charset="2"/>
              </a:rPr>
              <a:t>Algemene regels en omgevingsvergunning regels voor </a:t>
            </a:r>
            <a:r>
              <a:rPr lang="nl-NL" baseline="0" dirty="0" err="1" smtClean="0">
                <a:sym typeface="Wingdings" panose="05000000000000000000" pitchFamily="2" charset="2"/>
              </a:rPr>
              <a:t>initatiefnemers</a:t>
            </a:r>
            <a:r>
              <a:rPr lang="nl-NL" baseline="0" dirty="0" smtClean="0">
                <a:sym typeface="Wingdings" panose="05000000000000000000" pitchFamily="2" charset="2"/>
              </a:rPr>
              <a:t>, burgers en bedrijven moeten hieraan voldoen willen zij een activiteit op een locatie gaan ondernemen</a:t>
            </a:r>
          </a:p>
          <a:p>
            <a:r>
              <a:rPr lang="nl-NL" baseline="0" dirty="0" smtClean="0">
                <a:sym typeface="Wingdings" panose="05000000000000000000" pitchFamily="2" charset="2"/>
              </a:rPr>
              <a:t>Rijk: grondslag in de </a:t>
            </a:r>
            <a:r>
              <a:rPr lang="nl-NL" baseline="0" dirty="0" err="1" smtClean="0">
                <a:sym typeface="Wingdings" panose="05000000000000000000" pitchFamily="2" charset="2"/>
              </a:rPr>
              <a:t>omgevingswet</a:t>
            </a:r>
            <a:r>
              <a:rPr lang="nl-NL" baseline="0" dirty="0" smtClean="0">
                <a:sym typeface="Wingdings" panose="05000000000000000000" pitchFamily="2" charset="2"/>
              </a:rPr>
              <a:t>, aanwijzen van </a:t>
            </a:r>
            <a:r>
              <a:rPr lang="nl-NL" baseline="0" dirty="0" err="1" smtClean="0">
                <a:sym typeface="Wingdings" panose="05000000000000000000" pitchFamily="2" charset="2"/>
              </a:rPr>
              <a:t>vergunningplichtige</a:t>
            </a:r>
            <a:r>
              <a:rPr lang="nl-NL" baseline="0" dirty="0" smtClean="0">
                <a:sym typeface="Wingdings" panose="05000000000000000000" pitchFamily="2" charset="2"/>
              </a:rPr>
              <a:t> activiteiten en algemene regels, indieningsvereisten melding in Besluit Activiteiten Leefomgeving, Besluit Bouwwerken Leefomgeving, procedurele regels in Omgevingsbesluit en beoordelingsregels (rijks)omgevingsvergunning Besluit Kwaliteit Leefomgeving. indieningsvereisten vergunning  volgt in omgevingsregeling</a:t>
            </a:r>
          </a:p>
          <a:p>
            <a:r>
              <a:rPr lang="nl-NL" baseline="0" dirty="0" smtClean="0">
                <a:sym typeface="Wingdings" panose="05000000000000000000" pitchFamily="2" charset="2"/>
              </a:rPr>
              <a:t>Decentraal algemene regels en omgevingsvergunning  in Omgevingsplan, </a:t>
            </a:r>
            <a:r>
              <a:rPr lang="nl-NL" baseline="0" dirty="0" err="1" smtClean="0">
                <a:sym typeface="Wingdings" panose="05000000000000000000" pitchFamily="2" charset="2"/>
              </a:rPr>
              <a:t>Waterschapsverordening</a:t>
            </a:r>
            <a:r>
              <a:rPr lang="nl-NL" baseline="0" dirty="0" smtClean="0">
                <a:sym typeface="Wingdings" panose="05000000000000000000" pitchFamily="2" charset="2"/>
              </a:rPr>
              <a:t> en omgevingsverordening</a:t>
            </a:r>
          </a:p>
          <a:p>
            <a:r>
              <a:rPr lang="nl-NL" baseline="0" dirty="0" smtClean="0">
                <a:sym typeface="Wingdings" panose="05000000000000000000" pitchFamily="2" charset="2"/>
              </a:rPr>
              <a:t>Projectbesluit voor complexe projecten met publiek belang, wijzingen in 1 keer de regels van het omgevingsplan </a:t>
            </a:r>
          </a:p>
          <a:p>
            <a:endParaRPr lang="nl-NL" baseline="0" dirty="0" smtClean="0">
              <a:sym typeface="Wingdings" panose="05000000000000000000" pitchFamily="2" charset="2"/>
            </a:endParaRPr>
          </a:p>
          <a:p>
            <a:r>
              <a:rPr lang="nl-NL" baseline="0" dirty="0" smtClean="0">
                <a:sym typeface="Wingdings" panose="05000000000000000000" pitchFamily="2" charset="2"/>
              </a:rPr>
              <a:t>Omgevingswaarde (zie afdeling 2.3) zijn meetbare of berekenbaar geformuleerde doelen/normen </a:t>
            </a:r>
            <a:r>
              <a:rPr lang="nl-NL" dirty="0" smtClean="0"/>
              <a:t>voor de kwaliteit die een gemeente, provincie of Rijk voor (een onderdeel van) de fysieke leefomgeving wil bereiken. Omgevingswaarden kunnen ook volgen uit Europese of andere internationale verplichtingen.</a:t>
            </a:r>
            <a:endParaRPr lang="nl-NL" baseline="0" dirty="0" smtClean="0">
              <a:sym typeface="Wingdings" panose="05000000000000000000" pitchFamily="2" charset="2"/>
            </a:endParaRPr>
          </a:p>
          <a:p>
            <a:endParaRPr lang="nl-NL" baseline="0" dirty="0" smtClean="0">
              <a:sym typeface="Wingdings" panose="05000000000000000000" pitchFamily="2" charset="2"/>
            </a:endParaRPr>
          </a:p>
          <a:p>
            <a:r>
              <a:rPr lang="nl-NL" baseline="0" dirty="0" smtClean="0">
                <a:sym typeface="Wingdings" panose="05000000000000000000" pitchFamily="2" charset="2"/>
              </a:rPr>
              <a:t>Verplichte omgevingswaarde rijk voor: </a:t>
            </a:r>
          </a:p>
          <a:p>
            <a:pPr marL="171450" indent="-171450">
              <a:buFont typeface="Arial" panose="020B0604020202020204" pitchFamily="34" charset="0"/>
              <a:buChar char="•"/>
            </a:pPr>
            <a:r>
              <a:rPr lang="nl-NL" dirty="0" smtClean="0"/>
              <a:t>luchtkwaliteit </a:t>
            </a:r>
          </a:p>
          <a:p>
            <a:pPr marL="171450" indent="-171450">
              <a:buFont typeface="Arial" panose="020B0604020202020204" pitchFamily="34" charset="0"/>
              <a:buChar char="•"/>
            </a:pPr>
            <a:r>
              <a:rPr lang="nl-NL" dirty="0" smtClean="0"/>
              <a:t>waterkwaliteit </a:t>
            </a:r>
          </a:p>
          <a:p>
            <a:pPr marL="171450" indent="-171450">
              <a:buFont typeface="Arial" panose="020B0604020202020204" pitchFamily="34" charset="0"/>
              <a:buChar char="•"/>
            </a:pPr>
            <a:r>
              <a:rPr lang="nl-NL" dirty="0" smtClean="0"/>
              <a:t>zwemwaterkwaliteit </a:t>
            </a:r>
          </a:p>
          <a:p>
            <a:pPr marL="171450" indent="-171450">
              <a:buFont typeface="Arial" panose="020B0604020202020204" pitchFamily="34" charset="0"/>
              <a:buChar char="•"/>
            </a:pPr>
            <a:r>
              <a:rPr lang="nl-NL" dirty="0" smtClean="0"/>
              <a:t>Waterveiligheid </a:t>
            </a:r>
          </a:p>
          <a:p>
            <a:pPr marL="0" indent="0">
              <a:buFont typeface="Arial" panose="020B0604020202020204" pitchFamily="34" charset="0"/>
              <a:buNone/>
            </a:pPr>
            <a:r>
              <a:rPr lang="nl-NL" baseline="0" dirty="0" smtClean="0">
                <a:sym typeface="Wingdings" panose="05000000000000000000" pitchFamily="2" charset="2"/>
              </a:rPr>
              <a:t>Verplichte omgevingswaarde provincie voor:</a:t>
            </a:r>
          </a:p>
          <a:p>
            <a:pPr marL="171450" indent="-171450">
              <a:buFont typeface="Arial" panose="020B0604020202020204" pitchFamily="34" charset="0"/>
              <a:buChar char="•"/>
            </a:pPr>
            <a:r>
              <a:rPr lang="nl-NL" baseline="0" dirty="0" smtClean="0">
                <a:sym typeface="Wingdings" panose="05000000000000000000" pitchFamily="2" charset="2"/>
              </a:rPr>
              <a:t>waterveiligheid </a:t>
            </a:r>
          </a:p>
          <a:p>
            <a:endParaRPr lang="nl-NL" baseline="0" dirty="0" smtClean="0">
              <a:sym typeface="Wingdings" panose="05000000000000000000" pitchFamily="2" charset="2"/>
            </a:endParaRPr>
          </a:p>
          <a:p>
            <a:r>
              <a:rPr lang="nl-NL" baseline="0" dirty="0" smtClean="0">
                <a:sym typeface="Wingdings" panose="05000000000000000000" pitchFamily="2" charset="2"/>
              </a:rPr>
              <a:t>Voorbeeld van algemene regel rijk in Besluit Activiteiten Leefomgeving rechtstreeks werkend voor burgers en bedrijven: </a:t>
            </a:r>
          </a:p>
          <a:p>
            <a:r>
              <a:rPr lang="nl-NL" sz="1200" b="1" i="0" u="none" strike="noStrike" kern="1200" baseline="0" dirty="0" smtClean="0">
                <a:solidFill>
                  <a:schemeClr val="tx1"/>
                </a:solidFill>
                <a:latin typeface="Arial" charset="0"/>
                <a:ea typeface="+mn-ea"/>
                <a:cs typeface="+mn-cs"/>
              </a:rPr>
              <a:t>Artikel 4.942 (bodem: </a:t>
            </a:r>
            <a:r>
              <a:rPr lang="nl-NL" sz="1200" b="1" i="0" u="none" strike="noStrike" kern="1200" baseline="0" dirty="0" err="1" smtClean="0">
                <a:solidFill>
                  <a:schemeClr val="tx1"/>
                </a:solidFill>
                <a:latin typeface="Arial" charset="0"/>
                <a:ea typeface="+mn-ea"/>
                <a:cs typeface="+mn-cs"/>
              </a:rPr>
              <a:t>bodembeschermende</a:t>
            </a:r>
            <a:r>
              <a:rPr lang="nl-NL" sz="1200" b="1" i="0" u="none" strike="noStrike" kern="1200" baseline="0" dirty="0" smtClean="0">
                <a:solidFill>
                  <a:schemeClr val="tx1"/>
                </a:solidFill>
                <a:latin typeface="Arial" charset="0"/>
                <a:ea typeface="+mn-ea"/>
                <a:cs typeface="+mn-cs"/>
              </a:rPr>
              <a:t> voorziening) </a:t>
            </a:r>
            <a:endParaRPr lang="nl-NL" sz="1200" b="0" i="0" u="none" strike="noStrike" kern="1200" baseline="0" dirty="0" smtClean="0">
              <a:solidFill>
                <a:schemeClr val="tx1"/>
              </a:solidFill>
              <a:latin typeface="Arial" charset="0"/>
              <a:ea typeface="+mn-ea"/>
              <a:cs typeface="+mn-cs"/>
            </a:endParaRPr>
          </a:p>
          <a:p>
            <a:r>
              <a:rPr lang="nl-NL" sz="1200" b="0" i="0" u="none" strike="noStrike" kern="1200" baseline="0" dirty="0" smtClean="0">
                <a:solidFill>
                  <a:schemeClr val="tx1"/>
                </a:solidFill>
                <a:latin typeface="Arial" charset="0"/>
                <a:ea typeface="+mn-ea"/>
                <a:cs typeface="+mn-cs"/>
              </a:rPr>
              <a:t>Met het oog op het voorkomen van verontreiniging van de bodem bevindt een tankcontainer of verpakking zich boven of in een lekbak </a:t>
            </a:r>
            <a:endParaRPr lang="nl-NL" baseline="0" dirty="0" smtClean="0">
              <a:sym typeface="Wingdings" panose="05000000000000000000" pitchFamily="2" charset="2"/>
            </a:endParaRPr>
          </a:p>
          <a:p>
            <a:endParaRPr lang="nl-NL" baseline="0" dirty="0" smtClean="0">
              <a:sym typeface="Wingdings" panose="05000000000000000000" pitchFamily="2" charset="2"/>
            </a:endParaRPr>
          </a:p>
          <a:p>
            <a:r>
              <a:rPr lang="nl-NL" baseline="0" dirty="0" smtClean="0">
                <a:sym typeface="Wingdings" panose="05000000000000000000" pitchFamily="2" charset="2"/>
              </a:rPr>
              <a:t>Gemeente mag ook een omgevingswaarde stellen</a:t>
            </a:r>
          </a:p>
          <a:p>
            <a:r>
              <a:rPr lang="nl-NL" baseline="0" dirty="0" smtClean="0">
                <a:sym typeface="Wingdings" panose="05000000000000000000" pitchFamily="2" charset="2"/>
              </a:rPr>
              <a:t>Voorbeeld van instructieregel Rijk in Besluit Kwaliteit Leefomgeving voor gemeente voor het omgevingsplan:</a:t>
            </a:r>
          </a:p>
          <a:p>
            <a:r>
              <a:rPr lang="nl-NL" sz="1200" b="1" i="0" u="none" strike="noStrike" kern="1200" baseline="0" dirty="0" smtClean="0">
                <a:solidFill>
                  <a:schemeClr val="tx1"/>
                </a:solidFill>
                <a:latin typeface="Arial" charset="0"/>
                <a:ea typeface="+mn-ea"/>
                <a:cs typeface="+mn-cs"/>
              </a:rPr>
              <a:t>Artikel 5.45 (activiteiten bergend deel rivierbed) </a:t>
            </a:r>
            <a:endParaRPr lang="nl-NL" sz="1200" b="0" i="0" u="none" strike="noStrike" kern="1200" baseline="0" dirty="0" smtClean="0">
              <a:solidFill>
                <a:schemeClr val="tx1"/>
              </a:solidFill>
              <a:latin typeface="Arial" charset="0"/>
              <a:ea typeface="+mn-ea"/>
              <a:cs typeface="+mn-cs"/>
            </a:endParaRPr>
          </a:p>
          <a:p>
            <a:r>
              <a:rPr lang="nl-NL" sz="1200" b="0" i="0" u="none" strike="noStrike" kern="1200" baseline="0" dirty="0" smtClean="0">
                <a:solidFill>
                  <a:schemeClr val="tx1"/>
                </a:solidFill>
                <a:latin typeface="Arial" charset="0"/>
                <a:ea typeface="+mn-ea"/>
                <a:cs typeface="+mn-cs"/>
              </a:rPr>
              <a:t>1. Voor zover een omgevingsplan van toepassing is op het bergend deel van het rivierbed van de grote rivieren, kan het omgevingsplan, naast de activiteiten, bedoeld in artikel 5.44, ook andere activiteiten toelaten, mits een afname van het bergend vermogen van de rivier als gevolg van die activiteiten wordt gecompenseerd. </a:t>
            </a:r>
          </a:p>
          <a:p>
            <a:r>
              <a:rPr lang="nl-NL" sz="1200" b="0" i="0" u="none" strike="noStrike" kern="1200" baseline="0" dirty="0" smtClean="0">
                <a:solidFill>
                  <a:schemeClr val="tx1"/>
                </a:solidFill>
                <a:latin typeface="Arial" charset="0"/>
                <a:ea typeface="+mn-ea"/>
                <a:cs typeface="+mn-cs"/>
              </a:rPr>
              <a:t>2. Het omgevingsplan bevat in dat geval de maatregelen die de afname van het bergend vermogen compenseren. </a:t>
            </a:r>
          </a:p>
          <a:p>
            <a:pPr>
              <a:lnSpc>
                <a:spcPct val="80000"/>
              </a:lnSpc>
            </a:pPr>
            <a:endParaRPr lang="nl-NL" i="1" dirty="0" smtClean="0">
              <a:solidFill>
                <a:srgbClr val="002060"/>
              </a:solidFill>
            </a:endParaRPr>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10</a:t>
            </a:fld>
            <a:endParaRPr lang="en-US" dirty="0"/>
          </a:p>
        </p:txBody>
      </p:sp>
    </p:spTree>
    <p:extLst>
      <p:ext uri="{BB962C8B-B14F-4D97-AF65-F5344CB8AC3E}">
        <p14:creationId xmlns:p14="http://schemas.microsoft.com/office/powerpoint/2010/main" val="82884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3" defTabSz="914257" eaLnBrk="1" fontAlgn="auto" hangingPunct="1">
              <a:lnSpc>
                <a:spcPct val="100000"/>
              </a:lnSpc>
              <a:spcBef>
                <a:spcPts val="0"/>
              </a:spcBef>
              <a:spcAft>
                <a:spcPts val="0"/>
              </a:spcAft>
              <a:defRPr/>
            </a:pPr>
            <a:r>
              <a:rPr lang="nl-NL" sz="2000" dirty="0"/>
              <a:t>bewust een volgende stap nemen in beleidscyclus</a:t>
            </a:r>
          </a:p>
          <a:p>
            <a:pPr defTabSz="914257" eaLnBrk="1" fontAlgn="auto" hangingPunct="1">
              <a:lnSpc>
                <a:spcPct val="100000"/>
              </a:lnSpc>
              <a:spcBef>
                <a:spcPts val="0"/>
              </a:spcBef>
              <a:spcAft>
                <a:spcPts val="0"/>
              </a:spcAft>
              <a:defRPr/>
            </a:pPr>
            <a:endParaRPr lang="nl-NL" dirty="0"/>
          </a:p>
        </p:txBody>
      </p:sp>
      <p:sp>
        <p:nvSpPr>
          <p:cNvPr id="4" name="Tijdelijke aanduiding voor voettekst 3"/>
          <p:cNvSpPr>
            <a:spLocks noGrp="1"/>
          </p:cNvSpPr>
          <p:nvPr>
            <p:ph type="ftr" sz="quarter" idx="10"/>
          </p:nvPr>
        </p:nvSpPr>
        <p:spPr/>
        <p:txBody>
          <a:bodyPr/>
          <a:lstStyle/>
          <a:p>
            <a:r>
              <a:rPr lang="en-US" dirty="0" smtClean="0">
                <a:solidFill>
                  <a:prstClr val="black"/>
                </a:solidFill>
              </a:rPr>
              <a:t>Eventuele voettekst</a:t>
            </a:r>
            <a:endParaRPr lang="en-US" dirty="0">
              <a:solidFill>
                <a:prstClr val="black"/>
              </a:solidFill>
            </a:endParaRP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2608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Voorbeeld!</a:t>
            </a:r>
          </a:p>
          <a:p>
            <a:endParaRPr lang="nl-NL" baseline="0" dirty="0" smtClean="0"/>
          </a:p>
          <a:p>
            <a:r>
              <a:rPr lang="nl-NL" baseline="0" dirty="0" smtClean="0"/>
              <a:t>Dit plaatje is als voorbeeld genoemd en niet verbanden zijn uitputtend weergegeven. Is een inleiding naar het volgende plaatje.</a:t>
            </a:r>
          </a:p>
          <a:p>
            <a:r>
              <a:rPr lang="nl-NL" baseline="0" dirty="0" smtClean="0"/>
              <a:t>Gekozen is voor het centrale instrument voor gemeente, omgevingsplan. Wat betekent het:</a:t>
            </a:r>
          </a:p>
          <a:p>
            <a:pPr marL="171450" indent="-171450">
              <a:buFontTx/>
              <a:buChar char="-"/>
            </a:pPr>
            <a:r>
              <a:rPr lang="nl-NL" baseline="0" dirty="0" smtClean="0"/>
              <a:t>Stippellijn is indirect invloed van een instrument, al dan niet van een ander bestuursorgaan. Zo levert een programma lang niet altijd juridische gevolgen voor het omgevingsplan op (denk aan een subsidie of communicatie).</a:t>
            </a:r>
          </a:p>
          <a:p>
            <a:pPr marL="171450" indent="-171450">
              <a:buFontTx/>
              <a:buChar char="-"/>
            </a:pPr>
            <a:r>
              <a:rPr lang="nl-NL" baseline="0" dirty="0" smtClean="0"/>
              <a:t>De groene lijnen geven weer dat vanuit de omgevingsvisie een voornemen tot het inzetten van een instrument kan volgen.</a:t>
            </a:r>
          </a:p>
          <a:p>
            <a:pPr marL="171450" indent="-171450">
              <a:buFontTx/>
              <a:buChar char="-"/>
            </a:pPr>
            <a:r>
              <a:rPr lang="nl-NL" baseline="0" dirty="0" smtClean="0"/>
              <a:t>De doorgetrokken paarse lijnen betekenen dat om doorwerking te krijgen, de instrumenten moeten doorwerken in het omgevingsplan. </a:t>
            </a: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365225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Relatie</a:t>
            </a:r>
            <a:r>
              <a:rPr lang="nl-NL" baseline="0" dirty="0" smtClean="0"/>
              <a:t> omgevingsvisie omgevingsplan: </a:t>
            </a:r>
          </a:p>
          <a:p>
            <a:r>
              <a:rPr lang="nl-NL" baseline="0" dirty="0" smtClean="0"/>
              <a:t>In de omgevingsvisie wordt beschreven wat de gemeente wil bereiken, welke maatschappelijke opgaves er zijn, welke ambitie zij heeft over de volle breedte van de fysieke leefomgeving. </a:t>
            </a:r>
          </a:p>
          <a:p>
            <a:r>
              <a:rPr lang="nl-NL" baseline="0" dirty="0" smtClean="0"/>
              <a:t>In een omgevingsplan neemt zij regels op die bijdragen aan het realiseren van deze doelstellingen. De doelen in de visie hoeven niet met regels te worden afgedwongen, In een programma kan een gemeente ook andere maatregelen opnemen zoals subsidieregeling om initiatieven die aan de doelen bijdragen te ondersteunen of fysieke maatregelen. </a:t>
            </a:r>
          </a:p>
          <a:p>
            <a:endParaRPr lang="nl-NL" baseline="0" dirty="0" smtClean="0"/>
          </a:p>
          <a:p>
            <a:r>
              <a:rPr lang="nl-NL" baseline="0" dirty="0" smtClean="0"/>
              <a:t>Een bestuursorgaan kan er voor kiezen om het beleid uit de omgevingsvisie voor een gebied of voor onderwerpen uitwerken/specificeren in een programma. Het programma bevat dan ook beleid voor de fysieke leefomgeving dat invloed op het omgevingsplan of de drager van de instructieregels.</a:t>
            </a:r>
          </a:p>
          <a:p>
            <a:endParaRPr lang="nl-NL" baseline="0" dirty="0" smtClean="0"/>
          </a:p>
          <a:p>
            <a:r>
              <a:rPr lang="nl-NL" baseline="0" dirty="0" smtClean="0"/>
              <a:t>Omgevingsvisies van het rijk en van de provincies werken niet rechtstreeks door in de omgevingsvisie van de gemeente. De wet bepaalt wel dat bestuursorgaan rekening moet houden met de taken en bevoegdheden van een ander bevoegd gezag. Echter de omgevingsvisie van het rijk en van provincies motiveren de instructieregels die respectievelijk in het Besluit kwaliteit leefomgeving en omgevingsverordening van de provincie zijn opgenomen.  </a:t>
            </a:r>
          </a:p>
          <a:p>
            <a:endParaRPr lang="nl-NL" baseline="0" dirty="0" smtClean="0"/>
          </a:p>
          <a:p>
            <a:r>
              <a:rPr lang="nl-NL" baseline="0" dirty="0" smtClean="0"/>
              <a:t>In het Besluit Kwaliteit Leefomgeving zijn ook instructieregels opgenomen die rechtstreeks doorwerken in het omgevingsplan, waterschap/omgevingsverordening. Verder leggen de instructieregels van het rijk in het Besluit Kwaliteit Leefomgeving op dat het waterschap rekening houdt met het regionale waterprogramma van de provincie. De provincie kan dit programma vertalen in instructieregels in de omgevingsverordening. Partijen kunnen er ook voor kiezen om gezamenlijk een waterprogramma opstellen of afspraken maken in bijvoorbeeld bestuurlijk convenant. </a:t>
            </a:r>
          </a:p>
          <a:p>
            <a:r>
              <a:rPr lang="nl-NL" baseline="0" dirty="0" smtClean="0"/>
              <a:t>De provinciale omgevingsverordening kan ook instructieregels voor de </a:t>
            </a:r>
            <a:r>
              <a:rPr lang="nl-NL" baseline="0" dirty="0" err="1" smtClean="0"/>
              <a:t>waterschapsverordening</a:t>
            </a:r>
            <a:r>
              <a:rPr lang="nl-NL" baseline="0" dirty="0" smtClean="0"/>
              <a:t> bevatten. </a:t>
            </a:r>
          </a:p>
          <a:p>
            <a:endParaRPr lang="nl-NL" baseline="0" dirty="0" smtClean="0"/>
          </a:p>
          <a:p>
            <a:r>
              <a:rPr lang="nl-NL" baseline="0" dirty="0" smtClean="0"/>
              <a:t>Tussen </a:t>
            </a:r>
            <a:r>
              <a:rPr lang="nl-NL" baseline="0" dirty="0" err="1" smtClean="0"/>
              <a:t>waterschapsverordening</a:t>
            </a:r>
            <a:r>
              <a:rPr lang="nl-NL" baseline="0" dirty="0" smtClean="0"/>
              <a:t> en omgevingsplan bestaat een wisselwerking. Zo kan het waterschap in haar verordening ruimte bieden voor bijvoorbeeld regenwaterlozingen op het oppervlaktewater, waardoor de gemeente deze lozingen niet op het vuilwaterriool hoeft te </a:t>
            </a:r>
            <a:r>
              <a:rPr lang="nl-NL" baseline="0" dirty="0" err="1" smtClean="0"/>
              <a:t>te</a:t>
            </a:r>
            <a:r>
              <a:rPr lang="nl-NL" baseline="0" dirty="0" smtClean="0"/>
              <a:t> </a:t>
            </a:r>
            <a:r>
              <a:rPr lang="nl-NL" baseline="0" dirty="0" err="1" smtClean="0"/>
              <a:t>stan</a:t>
            </a:r>
            <a:r>
              <a:rPr lang="nl-NL" baseline="0" dirty="0" smtClean="0"/>
              <a:t> als op het </a:t>
            </a:r>
            <a:r>
              <a:rPr lang="nl-NL" baseline="0" dirty="0" err="1" smtClean="0"/>
              <a:t>oppervalktewater</a:t>
            </a:r>
            <a:r>
              <a:rPr lang="nl-NL" baseline="0" dirty="0" smtClean="0"/>
              <a:t> geloosd kan worden. En vergt de toebedeling van functie aan locatie in het omgevingsplan wellicht aanpassing van regels in de </a:t>
            </a:r>
            <a:r>
              <a:rPr lang="nl-NL" baseline="0" dirty="0" err="1" smtClean="0"/>
              <a:t>waterschapsverordening</a:t>
            </a:r>
            <a:r>
              <a:rPr lang="nl-NL" baseline="0" dirty="0" smtClean="0"/>
              <a:t>. </a:t>
            </a:r>
          </a:p>
          <a:p>
            <a:endParaRPr lang="nl-NL" baseline="0" dirty="0" smtClean="0"/>
          </a:p>
          <a:p>
            <a:r>
              <a:rPr lang="nl-NL" baseline="0" dirty="0" smtClean="0"/>
              <a:t>Rijk , provincie en gemeente zijn verplicht 1 omgevingsvisie vast te stellen, maar partijen kunnen ook gezamenlijk een regionale omgevingsvisie vaststellen. </a:t>
            </a:r>
          </a:p>
          <a:p>
            <a:endParaRPr lang="nl-NL" baseline="0" dirty="0" smtClean="0"/>
          </a:p>
          <a:p>
            <a:r>
              <a:rPr lang="nl-NL" baseline="0" dirty="0" smtClean="0"/>
              <a:t>Zie ook de informatie over samenhang van instrumenten op de website!</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3096067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14</a:t>
            </a:fld>
            <a:endParaRPr lang="en-US" dirty="0"/>
          </a:p>
        </p:txBody>
      </p:sp>
    </p:spTree>
    <p:extLst>
      <p:ext uri="{BB962C8B-B14F-4D97-AF65-F5344CB8AC3E}">
        <p14:creationId xmlns:p14="http://schemas.microsoft.com/office/powerpoint/2010/main" val="306441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ea typeface="MS PGothic" pitchFamily="34" charset="-128"/>
            </a:endParaRPr>
          </a:p>
          <a:p>
            <a:endParaRPr lang="nl-NL" altLang="nl-NL" dirty="0" smtClean="0">
              <a:ea typeface="MS PGothic" pitchFamily="34" charset="-128"/>
            </a:endParaRPr>
          </a:p>
          <a:p>
            <a:r>
              <a:rPr lang="nl-NL" altLang="nl-NL" dirty="0" smtClean="0">
                <a:ea typeface="MS PGothic" pitchFamily="34" charset="-128"/>
              </a:rPr>
              <a:t>Om de verbeterdoelen te bereiken, vraagt de wet om een andere manier van werken:</a:t>
            </a:r>
          </a:p>
          <a:p>
            <a:endParaRPr lang="nl-NL" altLang="nl-NL" dirty="0" smtClean="0">
              <a:ea typeface="MS PGothic" pitchFamily="34" charset="-128"/>
            </a:endParaRPr>
          </a:p>
          <a:p>
            <a:r>
              <a:rPr lang="nl-NL" altLang="nl-NL" dirty="0" smtClean="0">
                <a:ea typeface="MS PGothic" pitchFamily="34" charset="-128"/>
              </a:rPr>
              <a:t>(meer) Integraal: alle inhoudelijke beleidsdomeinen, maar ook de ondersteunende domeinen van informatievoorziening, dienstverlening, juridische zaken, werkprocessen, communicatie </a:t>
            </a:r>
            <a:r>
              <a:rPr lang="nl-NL" altLang="nl-NL" dirty="0" err="1" smtClean="0">
                <a:ea typeface="MS PGothic" pitchFamily="34" charset="-128"/>
              </a:rPr>
              <a:t>etc</a:t>
            </a:r>
            <a:endParaRPr lang="nl-NL" altLang="nl-NL" dirty="0" smtClean="0">
              <a:ea typeface="MS PGothic" pitchFamily="34" charset="-128"/>
            </a:endParaRPr>
          </a:p>
          <a:p>
            <a:r>
              <a:rPr lang="nl-NL" altLang="nl-NL" dirty="0" smtClean="0">
                <a:ea typeface="MS PGothic" pitchFamily="34" charset="-128"/>
              </a:rPr>
              <a:t>(meer) Gebiedsgericht: redeneren vanuit de maatschappelijke opgaven in het gebied</a:t>
            </a:r>
          </a:p>
          <a:p>
            <a:r>
              <a:rPr lang="nl-NL" altLang="nl-NL" dirty="0" smtClean="0">
                <a:ea typeface="MS PGothic" pitchFamily="34" charset="-128"/>
              </a:rPr>
              <a:t>(meer) In (keten)samenwerking in de regio: met andere gemeenten, waterschappen, provincie, </a:t>
            </a:r>
            <a:r>
              <a:rPr lang="nl-NL" altLang="nl-NL" dirty="0" err="1" smtClean="0">
                <a:ea typeface="MS PGothic" pitchFamily="34" charset="-128"/>
              </a:rPr>
              <a:t>ODs</a:t>
            </a:r>
            <a:r>
              <a:rPr lang="nl-NL" altLang="nl-NL" dirty="0" smtClean="0">
                <a:ea typeface="MS PGothic" pitchFamily="34" charset="-128"/>
              </a:rPr>
              <a:t>, VR, GGD/GHOR</a:t>
            </a:r>
          </a:p>
          <a:p>
            <a:r>
              <a:rPr lang="nl-NL" altLang="nl-NL" dirty="0" smtClean="0">
                <a:ea typeface="MS PGothic" pitchFamily="34" charset="-128"/>
              </a:rPr>
              <a:t>(meer) In samenwerking met de samenleving: met organisaties, bewoners en ondernemers, zowel als initiatiefnemer of belanghebbende bijeen concreet project als </a:t>
            </a:r>
            <a:r>
              <a:rPr lang="nl-NL" altLang="nl-NL" dirty="0" err="1" smtClean="0">
                <a:ea typeface="MS PGothic" pitchFamily="34" charset="-128"/>
              </a:rPr>
              <a:t>als</a:t>
            </a:r>
            <a:r>
              <a:rPr lang="nl-NL" altLang="nl-NL" dirty="0" smtClean="0">
                <a:ea typeface="MS PGothic" pitchFamily="34" charset="-128"/>
              </a:rPr>
              <a:t> betrokkene bij de fysieke leefomgeving (</a:t>
            </a:r>
            <a:r>
              <a:rPr lang="nl-NL" altLang="nl-NL" dirty="0" err="1" smtClean="0">
                <a:ea typeface="MS PGothic" pitchFamily="34" charset="-128"/>
              </a:rPr>
              <a:t>bijv</a:t>
            </a:r>
            <a:r>
              <a:rPr lang="nl-NL" altLang="nl-NL" dirty="0" smtClean="0">
                <a:ea typeface="MS PGothic" pitchFamily="34" charset="-128"/>
              </a:rPr>
              <a:t> bij een omgevingsvisie)</a:t>
            </a:r>
          </a:p>
          <a:p>
            <a:endParaRPr lang="nl-NL" altLang="nl-NL" dirty="0" smtClean="0">
              <a:ea typeface="MS PGothic" pitchFamily="34" charset="-128"/>
            </a:endParaRPr>
          </a:p>
          <a:p>
            <a:r>
              <a:rPr lang="nl-NL" baseline="0" dirty="0" smtClean="0"/>
              <a:t>Grootste verandering zit niet zo zeer in de letter van de wet maar in de geest. </a:t>
            </a:r>
          </a:p>
          <a:p>
            <a:endParaRPr lang="nl-NL" baseline="0" dirty="0" smtClean="0"/>
          </a:p>
          <a:p>
            <a:r>
              <a:rPr lang="nl-NL" baseline="0" dirty="0" smtClean="0"/>
              <a:t>Het vraagt een cultuurverandering, dat is de grootste opgave</a:t>
            </a:r>
          </a:p>
          <a:p>
            <a:endParaRPr lang="nl-NL" baseline="0" dirty="0" smtClean="0"/>
          </a:p>
          <a:p>
            <a:r>
              <a:rPr lang="nl-NL" baseline="0" dirty="0" smtClean="0"/>
              <a:t>Andere competenties</a:t>
            </a:r>
          </a:p>
          <a:p>
            <a:endParaRPr lang="nl-NL" baseline="0" dirty="0" smtClean="0"/>
          </a:p>
          <a:p>
            <a:pPr marL="173593" indent="-173593">
              <a:buFontTx/>
              <a:buChar char="-"/>
            </a:pPr>
            <a:r>
              <a:rPr lang="nl-NL" baseline="0" dirty="0" smtClean="0"/>
              <a:t>Verschuiving van vergunning naar toezicht en handhaving en planvorming (meer algemene regels)</a:t>
            </a:r>
          </a:p>
          <a:p>
            <a:pPr marL="173593" indent="-173593">
              <a:buFontTx/>
              <a:buChar char="-"/>
            </a:pPr>
            <a:r>
              <a:rPr lang="nl-NL" baseline="0" dirty="0" smtClean="0"/>
              <a:t>Meer samen</a:t>
            </a:r>
          </a:p>
          <a:p>
            <a:pPr marL="173593" indent="-173593">
              <a:buFontTx/>
              <a:buChar char="-"/>
            </a:pPr>
            <a:r>
              <a:rPr lang="nl-NL" baseline="0" dirty="0" smtClean="0"/>
              <a:t>Meer meedenkend </a:t>
            </a:r>
            <a:r>
              <a:rPr lang="nl-NL" baseline="0" dirty="0" err="1" smtClean="0"/>
              <a:t>i.p.v</a:t>
            </a:r>
            <a:r>
              <a:rPr lang="nl-NL" baseline="0" dirty="0" smtClean="0"/>
              <a:t> van toetsend</a:t>
            </a:r>
          </a:p>
          <a:p>
            <a:pPr marL="173593" indent="-173593">
              <a:buFontTx/>
              <a:buChar char="-"/>
            </a:pPr>
            <a:r>
              <a:rPr lang="nl-NL" baseline="0" dirty="0" smtClean="0"/>
              <a:t>Doelvoorschriften vragen andere competenties dan middelvoorschriften</a:t>
            </a:r>
          </a:p>
          <a:p>
            <a:pPr marL="173593" indent="-173593">
              <a:buFontTx/>
              <a:buChar char="-"/>
            </a:pPr>
            <a:r>
              <a:rPr lang="nl-NL" baseline="0" dirty="0" smtClean="0"/>
              <a:t>Communicatief, loslaten en vertrouwen </a:t>
            </a:r>
          </a:p>
          <a:p>
            <a:pPr marL="173593" indent="-173593">
              <a:buFontTx/>
              <a:buChar char="-"/>
            </a:pPr>
            <a:r>
              <a:rPr lang="nl-NL" baseline="0" dirty="0" smtClean="0"/>
              <a:t>Dienstverlenend.</a:t>
            </a:r>
          </a:p>
          <a:p>
            <a:pPr marL="173593" indent="-173593">
              <a:buFontTx/>
              <a:buChar char="-"/>
            </a:pPr>
            <a:endParaRPr lang="nl-NL" baseline="0" dirty="0" smtClean="0"/>
          </a:p>
          <a:p>
            <a:pPr marL="173593" indent="-173593">
              <a:buFontTx/>
              <a:buChar char="-"/>
            </a:pPr>
            <a:r>
              <a:rPr lang="nl-NL" baseline="0" dirty="0" smtClean="0"/>
              <a:t>Participatie wordt belangrijk aan het begin van het traject van visie- en planvorming, maar veel organisaties  (gemeenten, denk aan gemeente Delft) betrekken ook al allerlei stakeholders bij het nadenken over de gewenste manier van het invoeren van de Omgevingswet!</a:t>
            </a:r>
          </a:p>
          <a:p>
            <a:pPr marL="173593" indent="-173593">
              <a:buFontTx/>
              <a:buChar char="-"/>
            </a:pPr>
            <a:endParaRPr lang="nl-NL" baseline="0" dirty="0" smtClean="0"/>
          </a:p>
          <a:p>
            <a:pPr marL="173593" indent="-173593">
              <a:buFontTx/>
              <a:buChar char="-"/>
            </a:pPr>
            <a:r>
              <a:rPr lang="nl-NL" baseline="0" dirty="0" smtClean="0"/>
              <a:t>Vandaar dat allerlei partijen hebben meegewerkt aan het ontwikkelen van een Inspiratiegids participatie. Aan deze gids worden steeds nieuwe ervaringen en hulmiddelen toegevoegd. </a:t>
            </a:r>
          </a:p>
          <a:p>
            <a:pPr marL="0" indent="0">
              <a:buFontTx/>
              <a:buNone/>
            </a:pPr>
            <a:endParaRPr lang="nl-NL" baseline="0" dirty="0" smtClean="0"/>
          </a:p>
          <a:p>
            <a:r>
              <a:rPr lang="nl-NL" baseline="0" dirty="0" smtClean="0"/>
              <a:t>Of wordt hier nu een situatie geschetst die we al lang in gang hebben gezet.</a:t>
            </a:r>
          </a:p>
          <a:p>
            <a:r>
              <a:rPr lang="nl-NL" baseline="0" dirty="0" smtClean="0"/>
              <a:t>Wordt al veel zaakgerichter en gebiedsgericht gewerkt.</a:t>
            </a:r>
          </a:p>
          <a:p>
            <a:r>
              <a:rPr lang="nl-NL" baseline="0" dirty="0" smtClean="0"/>
              <a:t>Plannen worden al samen met de private partijen ontwikkeld</a:t>
            </a:r>
          </a:p>
          <a:p>
            <a:r>
              <a:rPr lang="nl-NL" baseline="0" dirty="0" smtClean="0"/>
              <a:t>Participatie wordt al anders georganiseerd. </a:t>
            </a:r>
          </a:p>
          <a:p>
            <a:endParaRPr lang="nl-NL" dirty="0" smtClean="0"/>
          </a:p>
          <a:p>
            <a:endParaRPr lang="nl-NL" altLang="nl-NL" dirty="0" smtClean="0">
              <a:ea typeface="MS PGothic" pitchFamily="34" charset="-128"/>
            </a:endParaRPr>
          </a:p>
        </p:txBody>
      </p:sp>
      <p:sp>
        <p:nvSpPr>
          <p:cNvPr id="583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52237" indent="-289322" eaLnBrk="0" hangingPunct="0">
              <a:spcBef>
                <a:spcPct val="30000"/>
              </a:spcBef>
              <a:defRPr sz="1200">
                <a:solidFill>
                  <a:schemeClr val="tx1"/>
                </a:solidFill>
                <a:latin typeface="Calibri" pitchFamily="34" charset="0"/>
                <a:ea typeface="ヒラギノ角ゴ Pro W3"/>
                <a:cs typeface="ヒラギノ角ゴ Pro W3"/>
              </a:defRPr>
            </a:lvl2pPr>
            <a:lvl3pPr marL="1157288" indent="-231458" eaLnBrk="0" hangingPunct="0">
              <a:spcBef>
                <a:spcPct val="30000"/>
              </a:spcBef>
              <a:defRPr sz="1200">
                <a:solidFill>
                  <a:schemeClr val="tx1"/>
                </a:solidFill>
                <a:latin typeface="Calibri" pitchFamily="34" charset="0"/>
                <a:ea typeface="ヒラギノ角ゴ Pro W3"/>
                <a:cs typeface="ヒラギノ角ゴ Pro W3"/>
              </a:defRPr>
            </a:lvl3pPr>
            <a:lvl4pPr marL="1620203" indent="-231458" eaLnBrk="0" hangingPunct="0">
              <a:spcBef>
                <a:spcPct val="30000"/>
              </a:spcBef>
              <a:defRPr sz="1200">
                <a:solidFill>
                  <a:schemeClr val="tx1"/>
                </a:solidFill>
                <a:latin typeface="Calibri" pitchFamily="34" charset="0"/>
                <a:ea typeface="ヒラギノ角ゴ Pro W3"/>
                <a:cs typeface="ヒラギノ角ゴ Pro W3"/>
              </a:defRPr>
            </a:lvl4pPr>
            <a:lvl5pPr marL="2083118" indent="-231458" eaLnBrk="0" hangingPunct="0">
              <a:spcBef>
                <a:spcPct val="30000"/>
              </a:spcBef>
              <a:defRPr sz="1200">
                <a:solidFill>
                  <a:schemeClr val="tx1"/>
                </a:solidFill>
                <a:latin typeface="Calibri" pitchFamily="34" charset="0"/>
                <a:ea typeface="ヒラギノ角ゴ Pro W3"/>
                <a:cs typeface="ヒラギノ角ゴ Pro W3"/>
              </a:defRPr>
            </a:lvl5pPr>
            <a:lvl6pPr marL="2546033"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3008948"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71863"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934778"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503A69B8-CCCC-4EC3-90C8-3884C587684D}" type="slidenum">
              <a:rPr lang="nl-NL" altLang="nl-NL" smtClean="0">
                <a:latin typeface="Arial" pitchFamily="34" charset="0"/>
                <a:ea typeface="MS PGothic" pitchFamily="34" charset="-128"/>
              </a:rPr>
              <a:pPr eaLnBrk="1" hangingPunct="1">
                <a:spcBef>
                  <a:spcPct val="0"/>
                </a:spcBef>
              </a:pPr>
              <a:t>15</a:t>
            </a:fld>
            <a:endParaRPr lang="nl-NL" altLang="nl-NL" smtClean="0">
              <a:latin typeface="Arial" pitchFamily="34" charset="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16</a:t>
            </a:fld>
            <a:endParaRPr lang="en-US" dirty="0"/>
          </a:p>
        </p:txBody>
      </p:sp>
    </p:spTree>
    <p:extLst>
      <p:ext uri="{BB962C8B-B14F-4D97-AF65-F5344CB8AC3E}">
        <p14:creationId xmlns:p14="http://schemas.microsoft.com/office/powerpoint/2010/main" val="64183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smtClean="0"/>
          </a:p>
        </p:txBody>
      </p:sp>
      <p:sp>
        <p:nvSpPr>
          <p:cNvPr id="79876"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B64B30-9D66-431A-81B3-775652FF7B69}" type="slidenum">
              <a:rPr lang="nl-NL" altLang="nl-NL" smtClean="0">
                <a:solidFill>
                  <a:srgbClr val="000000"/>
                </a:solidFill>
              </a:rPr>
              <a:pPr fontAlgn="base">
                <a:spcBef>
                  <a:spcPct val="0"/>
                </a:spcBef>
                <a:spcAft>
                  <a:spcPct val="0"/>
                </a:spcAft>
                <a:defRPr/>
              </a:pPr>
              <a:t>17</a:t>
            </a:fld>
            <a:endParaRPr lang="nl-NL" altLang="nl-NL"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l-NL" dirty="0" smtClean="0">
                <a:latin typeface="Arial" charset="0"/>
              </a:rPr>
              <a:t>De eerste vraag voor gemeenten is het bepalen van de ambitie met de Omgevingswet: in hoeverre wil de gemeente gebruik maken van de ruimte die de wet biedt om anders te werken? Hoe groot is de veranderopgave die de wet met zich meebrengt in de manier van werken van de gemeente?</a:t>
            </a:r>
          </a:p>
          <a:p>
            <a:pPr>
              <a:defRPr/>
            </a:pPr>
            <a:r>
              <a:rPr lang="nl-NL" dirty="0" smtClean="0">
                <a:latin typeface="Arial" charset="0"/>
              </a:rPr>
              <a:t> </a:t>
            </a:r>
          </a:p>
          <a:p>
            <a:pPr>
              <a:defRPr/>
            </a:pPr>
            <a:r>
              <a:rPr lang="nl-NL" dirty="0" smtClean="0">
                <a:latin typeface="Arial" charset="0"/>
              </a:rPr>
              <a:t>Om de ambitie te kunnen bepalen, zijn de volgende vragen relevant:</a:t>
            </a:r>
          </a:p>
          <a:p>
            <a:pPr>
              <a:defRPr/>
            </a:pPr>
            <a:endParaRPr lang="nl-NL" dirty="0" smtClean="0">
              <a:latin typeface="Arial" charset="0"/>
            </a:endParaRPr>
          </a:p>
          <a:p>
            <a:pPr>
              <a:defRPr/>
            </a:pPr>
            <a:r>
              <a:rPr lang="nl-NL" dirty="0" smtClean="0">
                <a:latin typeface="Arial" charset="0"/>
              </a:rPr>
              <a:t>Wat voor gemeente ben je </a:t>
            </a:r>
            <a:r>
              <a:rPr lang="nl-NL" dirty="0" err="1" smtClean="0">
                <a:latin typeface="Arial" charset="0"/>
              </a:rPr>
              <a:t>cq</a:t>
            </a:r>
            <a:r>
              <a:rPr lang="nl-NL" dirty="0" smtClean="0">
                <a:latin typeface="Arial" charset="0"/>
              </a:rPr>
              <a:t> wil je zijn?</a:t>
            </a:r>
          </a:p>
          <a:p>
            <a:pPr>
              <a:defRPr/>
            </a:pPr>
            <a:r>
              <a:rPr lang="nl-NL" dirty="0" smtClean="0">
                <a:latin typeface="Arial" charset="0"/>
              </a:rPr>
              <a:t>Hoe werk je nu en hoe wil je werken?</a:t>
            </a:r>
          </a:p>
          <a:p>
            <a:pPr>
              <a:defRPr/>
            </a:pPr>
            <a:r>
              <a:rPr lang="nl-NL" dirty="0" smtClean="0">
                <a:latin typeface="Arial" charset="0"/>
              </a:rPr>
              <a:t>Wat zijn je politiek-bestuurlijke ambities </a:t>
            </a:r>
            <a:r>
              <a:rPr lang="nl-NL" dirty="0" err="1" smtClean="0">
                <a:latin typeface="Arial" charset="0"/>
              </a:rPr>
              <a:t>tav</a:t>
            </a:r>
            <a:r>
              <a:rPr lang="nl-NL" dirty="0" smtClean="0">
                <a:latin typeface="Arial" charset="0"/>
              </a:rPr>
              <a:t> het fysieke domein en de verhouding gemeente-samenleving?</a:t>
            </a:r>
          </a:p>
          <a:p>
            <a:pPr>
              <a:defRPr/>
            </a:pPr>
            <a:r>
              <a:rPr lang="nl-NL" dirty="0" smtClean="0">
                <a:latin typeface="Arial" charset="0"/>
              </a:rPr>
              <a:t>Hoe groot zijn de maatschappelijke opgaven op het fysieke domein?</a:t>
            </a:r>
          </a:p>
          <a:p>
            <a:pPr>
              <a:defRPr/>
            </a:pPr>
            <a:r>
              <a:rPr lang="nl-NL" dirty="0" smtClean="0">
                <a:latin typeface="Arial" charset="0"/>
              </a:rPr>
              <a:t>Welke mate van maatschappelijk initiatief is er in de samenleving?</a:t>
            </a:r>
          </a:p>
          <a:p>
            <a:pPr>
              <a:defRPr/>
            </a:pPr>
            <a:r>
              <a:rPr lang="nl-NL" dirty="0" smtClean="0">
                <a:latin typeface="Arial" charset="0"/>
              </a:rPr>
              <a:t>Welke andere kaders zijn van belang voor het bepalen van een realistische ambitie: beschikbare middelen, capaciteit, kwaliteit </a:t>
            </a:r>
            <a:r>
              <a:rPr lang="nl-NL" dirty="0" err="1" smtClean="0">
                <a:latin typeface="Arial" charset="0"/>
              </a:rPr>
              <a:t>etc</a:t>
            </a:r>
            <a:r>
              <a:rPr lang="nl-NL" dirty="0" smtClean="0">
                <a:latin typeface="Arial" charset="0"/>
              </a:rPr>
              <a:t>? </a:t>
            </a:r>
          </a:p>
          <a:p>
            <a:pPr>
              <a:defRPr/>
            </a:pPr>
            <a:endParaRPr lang="nl-NL" dirty="0" smtClean="0">
              <a:latin typeface="Arial" charset="0"/>
            </a:endParaRPr>
          </a:p>
          <a:p>
            <a:pPr>
              <a:defRPr/>
            </a:pPr>
            <a:r>
              <a:rPr lang="nl-NL" dirty="0" smtClean="0">
                <a:latin typeface="Arial" charset="0"/>
              </a:rPr>
              <a:t>Het antwoord op dit soort vragen vormt de basis voor de keuze van het verandertype en daarmee ook voor de passende aanpak van omgevingsvisie en omgevingsplan, de invoeringsstrategie. </a:t>
            </a:r>
          </a:p>
          <a:p>
            <a:pPr>
              <a:defRPr/>
            </a:pPr>
            <a:r>
              <a:rPr lang="nl-NL" dirty="0" smtClean="0">
                <a:latin typeface="Arial" charset="0"/>
              </a:rPr>
              <a:t> </a:t>
            </a:r>
          </a:p>
          <a:p>
            <a:pPr>
              <a:defRPr/>
            </a:pPr>
            <a:r>
              <a:rPr lang="nl-NL" dirty="0" smtClean="0">
                <a:latin typeface="Arial" charset="0"/>
              </a:rPr>
              <a:t>Om bepalen welk verandertype en invoeringsstrategie passend is, kan het behulpzaam zijn om de volgende vragen in onderling gesprek te beantwoorden:</a:t>
            </a:r>
          </a:p>
          <a:p>
            <a:pPr>
              <a:defRPr/>
            </a:pPr>
            <a:endParaRPr lang="nl-NL" dirty="0" smtClean="0">
              <a:latin typeface="Arial" charset="0"/>
            </a:endParaRPr>
          </a:p>
          <a:p>
            <a:pPr>
              <a:defRPr/>
            </a:pPr>
            <a:r>
              <a:rPr lang="nl-NL" dirty="0" smtClean="0">
                <a:latin typeface="Arial" charset="0"/>
              </a:rPr>
              <a:t>Wil je de Ow als kans aangrijpen om de werkwijze helemaal te vernieuwen of wil je liever uitgaan van de huidige werkwijze en beleidskaders? </a:t>
            </a:r>
          </a:p>
          <a:p>
            <a:pPr>
              <a:defRPr/>
            </a:pPr>
            <a:r>
              <a:rPr lang="nl-NL" dirty="0" smtClean="0">
                <a:latin typeface="Arial" charset="0"/>
              </a:rPr>
              <a:t>Wil je je vooral op de externe opgaven en actoren in het fysieke domein richten of wil je je in eerste instantie op de eigen organisatie </a:t>
            </a:r>
            <a:r>
              <a:rPr lang="nl-NL" dirty="0" err="1" smtClean="0">
                <a:latin typeface="Arial" charset="0"/>
              </a:rPr>
              <a:t>cq</a:t>
            </a:r>
            <a:r>
              <a:rPr lang="nl-NL" dirty="0" smtClean="0">
                <a:latin typeface="Arial" charset="0"/>
              </a:rPr>
              <a:t> kosten en baten richten? </a:t>
            </a:r>
          </a:p>
          <a:p>
            <a:pPr>
              <a:defRPr/>
            </a:pPr>
            <a:r>
              <a:rPr lang="nl-NL" dirty="0" smtClean="0">
                <a:latin typeface="Arial" charset="0"/>
              </a:rPr>
              <a:t>De antwoorden op deze vragen kun je plotten in het assenkruis. Daar hoort dan een bepaalde invoeringsstrategie bij die richting geeft voor het type activiteiten of pilots dat je gaat uitvoeren: </a:t>
            </a:r>
          </a:p>
          <a:p>
            <a:pPr>
              <a:defRPr/>
            </a:pPr>
            <a:endParaRPr lang="nl-NL" dirty="0" smtClean="0">
              <a:latin typeface="Arial" charset="0"/>
            </a:endParaRPr>
          </a:p>
          <a:p>
            <a:pPr>
              <a:defRPr/>
            </a:pPr>
            <a:endParaRPr lang="nl-NL" dirty="0" smtClean="0"/>
          </a:p>
          <a:p>
            <a:pPr>
              <a:defRPr/>
            </a:pPr>
            <a:endParaRPr lang="nl-NL" altLang="nl-NL" dirty="0" smtClean="0">
              <a:ea typeface="MS PGothic" pitchFamily="34" charset="-128"/>
            </a:endParaRPr>
          </a:p>
          <a:p>
            <a:pPr marL="289322" indent="-289322">
              <a:buFontTx/>
              <a:buChar char="•"/>
              <a:defRPr/>
            </a:pPr>
            <a:r>
              <a:rPr lang="nl-NL" altLang="nl-NL" dirty="0" smtClean="0"/>
              <a:t>Stap 1: ambitie voor Omgevingswet bepalen</a:t>
            </a:r>
          </a:p>
          <a:p>
            <a:pPr marL="289322" indent="-289322">
              <a:buFontTx/>
              <a:buChar char="•"/>
              <a:defRPr/>
            </a:pPr>
            <a:endParaRPr lang="nl-NL" altLang="nl-NL" dirty="0" smtClean="0"/>
          </a:p>
          <a:p>
            <a:pPr marL="289322" indent="-289322">
              <a:buFontTx/>
              <a:buChar char="•"/>
              <a:defRPr/>
            </a:pPr>
            <a:r>
              <a:rPr lang="nl-NL" altLang="nl-NL" dirty="0" smtClean="0"/>
              <a:t>Stap 2: perspectief op verandering</a:t>
            </a:r>
          </a:p>
          <a:p>
            <a:pPr marL="289322" indent="-289322">
              <a:buFontTx/>
              <a:buChar char="•"/>
              <a:defRPr/>
            </a:pPr>
            <a:endParaRPr lang="nl-NL" altLang="nl-NL" dirty="0" smtClean="0"/>
          </a:p>
          <a:p>
            <a:pPr marL="289322" indent="-289322">
              <a:buFontTx/>
              <a:buChar char="•"/>
              <a:defRPr/>
            </a:pPr>
            <a:r>
              <a:rPr lang="nl-NL" altLang="nl-NL" dirty="0" smtClean="0"/>
              <a:t>Stap 3: invoeringsstrategie bepalen</a:t>
            </a:r>
          </a:p>
          <a:p>
            <a:pPr marL="289322" indent="-289322">
              <a:buFontTx/>
              <a:buChar char="•"/>
              <a:defRPr/>
            </a:pPr>
            <a:endParaRPr lang="nl-NL" altLang="nl-NL" dirty="0" smtClean="0"/>
          </a:p>
          <a:p>
            <a:pPr marL="289322" indent="-289322">
              <a:buFontTx/>
              <a:buChar char="•"/>
              <a:defRPr/>
            </a:pPr>
            <a:r>
              <a:rPr lang="nl-NL" altLang="nl-NL" dirty="0" smtClean="0"/>
              <a:t>Stap 4: aan de slag</a:t>
            </a:r>
          </a:p>
          <a:p>
            <a:pPr>
              <a:defRPr/>
            </a:pPr>
            <a:endParaRPr lang="nl-NL" dirty="0" smtClean="0">
              <a:latin typeface="Arial" charset="0"/>
              <a:ea typeface="+mn-ea"/>
              <a:cs typeface="+mn-cs"/>
            </a:endParaRPr>
          </a:p>
          <a:p>
            <a:pPr marL="289322" indent="-289322">
              <a:buFontTx/>
              <a:buChar char="•"/>
              <a:defRPr/>
            </a:pPr>
            <a:r>
              <a:rPr lang="nl-NL" altLang="nl-NL" dirty="0" smtClean="0"/>
              <a:t>Wil je de Ow als kans aangrijpen om de werkwijze helemaal te vernieuwen of wil je liever uitgaan van de huidige werkwijze en beleidskaders? (vernieuwen – verbeteren)</a:t>
            </a:r>
          </a:p>
          <a:p>
            <a:pPr marL="289322" indent="-289322">
              <a:buFontTx/>
              <a:buChar char="•"/>
              <a:defRPr/>
            </a:pPr>
            <a:endParaRPr lang="nl-NL" altLang="nl-NL" dirty="0" smtClean="0"/>
          </a:p>
          <a:p>
            <a:pPr marL="289322" indent="-289322">
              <a:buFontTx/>
              <a:buChar char="•"/>
              <a:defRPr/>
            </a:pPr>
            <a:r>
              <a:rPr lang="nl-NL" altLang="nl-NL" dirty="0" smtClean="0"/>
              <a:t>Wil je je vooral op de externe opgaven en actoren in het fysieke domein richten of wil je je in eerste instantie op de eigen organisatie </a:t>
            </a:r>
            <a:r>
              <a:rPr lang="nl-NL" altLang="nl-NL" dirty="0" err="1" smtClean="0"/>
              <a:t>cq</a:t>
            </a:r>
            <a:r>
              <a:rPr lang="nl-NL" altLang="nl-NL" dirty="0" smtClean="0"/>
              <a:t> kosten en baten richten? (externe – interne focus)</a:t>
            </a:r>
          </a:p>
          <a:p>
            <a:pPr>
              <a:defRPr/>
            </a:pPr>
            <a:endParaRPr lang="nl-NL" dirty="0" smtClean="0">
              <a:latin typeface="Arial" charset="0"/>
              <a:ea typeface="+mn-ea"/>
              <a:cs typeface="+mn-cs"/>
            </a:endParaRPr>
          </a:p>
          <a:p>
            <a:pPr>
              <a:defRPr/>
            </a:pPr>
            <a:r>
              <a:rPr lang="nl-NL" dirty="0" smtClean="0">
                <a:latin typeface="Arial" charset="0"/>
                <a:ea typeface="+mn-ea"/>
                <a:cs typeface="+mn-cs"/>
              </a:rPr>
              <a:t>De antwoorden op deze vragen kun je plotten in het assenkruis:</a:t>
            </a:r>
          </a:p>
          <a:p>
            <a:pPr>
              <a:defRPr/>
            </a:pPr>
            <a:endParaRPr lang="nl-NL" dirty="0" smtClean="0">
              <a:latin typeface="Arial" charset="0"/>
              <a:ea typeface="+mn-ea"/>
              <a:cs typeface="+mn-cs"/>
            </a:endParaRPr>
          </a:p>
          <a:p>
            <a:pPr>
              <a:defRPr/>
            </a:pPr>
            <a:r>
              <a:rPr lang="nl-NL" dirty="0" smtClean="0"/>
              <a:t>Consoliderend: de noodzakelijke wijzigingen conform de Ow invoeren en daarna weer stabiliseren</a:t>
            </a:r>
          </a:p>
          <a:p>
            <a:pPr>
              <a:defRPr/>
            </a:pPr>
            <a:r>
              <a:rPr lang="nl-NL" dirty="0" smtClean="0"/>
              <a:t>Calculerend: gebruik maken van de ruimte die de Ow biedt waar dat na afweging van baten en kosten aanwijsbaar voordelen oplevert </a:t>
            </a:r>
          </a:p>
          <a:p>
            <a:pPr>
              <a:defRPr/>
            </a:pPr>
            <a:r>
              <a:rPr lang="nl-NL" dirty="0" smtClean="0"/>
              <a:t>Onderscheidend: gebruik maken van de ruimte die de Ow biedt om in specifieke gebieden het verschil te maken</a:t>
            </a:r>
          </a:p>
          <a:p>
            <a:pPr>
              <a:defRPr/>
            </a:pPr>
            <a:r>
              <a:rPr lang="nl-NL" dirty="0" smtClean="0"/>
              <a:t>Vernieuwend: maximaal gebruik maken van de ruimte die de Ow biedt om anders te werken</a:t>
            </a:r>
          </a:p>
          <a:p>
            <a:pPr>
              <a:defRPr/>
            </a:pPr>
            <a:endParaRPr lang="nl-NL" dirty="0" smtClean="0">
              <a:latin typeface="Arial" charset="0"/>
              <a:ea typeface="+mn-ea"/>
              <a:cs typeface="+mn-cs"/>
            </a:endParaRPr>
          </a:p>
          <a:p>
            <a:pPr>
              <a:defRPr/>
            </a:pPr>
            <a:r>
              <a:rPr lang="nl-NL" altLang="nl-NL" dirty="0" smtClean="0">
                <a:latin typeface="Arial" pitchFamily="34" charset="0"/>
                <a:ea typeface="ヒラギノ角ゴ Pro W3"/>
              </a:rPr>
              <a:t>Daar hoort dan een bepaalde invoeringsstrategie bij die richting geeft voor het type activiteiten of pilots dat je gaat uitvoeren: </a:t>
            </a:r>
          </a:p>
          <a:p>
            <a:pPr>
              <a:defRPr/>
            </a:pPr>
            <a:endParaRPr lang="nl-NL" altLang="nl-NL" dirty="0" smtClean="0">
              <a:latin typeface="Arial" pitchFamily="34" charset="0"/>
              <a:ea typeface="ヒラギノ角ゴ Pro W3"/>
            </a:endParaRPr>
          </a:p>
          <a:p>
            <a:pPr>
              <a:defRPr/>
            </a:pPr>
            <a:r>
              <a:rPr lang="nl-NL" altLang="nl-NL" dirty="0" smtClean="0">
                <a:latin typeface="Arial" pitchFamily="34" charset="0"/>
                <a:ea typeface="ヒラギノ角ゴ Pro W3"/>
              </a:rPr>
              <a:t>Consoliderende strategie: inventariseren welke beleidskaders aangepast moeten worden volgens de Ow. </a:t>
            </a:r>
          </a:p>
          <a:p>
            <a:pPr>
              <a:defRPr/>
            </a:pPr>
            <a:r>
              <a:rPr lang="nl-NL" altLang="nl-NL" dirty="0" smtClean="0">
                <a:latin typeface="Arial" pitchFamily="34" charset="0"/>
                <a:ea typeface="ヒラギノ角ゴ Pro W3"/>
              </a:rPr>
              <a:t>Calculerende strategie: businesscase maken van de kosten en baten die gemoeid zijn met een nieuwe manier van werken volgens de Ow. </a:t>
            </a:r>
          </a:p>
          <a:p>
            <a:pPr>
              <a:defRPr/>
            </a:pPr>
            <a:r>
              <a:rPr lang="nl-NL" altLang="nl-NL" dirty="0" smtClean="0">
                <a:latin typeface="Arial" pitchFamily="34" charset="0"/>
                <a:ea typeface="ヒラギノ角ゴ Pro W3"/>
              </a:rPr>
              <a:t>Onderscheidende strategie: een specifiek gebied in de gemeente kiezen en daar gaan experimenteren met (bijvoorbeeld) een omgevingsplan volgens de Ow. </a:t>
            </a:r>
          </a:p>
          <a:p>
            <a:pPr>
              <a:defRPr/>
            </a:pPr>
            <a:r>
              <a:rPr lang="nl-NL" altLang="nl-NL" dirty="0" smtClean="0">
                <a:latin typeface="Arial" pitchFamily="34" charset="0"/>
                <a:ea typeface="ヒラギノ角ゴ Pro W3"/>
              </a:rPr>
              <a:t>Vernieuwende strategie: een proces (bijvoorbeeld en pilot) opstarten om samen met externe betrokkenen te bepalen hoe de nieuwe werkwijze eruit ziet. </a:t>
            </a:r>
          </a:p>
          <a:p>
            <a:pPr>
              <a:defRPr/>
            </a:pPr>
            <a:endParaRPr lang="nl-NL" altLang="nl-NL" dirty="0" smtClean="0">
              <a:latin typeface="Arial" pitchFamily="34" charset="0"/>
              <a:ea typeface="ヒラギノ角ゴ Pro W3"/>
            </a:endParaRPr>
          </a:p>
          <a:p>
            <a:pPr>
              <a:defRPr/>
            </a:pPr>
            <a:endParaRPr lang="nl-NL" altLang="nl-NL" dirty="0" smtClean="0">
              <a:latin typeface="Arial" pitchFamily="34" charset="0"/>
              <a:ea typeface="ヒラギノ角ゴ Pro W3"/>
            </a:endParaRPr>
          </a:p>
          <a:p>
            <a:pPr>
              <a:defRPr/>
            </a:pPr>
            <a:r>
              <a:rPr lang="nl-NL" altLang="nl-NL" dirty="0" smtClean="0">
                <a:latin typeface="Arial" pitchFamily="34" charset="0"/>
                <a:ea typeface="ヒラギノ角ゴ Pro W3"/>
              </a:rPr>
              <a:t>Consolideren:</a:t>
            </a:r>
          </a:p>
          <a:p>
            <a:pPr marL="289322" indent="-289322">
              <a:buFont typeface="Arial" panose="020B0604020202020204" pitchFamily="34" charset="0"/>
              <a:buChar char="•"/>
              <a:defRPr/>
            </a:pPr>
            <a:r>
              <a:rPr lang="nl-NL" dirty="0" smtClean="0"/>
              <a:t>Verbeteren &amp; Interne focus</a:t>
            </a:r>
          </a:p>
          <a:p>
            <a:pPr marL="289322" indent="-289322">
              <a:buFont typeface="Arial" panose="020B0604020202020204" pitchFamily="34" charset="0"/>
              <a:buChar char="•"/>
              <a:defRPr/>
            </a:pPr>
            <a:r>
              <a:rPr lang="nl-NL" dirty="0" smtClean="0"/>
              <a:t>Uitgaan van de huidige situatie</a:t>
            </a:r>
          </a:p>
          <a:p>
            <a:pPr marL="289322" indent="-289322">
              <a:buFont typeface="Arial" panose="020B0604020202020204" pitchFamily="34" charset="0"/>
              <a:buChar char="•"/>
              <a:defRPr/>
            </a:pPr>
            <a:r>
              <a:rPr lang="nl-NL" dirty="0" smtClean="0"/>
              <a:t>Inventariseren wat er moet gebeuren </a:t>
            </a:r>
          </a:p>
          <a:p>
            <a:pPr marL="289322" indent="-289322">
              <a:buFont typeface="Arial" panose="020B0604020202020204" pitchFamily="34" charset="0"/>
              <a:buChar char="•"/>
              <a:defRPr/>
            </a:pPr>
            <a:r>
              <a:rPr lang="nl-NL" dirty="0" smtClean="0"/>
              <a:t>Vakinhoudelijke benadering</a:t>
            </a:r>
          </a:p>
          <a:p>
            <a:pPr marL="289322" indent="-289322">
              <a:buFont typeface="Arial" panose="020B0604020202020204" pitchFamily="34" charset="0"/>
              <a:buChar char="•"/>
              <a:defRPr/>
            </a:pPr>
            <a:r>
              <a:rPr lang="nl-NL" dirty="0" smtClean="0"/>
              <a:t>Projectmatig werken</a:t>
            </a:r>
          </a:p>
          <a:p>
            <a:pPr marL="289322" indent="-289322">
              <a:buFont typeface="Arial" panose="020B0604020202020204" pitchFamily="34" charset="0"/>
              <a:buChar char="•"/>
              <a:defRPr/>
            </a:pPr>
            <a:r>
              <a:rPr lang="nl-NL" dirty="0" smtClean="0"/>
              <a:t>Inhoudelijk projectplan maken</a:t>
            </a:r>
          </a:p>
          <a:p>
            <a:pPr marL="289322" indent="-289322">
              <a:buFont typeface="Arial" panose="020B0604020202020204" pitchFamily="34" charset="0"/>
              <a:buChar char="•"/>
              <a:defRPr/>
            </a:pPr>
            <a:endParaRPr lang="nl-NL" dirty="0" smtClean="0"/>
          </a:p>
          <a:p>
            <a:pPr marL="289322" indent="-289322">
              <a:buFont typeface="Arial" panose="020B0604020202020204" pitchFamily="34" charset="0"/>
              <a:buChar char="•"/>
              <a:defRPr/>
            </a:pPr>
            <a:r>
              <a:rPr lang="nl-NL" dirty="0" smtClean="0"/>
              <a:t>Calculeren:</a:t>
            </a:r>
          </a:p>
          <a:p>
            <a:pPr marL="289322" indent="-289322">
              <a:buFont typeface="Arial" panose="020B0604020202020204" pitchFamily="34" charset="0"/>
              <a:buChar char="•"/>
              <a:defRPr/>
            </a:pPr>
            <a:r>
              <a:rPr lang="nl-NL" dirty="0" smtClean="0"/>
              <a:t>Vernieuwen &amp; Interne focus</a:t>
            </a:r>
          </a:p>
          <a:p>
            <a:pPr marL="289322" indent="-289322">
              <a:buFont typeface="Arial" panose="020B0604020202020204" pitchFamily="34" charset="0"/>
              <a:buChar char="•"/>
              <a:defRPr/>
            </a:pPr>
            <a:r>
              <a:rPr lang="nl-NL" dirty="0" smtClean="0"/>
              <a:t>Uitgaan van de nieuwe situatie</a:t>
            </a:r>
          </a:p>
          <a:p>
            <a:pPr marL="289322" indent="-289322">
              <a:buFont typeface="Arial" panose="020B0604020202020204" pitchFamily="34" charset="0"/>
              <a:buChar char="•"/>
              <a:defRPr/>
            </a:pPr>
            <a:r>
              <a:rPr lang="nl-NL" dirty="0" smtClean="0"/>
              <a:t>Analyseren wat daar voor nodig is</a:t>
            </a:r>
          </a:p>
          <a:p>
            <a:pPr marL="289322" indent="-289322">
              <a:buFont typeface="Arial" panose="020B0604020202020204" pitchFamily="34" charset="0"/>
              <a:buChar char="•"/>
              <a:defRPr/>
            </a:pPr>
            <a:r>
              <a:rPr lang="nl-NL" dirty="0" smtClean="0"/>
              <a:t>Impactanalyse en businesscase maken</a:t>
            </a:r>
          </a:p>
          <a:p>
            <a:pPr marL="289322" indent="-289322">
              <a:buFont typeface="Arial" panose="020B0604020202020204" pitchFamily="34" charset="0"/>
              <a:buChar char="•"/>
              <a:defRPr/>
            </a:pPr>
            <a:r>
              <a:rPr lang="nl-NL" dirty="0" smtClean="0"/>
              <a:t>Keuzes maken </a:t>
            </a:r>
            <a:r>
              <a:rPr lang="nl-NL" dirty="0" err="1" smtClean="0"/>
              <a:t>obv</a:t>
            </a:r>
            <a:r>
              <a:rPr lang="nl-NL" dirty="0" smtClean="0"/>
              <a:t> efficiency en effectiviteit</a:t>
            </a:r>
          </a:p>
          <a:p>
            <a:pPr marL="289322" indent="-289322">
              <a:buFont typeface="Arial" panose="020B0604020202020204" pitchFamily="34" charset="0"/>
              <a:buChar char="•"/>
              <a:defRPr/>
            </a:pPr>
            <a:r>
              <a:rPr lang="nl-NL" dirty="0" smtClean="0"/>
              <a:t>Resultaatgericht werken</a:t>
            </a:r>
          </a:p>
          <a:p>
            <a:pPr>
              <a:buFont typeface="Arial" panose="020B0604020202020204" pitchFamily="34" charset="0"/>
              <a:buNone/>
              <a:defRPr/>
            </a:pPr>
            <a:endParaRPr lang="nl-NL" dirty="0" smtClean="0"/>
          </a:p>
          <a:p>
            <a:pPr>
              <a:buFont typeface="Arial" panose="020B0604020202020204" pitchFamily="34" charset="0"/>
              <a:buNone/>
              <a:defRPr/>
            </a:pPr>
            <a:r>
              <a:rPr lang="nl-NL" dirty="0" smtClean="0"/>
              <a:t>Onderscheidend:</a:t>
            </a:r>
          </a:p>
          <a:p>
            <a:pPr marL="289322" indent="-289322">
              <a:buFontTx/>
              <a:buChar char="•"/>
              <a:defRPr/>
            </a:pPr>
            <a:r>
              <a:rPr lang="nl-NL" altLang="nl-NL" dirty="0" smtClean="0"/>
              <a:t>Verbeteren &amp; Externe focus</a:t>
            </a:r>
          </a:p>
          <a:p>
            <a:pPr marL="289322" indent="-289322">
              <a:buFontTx/>
              <a:buChar char="•"/>
              <a:defRPr/>
            </a:pPr>
            <a:r>
              <a:rPr lang="nl-NL" altLang="nl-NL" dirty="0" smtClean="0"/>
              <a:t>Uitgaan van de huidige situatie</a:t>
            </a:r>
          </a:p>
          <a:p>
            <a:pPr marL="289322" indent="-289322">
              <a:buFontTx/>
              <a:buChar char="•"/>
              <a:defRPr/>
            </a:pPr>
            <a:r>
              <a:rPr lang="nl-NL" altLang="nl-NL" dirty="0" smtClean="0"/>
              <a:t>Keuze voor bepaalde gebiedsopgave</a:t>
            </a:r>
          </a:p>
          <a:p>
            <a:pPr marL="289322" indent="-289322">
              <a:buFontTx/>
              <a:buChar char="•"/>
              <a:defRPr/>
            </a:pPr>
            <a:r>
              <a:rPr lang="nl-NL" altLang="nl-NL" dirty="0" smtClean="0"/>
              <a:t>Experimenteren</a:t>
            </a:r>
          </a:p>
          <a:p>
            <a:pPr marL="289322" indent="-289322">
              <a:buFontTx/>
              <a:buChar char="•"/>
              <a:defRPr/>
            </a:pPr>
            <a:r>
              <a:rPr lang="nl-NL" altLang="nl-NL" dirty="0" smtClean="0"/>
              <a:t>Leren en </a:t>
            </a:r>
            <a:r>
              <a:rPr lang="nl-NL" altLang="nl-NL" dirty="0" err="1" smtClean="0"/>
              <a:t>doorontwikkelen</a:t>
            </a:r>
            <a:endParaRPr lang="nl-NL" altLang="nl-NL" dirty="0" smtClean="0"/>
          </a:p>
          <a:p>
            <a:pPr marL="289322" indent="-289322">
              <a:buFontTx/>
              <a:buChar char="•"/>
              <a:defRPr/>
            </a:pPr>
            <a:r>
              <a:rPr lang="nl-NL" altLang="nl-NL" dirty="0" smtClean="0"/>
              <a:t>Opgave- en gebiedsgericht werken</a:t>
            </a:r>
          </a:p>
          <a:p>
            <a:pPr>
              <a:buFont typeface="Arial" panose="020B0604020202020204" pitchFamily="34" charset="0"/>
              <a:buNone/>
              <a:defRPr/>
            </a:pPr>
            <a:endParaRPr lang="nl-NL" dirty="0" smtClean="0"/>
          </a:p>
          <a:p>
            <a:pPr>
              <a:defRPr/>
            </a:pPr>
            <a:r>
              <a:rPr lang="nl-NL" altLang="nl-NL" dirty="0" smtClean="0">
                <a:latin typeface="Arial" pitchFamily="34" charset="0"/>
                <a:ea typeface="ヒラギノ角ゴ Pro W3"/>
              </a:rPr>
              <a:t>Vernieuwend:</a:t>
            </a:r>
          </a:p>
          <a:p>
            <a:pPr marL="289322" indent="-289322">
              <a:buFontTx/>
              <a:buChar char="•"/>
              <a:defRPr/>
            </a:pPr>
            <a:r>
              <a:rPr lang="nl-NL" altLang="nl-NL" dirty="0" smtClean="0"/>
              <a:t>Vernieuwen &amp; Externe focus</a:t>
            </a:r>
          </a:p>
          <a:p>
            <a:pPr marL="289322" indent="-289322">
              <a:buFontTx/>
              <a:buChar char="•"/>
              <a:defRPr/>
            </a:pPr>
            <a:r>
              <a:rPr lang="nl-NL" altLang="nl-NL" dirty="0" smtClean="0"/>
              <a:t>Uitgaan van de nieuwe situatie</a:t>
            </a:r>
          </a:p>
          <a:p>
            <a:pPr marL="289322" indent="-289322">
              <a:buFontTx/>
              <a:buChar char="•"/>
              <a:defRPr/>
            </a:pPr>
            <a:r>
              <a:rPr lang="nl-NL" altLang="nl-NL" dirty="0" smtClean="0"/>
              <a:t>Focus op mensen in het gebied</a:t>
            </a:r>
          </a:p>
          <a:p>
            <a:pPr marL="289322" indent="-289322">
              <a:buFontTx/>
              <a:buChar char="•"/>
              <a:defRPr/>
            </a:pPr>
            <a:r>
              <a:rPr lang="nl-NL" altLang="nl-NL" dirty="0" smtClean="0"/>
              <a:t>Proces organiseren om samen te werken</a:t>
            </a:r>
          </a:p>
          <a:p>
            <a:pPr marL="289322" indent="-289322">
              <a:buFontTx/>
              <a:buChar char="•"/>
              <a:defRPr/>
            </a:pPr>
            <a:r>
              <a:rPr lang="nl-NL" altLang="nl-NL" dirty="0" smtClean="0"/>
              <a:t>Gezamenlijk de veranderopgave verkennen</a:t>
            </a:r>
          </a:p>
          <a:p>
            <a:pPr marL="289322" indent="-289322">
              <a:buFontTx/>
              <a:buChar char="•"/>
              <a:defRPr/>
            </a:pPr>
            <a:r>
              <a:rPr lang="nl-NL" altLang="nl-NL" dirty="0" smtClean="0"/>
              <a:t>Proces- en mensgericht werken</a:t>
            </a:r>
          </a:p>
          <a:p>
            <a:pPr>
              <a:defRPr/>
            </a:pPr>
            <a:endParaRPr lang="nl-NL" altLang="nl-NL" dirty="0" smtClean="0">
              <a:latin typeface="Arial" pitchFamily="34" charset="0"/>
              <a:ea typeface="ヒラギノ角ゴ Pro W3"/>
            </a:endParaRPr>
          </a:p>
          <a:p>
            <a:pPr>
              <a:defRPr/>
            </a:pPr>
            <a:endParaRPr lang="nl-NL" altLang="nl-NL" dirty="0" smtClean="0">
              <a:ea typeface="ヒラギノ角ゴ Pro W3"/>
            </a:endParaRPr>
          </a:p>
        </p:txBody>
      </p:sp>
      <p:sp>
        <p:nvSpPr>
          <p:cNvPr id="4" name="Tijdelijke aanduiding voor dianummer 3"/>
          <p:cNvSpPr>
            <a:spLocks noGrp="1"/>
          </p:cNvSpPr>
          <p:nvPr>
            <p:ph type="sldNum" sz="quarter" idx="5"/>
          </p:nvPr>
        </p:nvSpPr>
        <p:spPr/>
        <p:txBody>
          <a:bodyPr/>
          <a:lstStyle/>
          <a:p>
            <a:pPr>
              <a:defRPr/>
            </a:pPr>
            <a:fld id="{1C555AB4-5994-4222-9A12-6EA76467678D}" type="slidenum">
              <a:rPr lang="nl-NL" altLang="nl-NL" smtClean="0"/>
              <a:pPr>
                <a:defRPr/>
              </a:pPr>
              <a:t>18</a:t>
            </a:fld>
            <a:endParaRPr lang="nl-NL" altLang="nl-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19</a:t>
            </a:fld>
            <a:endParaRPr lang="en-US" dirty="0"/>
          </a:p>
        </p:txBody>
      </p:sp>
    </p:spTree>
    <p:extLst>
      <p:ext uri="{BB962C8B-B14F-4D97-AF65-F5344CB8AC3E}">
        <p14:creationId xmlns:p14="http://schemas.microsoft.com/office/powerpoint/2010/main" val="293656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inhoud van deze inleiding is ook terug te vinden op de website</a:t>
            </a:r>
            <a:r>
              <a:rPr lang="nl-NL" baseline="0" dirty="0" smtClean="0"/>
              <a:t> op de pagina’s:</a:t>
            </a:r>
          </a:p>
          <a:p>
            <a:r>
              <a:rPr lang="nl-NL" baseline="0" dirty="0" smtClean="0"/>
              <a:t>Beginnen met de omgevingswet onder het kopje omgevingswet.</a:t>
            </a:r>
          </a:p>
          <a:p>
            <a:endParaRPr lang="nl-NL" baseline="0" dirty="0" smtClean="0"/>
          </a:p>
          <a:p>
            <a:r>
              <a:rPr lang="nl-NL" dirty="0" smtClean="0"/>
              <a:t>https://aandeslagmetdeomgevingswet.nl/omgevingswet/</a:t>
            </a:r>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a:t>
            </a:fld>
            <a:endParaRPr lang="en-US" dirty="0"/>
          </a:p>
        </p:txBody>
      </p:sp>
    </p:spTree>
    <p:extLst>
      <p:ext uri="{BB962C8B-B14F-4D97-AF65-F5344CB8AC3E}">
        <p14:creationId xmlns:p14="http://schemas.microsoft.com/office/powerpoint/2010/main" val="418886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20</a:t>
            </a:fld>
            <a:endParaRPr lang="en-US" dirty="0"/>
          </a:p>
        </p:txBody>
      </p:sp>
    </p:spTree>
    <p:extLst>
      <p:ext uri="{BB962C8B-B14F-4D97-AF65-F5344CB8AC3E}">
        <p14:creationId xmlns:p14="http://schemas.microsoft.com/office/powerpoint/2010/main" val="358724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21</a:t>
            </a:fld>
            <a:endParaRPr lang="en-US" dirty="0"/>
          </a:p>
        </p:txBody>
      </p:sp>
    </p:spTree>
    <p:extLst>
      <p:ext uri="{BB962C8B-B14F-4D97-AF65-F5344CB8AC3E}">
        <p14:creationId xmlns:p14="http://schemas.microsoft.com/office/powerpoint/2010/main" val="1061290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22</a:t>
            </a:fld>
            <a:endParaRPr lang="en-US" dirty="0"/>
          </a:p>
        </p:txBody>
      </p:sp>
    </p:spTree>
    <p:extLst>
      <p:ext uri="{BB962C8B-B14F-4D97-AF65-F5344CB8AC3E}">
        <p14:creationId xmlns:p14="http://schemas.microsoft.com/office/powerpoint/2010/main" val="284386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23</a:t>
            </a:fld>
            <a:endParaRPr lang="en-US" dirty="0"/>
          </a:p>
        </p:txBody>
      </p:sp>
    </p:spTree>
    <p:extLst>
      <p:ext uri="{BB962C8B-B14F-4D97-AF65-F5344CB8AC3E}">
        <p14:creationId xmlns:p14="http://schemas.microsoft.com/office/powerpoint/2010/main" val="2928463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kern="1200" dirty="0" smtClean="0">
                <a:solidFill>
                  <a:schemeClr val="tx1"/>
                </a:solidFill>
                <a:effectLst/>
                <a:latin typeface="Arial" charset="0"/>
                <a:ea typeface="+mn-ea"/>
                <a:cs typeface="+mn-cs"/>
              </a:rPr>
              <a:t>Kernboodschappen DSO</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1. Ondersteunt het stelsel omgevingsrecht</a:t>
            </a:r>
          </a:p>
          <a:p>
            <a:pPr lvl="1"/>
            <a:r>
              <a:rPr lang="nl-NL" sz="1000" kern="1200" dirty="0" smtClean="0">
                <a:solidFill>
                  <a:schemeClr val="tx1"/>
                </a:solidFill>
                <a:effectLst/>
                <a:latin typeface="Arial" charset="0"/>
                <a:ea typeface="+mn-ea"/>
                <a:cs typeface="+mn-cs"/>
              </a:rPr>
              <a:t>Je kunt raadplegen welke besluiten er genomen zijn  LVBB --&gt; wetten .nl (landelijke voorziening bekendmaken en beschikbaar stellen)</a:t>
            </a:r>
          </a:p>
          <a:p>
            <a:pPr lvl="1"/>
            <a:r>
              <a:rPr lang="nl-NL" sz="1000" kern="1200" dirty="0" smtClean="0">
                <a:solidFill>
                  <a:schemeClr val="tx1"/>
                </a:solidFill>
                <a:effectLst/>
                <a:latin typeface="Arial" charset="0"/>
                <a:ea typeface="+mn-ea"/>
                <a:cs typeface="+mn-cs"/>
              </a:rPr>
              <a:t>Vergunning aanvragen/melding doen</a:t>
            </a:r>
          </a:p>
          <a:p>
            <a:pPr lvl="1"/>
            <a:r>
              <a:rPr lang="nl-NL" sz="1000" kern="1200" dirty="0" smtClean="0">
                <a:solidFill>
                  <a:schemeClr val="tx1"/>
                </a:solidFill>
                <a:effectLst/>
                <a:latin typeface="Arial" charset="0"/>
                <a:ea typeface="+mn-ea"/>
                <a:cs typeface="+mn-cs"/>
              </a:rPr>
              <a:t>Raadplegen welke regels van toepassing zijn</a:t>
            </a:r>
          </a:p>
          <a:p>
            <a:pPr lvl="1"/>
            <a:r>
              <a:rPr lang="nl-NL" sz="1000" kern="1200" dirty="0" smtClean="0">
                <a:solidFill>
                  <a:schemeClr val="tx1"/>
                </a:solidFill>
                <a:effectLst/>
                <a:latin typeface="Arial" charset="0"/>
                <a:ea typeface="+mn-ea"/>
                <a:cs typeface="+mn-cs"/>
              </a:rPr>
              <a:t>Informatie raadplegen</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2. Komt in de plaats van OLO, AIM en ruimtelijke plannen. </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3. Het is een stelsel en geen systeem: een landelijke voorzieningen Bekend maken en beschikbaar stellen  en een DSO landelijke voorziening gekoppeld met zaak en plansystemen van rijk en decentrale overheden. </a:t>
            </a:r>
          </a:p>
          <a:p>
            <a:pPr lvl="0"/>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4. Vanuit de gebruiker (bevoegd gezag en burgers en bedrijven zijn er 3 ketens te onderscheiden. In iedere keten zijn er onderdelen te identificeren zijn “stappen/functionaliteit” te identificeren. Sommige liggen bij de landelijke voorzieningen en andere bij gemeenten, provincies, waterschappen en rijk.</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5. De landelijke voorzieningen zijn niet statisch, : er is geen eindoplevering maar worden voortdurend doorontwikkeld: permanente betaversie. Wel is er een basisniveau bij inwerkingtreding afgesproken. Halverwege volgend jaar eerste volledige betaversie, nu al onderdelen gereed en in oefenomgeving en te zien</a:t>
            </a:r>
          </a:p>
          <a:p>
            <a:pPr lvl="0"/>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6. Zorg dat je basis op orde is: generieke diensten zoals </a:t>
            </a:r>
            <a:r>
              <a:rPr lang="nl-NL" sz="1000" kern="1200" dirty="0" err="1" smtClean="0">
                <a:solidFill>
                  <a:schemeClr val="tx1"/>
                </a:solidFill>
                <a:effectLst/>
                <a:latin typeface="Arial" charset="0"/>
                <a:ea typeface="+mn-ea"/>
                <a:cs typeface="+mn-cs"/>
              </a:rPr>
              <a:t>digid</a:t>
            </a:r>
            <a:r>
              <a:rPr lang="nl-NL" sz="1000" kern="1200" dirty="0" smtClean="0">
                <a:solidFill>
                  <a:schemeClr val="tx1"/>
                </a:solidFill>
                <a:effectLst/>
                <a:latin typeface="Arial" charset="0"/>
                <a:ea typeface="+mn-ea"/>
                <a:cs typeface="+mn-cs"/>
              </a:rPr>
              <a:t> en </a:t>
            </a:r>
            <a:r>
              <a:rPr lang="nl-NL" sz="1000" kern="1200" dirty="0" err="1" smtClean="0">
                <a:solidFill>
                  <a:schemeClr val="tx1"/>
                </a:solidFill>
                <a:effectLst/>
                <a:latin typeface="Arial" charset="0"/>
                <a:ea typeface="+mn-ea"/>
                <a:cs typeface="+mn-cs"/>
              </a:rPr>
              <a:t>basissytemen</a:t>
            </a:r>
            <a:r>
              <a:rPr lang="nl-NL" sz="1000" kern="1200" dirty="0" smtClean="0">
                <a:solidFill>
                  <a:schemeClr val="tx1"/>
                </a:solidFill>
                <a:effectLst/>
                <a:latin typeface="Arial" charset="0"/>
                <a:ea typeface="+mn-ea"/>
                <a:cs typeface="+mn-cs"/>
              </a:rPr>
              <a:t> zoals BAG</a:t>
            </a:r>
          </a:p>
          <a:p>
            <a:pPr lvl="0"/>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7. Verbinding met de kerninstrumenten  </a:t>
            </a:r>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24</a:t>
            </a:fld>
            <a:endParaRPr lang="en-US" dirty="0"/>
          </a:p>
        </p:txBody>
      </p:sp>
    </p:spTree>
    <p:extLst>
      <p:ext uri="{BB962C8B-B14F-4D97-AF65-F5344CB8AC3E}">
        <p14:creationId xmlns:p14="http://schemas.microsoft.com/office/powerpoint/2010/main" val="240687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Notities bij deze drie ketens zijn de sheets 32-33-34-35</a:t>
            </a:r>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96507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kern="1200" dirty="0" smtClean="0">
                <a:solidFill>
                  <a:schemeClr val="tx1"/>
                </a:solidFill>
                <a:effectLst/>
                <a:latin typeface="Arial" charset="0"/>
                <a:ea typeface="+mn-ea"/>
                <a:cs typeface="+mn-cs"/>
              </a:rPr>
              <a:t>Kernboodschappen DSO</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1. Ondersteunt het stelsel omgevingsrecht</a:t>
            </a:r>
          </a:p>
          <a:p>
            <a:pPr lvl="1"/>
            <a:r>
              <a:rPr lang="nl-NL" sz="1000" kern="1200" dirty="0" smtClean="0">
                <a:solidFill>
                  <a:schemeClr val="tx1"/>
                </a:solidFill>
                <a:effectLst/>
                <a:latin typeface="Arial" charset="0"/>
                <a:ea typeface="+mn-ea"/>
                <a:cs typeface="+mn-cs"/>
              </a:rPr>
              <a:t>Je kunt raadplegen welke besluiten er genomen zijn  LVBB --&gt; wetten .nl (landelijke voorziening bekendmaken en beschikbaar stellen)</a:t>
            </a:r>
          </a:p>
          <a:p>
            <a:pPr lvl="1"/>
            <a:r>
              <a:rPr lang="nl-NL" sz="1000" kern="1200" dirty="0" smtClean="0">
                <a:solidFill>
                  <a:schemeClr val="tx1"/>
                </a:solidFill>
                <a:effectLst/>
                <a:latin typeface="Arial" charset="0"/>
                <a:ea typeface="+mn-ea"/>
                <a:cs typeface="+mn-cs"/>
              </a:rPr>
              <a:t>Vergunning aanvragen/melding doen</a:t>
            </a:r>
          </a:p>
          <a:p>
            <a:pPr lvl="1"/>
            <a:r>
              <a:rPr lang="nl-NL" sz="1000" kern="1200" dirty="0" smtClean="0">
                <a:solidFill>
                  <a:schemeClr val="tx1"/>
                </a:solidFill>
                <a:effectLst/>
                <a:latin typeface="Arial" charset="0"/>
                <a:ea typeface="+mn-ea"/>
                <a:cs typeface="+mn-cs"/>
              </a:rPr>
              <a:t>Raadplegen welke regels van toepassing zijn</a:t>
            </a:r>
          </a:p>
          <a:p>
            <a:pPr lvl="1"/>
            <a:r>
              <a:rPr lang="nl-NL" sz="1000" kern="1200" dirty="0" smtClean="0">
                <a:solidFill>
                  <a:schemeClr val="tx1"/>
                </a:solidFill>
                <a:effectLst/>
                <a:latin typeface="Arial" charset="0"/>
                <a:ea typeface="+mn-ea"/>
                <a:cs typeface="+mn-cs"/>
              </a:rPr>
              <a:t>Informatie raadplegen</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2. Komt in de plaats van OLO, AIM en ruimtelijke plannen. </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3. Het is een stelsel en geen systeem: een landelijke voorzieningen Bekend maken en beschikbaar stellen  en een DSO landelijke voorziening gekoppeld met zaak en plansystemen van rijk en decentrale overheden. </a:t>
            </a:r>
          </a:p>
          <a:p>
            <a:pPr lvl="0"/>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4. Vanuit de gebruiker (bevoegd gezag en burgers en bedrijven zijn er 3 ketens te onderscheiden. In iedere keten zijn er onderdelen te identificeren zijn “stappen/functionaliteit” te identificeren. Sommige liggen bij de landelijke voorzieningen en andere bij gemeenten, provincies, waterschappen en rijk.</a:t>
            </a:r>
          </a:p>
          <a:p>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5. De landelijke voorzieningen zijn niet statisch, : er is geen eindoplevering maar worden voortdurend doorontwikkeld: permanente betaversie. Wel is er een basisniveau bij inwerkingtreding afgesproken. Halverwege volgend jaar eerste volledige betaversie, nu al onderdelen gereed en in oefenomgeving en te zien</a:t>
            </a:r>
          </a:p>
          <a:p>
            <a:pPr lvl="0"/>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6. Zorg dat je basis op orde is: generieke diensten zoals </a:t>
            </a:r>
            <a:r>
              <a:rPr lang="nl-NL" sz="1000" kern="1200" dirty="0" err="1" smtClean="0">
                <a:solidFill>
                  <a:schemeClr val="tx1"/>
                </a:solidFill>
                <a:effectLst/>
                <a:latin typeface="Arial" charset="0"/>
                <a:ea typeface="+mn-ea"/>
                <a:cs typeface="+mn-cs"/>
              </a:rPr>
              <a:t>digid</a:t>
            </a:r>
            <a:r>
              <a:rPr lang="nl-NL" sz="1000" kern="1200" dirty="0" smtClean="0">
                <a:solidFill>
                  <a:schemeClr val="tx1"/>
                </a:solidFill>
                <a:effectLst/>
                <a:latin typeface="Arial" charset="0"/>
                <a:ea typeface="+mn-ea"/>
                <a:cs typeface="+mn-cs"/>
              </a:rPr>
              <a:t> en </a:t>
            </a:r>
            <a:r>
              <a:rPr lang="nl-NL" sz="1000" kern="1200" dirty="0" err="1" smtClean="0">
                <a:solidFill>
                  <a:schemeClr val="tx1"/>
                </a:solidFill>
                <a:effectLst/>
                <a:latin typeface="Arial" charset="0"/>
                <a:ea typeface="+mn-ea"/>
                <a:cs typeface="+mn-cs"/>
              </a:rPr>
              <a:t>basissytemen</a:t>
            </a:r>
            <a:r>
              <a:rPr lang="nl-NL" sz="1000" kern="1200" dirty="0" smtClean="0">
                <a:solidFill>
                  <a:schemeClr val="tx1"/>
                </a:solidFill>
                <a:effectLst/>
                <a:latin typeface="Arial" charset="0"/>
                <a:ea typeface="+mn-ea"/>
                <a:cs typeface="+mn-cs"/>
              </a:rPr>
              <a:t> zoals BAG</a:t>
            </a:r>
          </a:p>
          <a:p>
            <a:pPr lvl="0"/>
            <a:r>
              <a:rPr lang="nl-NL" sz="1000" kern="1200" dirty="0" smtClean="0">
                <a:solidFill>
                  <a:schemeClr val="tx1"/>
                </a:solidFill>
                <a:effectLst/>
                <a:latin typeface="Arial" charset="0"/>
                <a:ea typeface="+mn-ea"/>
                <a:cs typeface="+mn-cs"/>
              </a:rPr>
              <a:t> </a:t>
            </a:r>
          </a:p>
          <a:p>
            <a:pPr lvl="0"/>
            <a:r>
              <a:rPr lang="nl-NL" sz="1000" kern="1200" dirty="0" smtClean="0">
                <a:solidFill>
                  <a:schemeClr val="tx1"/>
                </a:solidFill>
                <a:effectLst/>
                <a:latin typeface="Arial" charset="0"/>
                <a:ea typeface="+mn-ea"/>
                <a:cs typeface="+mn-cs"/>
              </a:rPr>
              <a:t>7. Verbinding met de kerninstrumenten  </a:t>
            </a:r>
          </a:p>
          <a:p>
            <a:endParaRPr lang="nl-NL" dirty="0" smtClean="0"/>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27</a:t>
            </a:fld>
            <a:endParaRPr lang="en-US" dirty="0"/>
          </a:p>
        </p:txBody>
      </p:sp>
    </p:spTree>
    <p:extLst>
      <p:ext uri="{BB962C8B-B14F-4D97-AF65-F5344CB8AC3E}">
        <p14:creationId xmlns:p14="http://schemas.microsoft.com/office/powerpoint/2010/main" val="402986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Groeiperspectief aangeven, </a:t>
            </a:r>
          </a:p>
          <a:p>
            <a:r>
              <a:rPr lang="nl-NL" dirty="0" smtClean="0"/>
              <a:t>op 1-1-2021 zullen bijvoorbeeld zeker nog niet alle omgevingsplannen in het DSO zitten</a:t>
            </a:r>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28</a:t>
            </a:fld>
            <a:endParaRPr lang="en-US" dirty="0"/>
          </a:p>
        </p:txBody>
      </p:sp>
    </p:spTree>
    <p:extLst>
      <p:ext uri="{BB962C8B-B14F-4D97-AF65-F5344CB8AC3E}">
        <p14:creationId xmlns:p14="http://schemas.microsoft.com/office/powerpoint/2010/main" val="3848588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Huidig dienstverleningsniveau (OLO, AIM, ruimtelijke</a:t>
            </a:r>
            <a:r>
              <a:rPr lang="nl-NL" baseline="0" dirty="0" smtClean="0"/>
              <a:t> plannen)</a:t>
            </a:r>
            <a:endParaRPr lang="nl-NL" dirty="0" smtClean="0"/>
          </a:p>
          <a:p>
            <a:r>
              <a:rPr lang="nl-NL" dirty="0" smtClean="0"/>
              <a:t>Informatiehuis ruimte bevat</a:t>
            </a:r>
            <a:r>
              <a:rPr lang="nl-NL" baseline="0" dirty="0" smtClean="0"/>
              <a:t> bij inwerkingtreding ruimtelijkeplannen.nl</a:t>
            </a:r>
          </a:p>
          <a:p>
            <a:endParaRPr lang="nl-NL" baseline="0" dirty="0" smtClean="0"/>
          </a:p>
          <a:p>
            <a:r>
              <a:rPr lang="nl-NL" baseline="0" dirty="0" smtClean="0"/>
              <a:t>DSO is in ontwikkeling</a:t>
            </a:r>
          </a:p>
          <a:p>
            <a:endParaRPr lang="nl-NL" baseline="0" dirty="0" smtClean="0"/>
          </a:p>
          <a:p>
            <a:r>
              <a:rPr lang="nl-NL" baseline="0" dirty="0" smtClean="0"/>
              <a:t>Verdeeld in verschillende deelprojecten</a:t>
            </a:r>
          </a:p>
          <a:p>
            <a:endParaRPr lang="nl-NL" baseline="0" dirty="0" smtClean="0"/>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29</a:t>
            </a:fld>
            <a:endParaRPr lang="en-US" dirty="0"/>
          </a:p>
        </p:txBody>
      </p:sp>
    </p:spTree>
    <p:extLst>
      <p:ext uri="{BB962C8B-B14F-4D97-AF65-F5344CB8AC3E}">
        <p14:creationId xmlns:p14="http://schemas.microsoft.com/office/powerpoint/2010/main" val="1128171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 xmlns:a16="http://schemas.microsoft.com/office/drawing/2014/main" id="{4E2D5F3D-E61F-40E7-B654-DD141FEAB9FD}"/>
              </a:ext>
            </a:extLst>
          </p:cNvPr>
          <p:cNvSpPr>
            <a:spLocks noGrp="1" noRot="1" noChangeAspect="1" noChangeArrowheads="1" noTextEdit="1"/>
          </p:cNvSpPr>
          <p:nvPr>
            <p:ph type="sldImg"/>
          </p:nvPr>
        </p:nvSpPr>
        <p:spPr>
          <a:ln/>
        </p:spPr>
      </p:sp>
      <p:sp>
        <p:nvSpPr>
          <p:cNvPr id="17411" name="Tijdelijke aanduiding voor notities 2">
            <a:extLst>
              <a:ext uri="{FF2B5EF4-FFF2-40B4-BE49-F238E27FC236}">
                <a16:creationId xmlns="" xmlns:a16="http://schemas.microsoft.com/office/drawing/2014/main" id="{FD9F005C-E634-4890-9EC3-CA5729BD900B}"/>
              </a:ext>
            </a:extLst>
          </p:cNvPr>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nl-NL" altLang="nl-NL">
              <a:latin typeface="Times New Roman" panose="02020603050405020304" pitchFamily="18" charset="0"/>
            </a:endParaRPr>
          </a:p>
        </p:txBody>
      </p:sp>
      <p:sp>
        <p:nvSpPr>
          <p:cNvPr id="17412" name="Tijdelijke aanduiding voor dianummer 3">
            <a:extLst>
              <a:ext uri="{FF2B5EF4-FFF2-40B4-BE49-F238E27FC236}">
                <a16:creationId xmlns="" xmlns:a16="http://schemas.microsoft.com/office/drawing/2014/main" id="{C73FE28E-C3A3-4407-9239-A0E746EDE749}"/>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33863" indent="-232144">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1pPr>
            <a:lvl2pPr>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2pPr>
            <a:lvl3pPr>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3pPr>
            <a:lvl4pPr>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4pPr>
            <a:lvl5pPr>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5pPr>
            <a:lvl6pPr marL="2723815" indent="-247620" defTabSz="486642" eaLnBrk="0" fontAlgn="base" hangingPunct="0">
              <a:spcBef>
                <a:spcPct val="0"/>
              </a:spcBef>
              <a:spcAft>
                <a:spcPct val="0"/>
              </a:spcAft>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6pPr>
            <a:lvl7pPr marL="3219054" indent="-247620" defTabSz="486642" eaLnBrk="0" fontAlgn="base" hangingPunct="0">
              <a:spcBef>
                <a:spcPct val="0"/>
              </a:spcBef>
              <a:spcAft>
                <a:spcPct val="0"/>
              </a:spcAft>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7pPr>
            <a:lvl8pPr marL="3714293" indent="-247620" defTabSz="486642" eaLnBrk="0" fontAlgn="base" hangingPunct="0">
              <a:spcBef>
                <a:spcPct val="0"/>
              </a:spcBef>
              <a:spcAft>
                <a:spcPct val="0"/>
              </a:spcAft>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8pPr>
            <a:lvl9pPr marL="4209532" indent="-247620" defTabSz="486642" eaLnBrk="0" fontAlgn="base" hangingPunct="0">
              <a:spcBef>
                <a:spcPct val="0"/>
              </a:spcBef>
              <a:spcAft>
                <a:spcPct val="0"/>
              </a:spcAft>
              <a:tabLst>
                <a:tab pos="784128" algn="l"/>
                <a:tab pos="1568257" algn="l"/>
                <a:tab pos="2352385" algn="l"/>
              </a:tabLst>
              <a:defRPr>
                <a:solidFill>
                  <a:schemeClr val="bg1"/>
                </a:solidFill>
                <a:latin typeface="Arial" panose="020B0604020202020204" pitchFamily="34" charset="0"/>
                <a:ea typeface="MS PGothic" panose="020B0600070205080204" pitchFamily="34" charset="-128"/>
              </a:defRPr>
            </a:lvl9pPr>
          </a:lstStyle>
          <a:p>
            <a:pPr defTabSz="988759">
              <a:defRPr/>
            </a:pPr>
            <a:fld id="{304F6A7F-A277-4F40-BCEE-CE02CBE42C26}" type="slidenum">
              <a:rPr lang="nl-NL" altLang="nl-NL">
                <a:solidFill>
                  <a:srgbClr val="000000"/>
                </a:solidFill>
                <a:latin typeface="Times New Roman" panose="02020603050405020304" pitchFamily="18" charset="0"/>
              </a:rPr>
              <a:pPr defTabSz="988759">
                <a:defRPr/>
              </a:pPr>
              <a:t>30</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602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smtClean="0"/>
              <a:t>Het motto van de wet is: ‘ruimte voor ontwikkeling, waarborgen voor kwaliteit’. Het motto is vertaald in twee maatschappelijke doelen:</a:t>
            </a:r>
          </a:p>
          <a:p>
            <a:r>
              <a:rPr lang="nl-NL" dirty="0" smtClean="0"/>
              <a:t>een veilige en gezonde fysieke leefomgeving en een goede omgevingskwaliteit bereiken en in stand houden </a:t>
            </a:r>
          </a:p>
          <a:p>
            <a:r>
              <a:rPr lang="nl-NL" dirty="0" smtClean="0"/>
              <a:t>de fysieke leefomgeving doelmatig beheren, gebruiken en ontwikkelen om er maatschappelijke behoeften mee te vervullen </a:t>
            </a:r>
          </a:p>
          <a:p>
            <a:pPr defTabSz="925830">
              <a:defRPr/>
            </a:pPr>
            <a:endParaRPr lang="nl-NL" dirty="0"/>
          </a:p>
          <a:p>
            <a:pPr defTabSz="925830">
              <a:defRPr/>
            </a:pPr>
            <a:r>
              <a:rPr lang="nl-NL" dirty="0"/>
              <a:t>Omgevingswet staat voor een goede balans tussen het benutten en beschermen van de fysieke leefomgeving. </a:t>
            </a:r>
          </a:p>
          <a:p>
            <a:endParaRPr lang="nl-NL" altLang="nl-NL" dirty="0" smtClean="0">
              <a:ea typeface="ヒラギノ角ゴ Pro W3"/>
            </a:endParaRPr>
          </a:p>
          <a:p>
            <a:endParaRPr lang="nl-NL" altLang="nl-NL" dirty="0" smtClean="0">
              <a:ea typeface="ヒラギノ角ゴ Pro W3"/>
            </a:endParaRPr>
          </a:p>
          <a:p>
            <a:r>
              <a:rPr lang="nl-NL" altLang="nl-NL" dirty="0" smtClean="0">
                <a:ea typeface="ヒラギノ角ゴ Pro W3"/>
              </a:rPr>
              <a:t>Beschermen en benutten</a:t>
            </a:r>
          </a:p>
          <a:p>
            <a:endParaRPr lang="nl-NL" altLang="nl-NL" dirty="0" smtClean="0">
              <a:ea typeface="ヒラギノ角ゴ Pro W3"/>
            </a:endParaRPr>
          </a:p>
          <a:p>
            <a:r>
              <a:rPr lang="nl-NL" altLang="nl-NL" dirty="0" smtClean="0">
                <a:ea typeface="ヒラギノ角ゴ Pro W3"/>
              </a:rPr>
              <a:t>Art 1.2 : ook bodem onderdeel fysieke leefomgeving</a:t>
            </a:r>
          </a:p>
          <a:p>
            <a:endParaRPr lang="nl-NL" altLang="nl-NL" dirty="0" smtClean="0">
              <a:ea typeface="ヒラギノ角ゴ Pro W3"/>
            </a:endParaRPr>
          </a:p>
          <a:p>
            <a:pPr>
              <a:buNone/>
            </a:pPr>
            <a:r>
              <a:rPr lang="nl-NL" dirty="0" smtClean="0"/>
              <a:t>Omvat in ieder geval:</a:t>
            </a:r>
          </a:p>
          <a:p>
            <a:pPr>
              <a:buFont typeface="Arial" panose="020B0604020202020204" pitchFamily="34" charset="0"/>
              <a:buChar char="•"/>
            </a:pPr>
            <a:r>
              <a:rPr lang="nl-NL" dirty="0" smtClean="0"/>
              <a:t>bouwwerken </a:t>
            </a:r>
          </a:p>
          <a:p>
            <a:pPr>
              <a:buFont typeface="Arial" panose="020B0604020202020204" pitchFamily="34" charset="0"/>
              <a:buChar char="•"/>
            </a:pPr>
            <a:r>
              <a:rPr lang="nl-NL" dirty="0" smtClean="0"/>
              <a:t>infrastructuur</a:t>
            </a:r>
          </a:p>
          <a:p>
            <a:pPr>
              <a:buFont typeface="Arial" panose="020B0604020202020204" pitchFamily="34" charset="0"/>
              <a:buChar char="•"/>
            </a:pPr>
            <a:r>
              <a:rPr lang="nl-NL" dirty="0" smtClean="0"/>
              <a:t>watersystemen</a:t>
            </a:r>
          </a:p>
          <a:p>
            <a:pPr>
              <a:buFont typeface="Arial" panose="020B0604020202020204" pitchFamily="34" charset="0"/>
              <a:buChar char="•"/>
            </a:pPr>
            <a:r>
              <a:rPr lang="nl-NL" dirty="0" smtClean="0"/>
              <a:t>water</a:t>
            </a:r>
          </a:p>
          <a:p>
            <a:pPr>
              <a:buFont typeface="Arial" panose="020B0604020202020204" pitchFamily="34" charset="0"/>
              <a:buChar char="•"/>
            </a:pPr>
            <a:r>
              <a:rPr lang="nl-NL" dirty="0" smtClean="0"/>
              <a:t>bodem </a:t>
            </a:r>
          </a:p>
          <a:p>
            <a:pPr>
              <a:buFont typeface="Arial" panose="020B0604020202020204" pitchFamily="34" charset="0"/>
              <a:buChar char="•"/>
            </a:pPr>
            <a:r>
              <a:rPr lang="nl-NL" dirty="0" smtClean="0"/>
              <a:t>lucht</a:t>
            </a:r>
          </a:p>
          <a:p>
            <a:pPr>
              <a:buFont typeface="Arial" panose="020B0604020202020204" pitchFamily="34" charset="0"/>
              <a:buChar char="•"/>
            </a:pPr>
            <a:r>
              <a:rPr lang="nl-NL" dirty="0" smtClean="0"/>
              <a:t>landschappen</a:t>
            </a:r>
          </a:p>
          <a:p>
            <a:pPr>
              <a:buFont typeface="Arial" panose="020B0604020202020204" pitchFamily="34" charset="0"/>
              <a:buChar char="•"/>
            </a:pPr>
            <a:r>
              <a:rPr lang="nl-NL" dirty="0" smtClean="0"/>
              <a:t>natuur</a:t>
            </a:r>
          </a:p>
          <a:p>
            <a:pPr>
              <a:buFont typeface="Arial" panose="020B0604020202020204" pitchFamily="34" charset="0"/>
              <a:buChar char="•"/>
            </a:pPr>
            <a:r>
              <a:rPr lang="nl-NL" dirty="0" smtClean="0"/>
              <a:t>cultureel erfgoed</a:t>
            </a:r>
          </a:p>
          <a:p>
            <a:pPr>
              <a:buFont typeface="Arial" panose="020B0604020202020204" pitchFamily="34" charset="0"/>
              <a:buChar char="•"/>
            </a:pPr>
            <a:r>
              <a:rPr lang="nl-NL" dirty="0" smtClean="0"/>
              <a:t>werelderfgoed</a:t>
            </a:r>
          </a:p>
          <a:p>
            <a:endParaRPr lang="nl-NL" altLang="nl-NL" dirty="0" smtClean="0">
              <a:ea typeface="ヒラギノ角ゴ Pro W3"/>
            </a:endParaRPr>
          </a:p>
          <a:p>
            <a:endParaRPr lang="nl-NL" altLang="nl-NL" dirty="0" smtClean="0">
              <a:ea typeface="ヒラギノ角ゴ Pro W3"/>
            </a:endParaRPr>
          </a:p>
          <a:p>
            <a:pPr>
              <a:lnSpc>
                <a:spcPct val="150000"/>
              </a:lnSpc>
            </a:pPr>
            <a:r>
              <a:rPr lang="nl-NL" dirty="0" smtClean="0"/>
              <a:t>Fysieke leefomgeving</a:t>
            </a:r>
          </a:p>
          <a:p>
            <a:pPr>
              <a:lnSpc>
                <a:spcPct val="150000"/>
              </a:lnSpc>
            </a:pPr>
            <a:endParaRPr lang="nl-NL" dirty="0" smtClean="0"/>
          </a:p>
          <a:p>
            <a:pPr>
              <a:lnSpc>
                <a:spcPct val="150000"/>
              </a:lnSpc>
            </a:pPr>
            <a:r>
              <a:rPr lang="nl-NL" dirty="0" smtClean="0"/>
              <a:t>Activiteiten die daarvoor gevolgen (kunnen) hebben</a:t>
            </a:r>
          </a:p>
          <a:p>
            <a:pPr>
              <a:lnSpc>
                <a:spcPct val="150000"/>
              </a:lnSpc>
            </a:pPr>
            <a:endParaRPr lang="nl-NL" dirty="0" smtClean="0"/>
          </a:p>
          <a:p>
            <a:pPr>
              <a:lnSpc>
                <a:spcPct val="150000"/>
              </a:lnSpc>
            </a:pPr>
            <a:r>
              <a:rPr lang="nl-NL" dirty="0" smtClean="0"/>
              <a:t>Vooralsnog alleen gebiedsgericht </a:t>
            </a:r>
          </a:p>
          <a:p>
            <a:endParaRPr lang="nl-NL" altLang="nl-NL" dirty="0" smtClean="0">
              <a:ea typeface="ヒラギノ角ゴ Pro W3"/>
            </a:endParaRPr>
          </a:p>
          <a:p>
            <a:endParaRPr lang="nl-NL" altLang="nl-NL" dirty="0" smtClean="0">
              <a:ea typeface="ヒラギノ角ゴ Pro W3"/>
            </a:endParaRPr>
          </a:p>
          <a:p>
            <a:endParaRPr lang="nl-NL" altLang="nl-NL" dirty="0" smtClean="0">
              <a:ea typeface="ヒラギノ角ゴ Pro W3"/>
            </a:endParaRPr>
          </a:p>
          <a:p>
            <a:r>
              <a:rPr lang="nl-NL" b="1" dirty="0"/>
              <a:t>Artikel 1.2 (fysieke leefomgeving)</a:t>
            </a:r>
          </a:p>
          <a:p>
            <a:r>
              <a:rPr lang="nl-NL" dirty="0"/>
              <a:t>art. 1.2 lid 1 Deze wet gaat over:</a:t>
            </a:r>
          </a:p>
          <a:p>
            <a:r>
              <a:rPr lang="nl-NL" dirty="0"/>
              <a:t>a. de fysieke leefomgeving, en</a:t>
            </a:r>
          </a:p>
          <a:p>
            <a:r>
              <a:rPr lang="nl-NL" dirty="0"/>
              <a:t>b. activiteiten die gevolgen hebben of kunnen hebben voor de fysieke leefomgeving.</a:t>
            </a:r>
          </a:p>
          <a:p>
            <a:r>
              <a:rPr lang="nl-NL" dirty="0"/>
              <a:t>art. 1.2 lid 2 De fysieke leefomgeving omvat in ieder geval:</a:t>
            </a:r>
          </a:p>
          <a:p>
            <a:r>
              <a:rPr lang="nl-NL" dirty="0"/>
              <a:t>a. bouwwerken,</a:t>
            </a:r>
          </a:p>
          <a:p>
            <a:r>
              <a:rPr lang="nl-NL" dirty="0"/>
              <a:t>b. infrastructuur,</a:t>
            </a:r>
          </a:p>
          <a:p>
            <a:r>
              <a:rPr lang="nl-NL" dirty="0"/>
              <a:t>c. watersystemen,</a:t>
            </a:r>
          </a:p>
          <a:p>
            <a:r>
              <a:rPr lang="nl-NL" dirty="0"/>
              <a:t>d. water,</a:t>
            </a:r>
          </a:p>
          <a:p>
            <a:r>
              <a:rPr lang="nl-NL" dirty="0"/>
              <a:t>e. bodem,</a:t>
            </a:r>
          </a:p>
          <a:p>
            <a:r>
              <a:rPr lang="nl-NL" dirty="0"/>
              <a:t>f. lucht,</a:t>
            </a:r>
          </a:p>
          <a:p>
            <a:r>
              <a:rPr lang="nl-NL" dirty="0"/>
              <a:t>g. landschappen,</a:t>
            </a:r>
          </a:p>
          <a:p>
            <a:r>
              <a:rPr lang="nl-NL" dirty="0"/>
              <a:t>h. natuur,</a:t>
            </a:r>
          </a:p>
          <a:p>
            <a:r>
              <a:rPr lang="nl-NL" dirty="0"/>
              <a:t>i. cultureel erfgoed,</a:t>
            </a:r>
          </a:p>
          <a:p>
            <a:r>
              <a:rPr lang="nl-NL" dirty="0"/>
              <a:t>j. werelderfgoed.</a:t>
            </a:r>
          </a:p>
          <a:p>
            <a:r>
              <a:rPr lang="nl-NL" dirty="0"/>
              <a:t>118, onder</a:t>
            </a:r>
          </a:p>
          <a:p>
            <a:r>
              <a:rPr lang="nl-NL" dirty="0"/>
              <a:t>I</a:t>
            </a:r>
          </a:p>
          <a:p>
            <a:r>
              <a:rPr lang="nl-NL" dirty="0"/>
              <a:t>art. 1.2 lid 3 Als gevolgen voor de fysieke leefomgeving worden in ieder geval aangemerkt gevolgen die kunnen voortvloeien uit:</a:t>
            </a:r>
          </a:p>
          <a:p>
            <a:r>
              <a:rPr lang="nl-NL" dirty="0"/>
              <a:t>a. het wijzigen van onderdelen van de fysieke leefomgeving of het gebruik daarvan,</a:t>
            </a:r>
          </a:p>
          <a:p>
            <a:r>
              <a:rPr lang="nl-NL" dirty="0"/>
              <a:t>b. het gebruik van natuurlijke hulpbronnen,</a:t>
            </a:r>
          </a:p>
          <a:p>
            <a:r>
              <a:rPr lang="nl-NL" dirty="0"/>
              <a:t>c. activiteiten waardoor emissies, hinder of risico’s worden veroorzaakt,</a:t>
            </a:r>
          </a:p>
          <a:p>
            <a:r>
              <a:rPr lang="nl-NL" dirty="0"/>
              <a:t>d. het nalaten van activiteiten.</a:t>
            </a:r>
          </a:p>
          <a:p>
            <a:r>
              <a:rPr lang="nl-NL" dirty="0"/>
              <a:t>art. 1.2 lid 4 Als gevolgen voor de fysieke leefomgeving worden ook aangemerkt gevolgen voor de mens, voor zover deze wordt of kan worden beïnvloed</a:t>
            </a:r>
          </a:p>
          <a:p>
            <a:r>
              <a:rPr lang="nl-NL" dirty="0"/>
              <a:t>door of via onderdelen van de fysieke leefomgeving.</a:t>
            </a:r>
          </a:p>
          <a:p>
            <a:r>
              <a:rPr lang="nl-NL" b="1" dirty="0"/>
              <a:t>Artikel 1.3 (maatschappelijke doelen van de wet)</a:t>
            </a:r>
          </a:p>
          <a:p>
            <a:r>
              <a:rPr lang="nl-NL" dirty="0"/>
              <a:t>Deze wet is, met het oog op duurzame ontwikkeling, de bewoonbaarheid van het land en de bescherming en verbetering van het leefmilieu</a:t>
            </a:r>
          </a:p>
          <a:p>
            <a:r>
              <a:rPr lang="nl-NL" dirty="0"/>
              <a:t>gericht op het in onderlinge samenhang:</a:t>
            </a:r>
          </a:p>
          <a:p>
            <a:r>
              <a:rPr lang="nl-NL" dirty="0"/>
              <a:t>a. bereiken en in stand houden van een veilige en gezonde fysieke leefomgeving en een goede omgevingskwaliteit, ook vanwege de intrinsieke</a:t>
            </a:r>
          </a:p>
          <a:p>
            <a:r>
              <a:rPr lang="nl-NL" dirty="0"/>
              <a:t>waarde van de natuur, en</a:t>
            </a:r>
          </a:p>
          <a:p>
            <a:r>
              <a:rPr lang="nl-NL" dirty="0"/>
              <a:t>b. doelmatig beheren, gebruiken en ontwikkelen van de fysieke leefomgeving ter vervulling van maatschappelijke behoeften.</a:t>
            </a:r>
            <a:endParaRPr lang="nl-NL" altLang="nl-NL" dirty="0" smtClean="0">
              <a:ea typeface="ヒラギノ角ゴ Pro W3"/>
            </a:endParaRPr>
          </a:p>
          <a:p>
            <a:endParaRPr lang="nl-NL" altLang="nl-NL" dirty="0" smtClean="0">
              <a:ea typeface="ヒラギノ角ゴ Pro W3"/>
            </a:endParaRPr>
          </a:p>
        </p:txBody>
      </p:sp>
      <p:sp>
        <p:nvSpPr>
          <p:cNvPr id="4" name="Tijdelijke aanduiding voor dianummer 3"/>
          <p:cNvSpPr>
            <a:spLocks noGrp="1"/>
          </p:cNvSpPr>
          <p:nvPr>
            <p:ph type="sldNum" sz="quarter" idx="5"/>
          </p:nvPr>
        </p:nvSpPr>
        <p:spPr/>
        <p:txBody>
          <a:bodyPr/>
          <a:lstStyle/>
          <a:p>
            <a:pPr>
              <a:defRPr/>
            </a:pPr>
            <a:fld id="{9C8EE162-3664-4A58-9D00-3BA37096DD87}" type="slidenum">
              <a:rPr lang="nl-NL" smtClean="0"/>
              <a:pPr>
                <a:defRPr/>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31</a:t>
            </a:fld>
            <a:endParaRPr lang="nl-NL">
              <a:solidFill>
                <a:prstClr val="black"/>
              </a:solidFill>
            </a:endParaRPr>
          </a:p>
        </p:txBody>
      </p:sp>
    </p:spTree>
    <p:extLst>
      <p:ext uri="{BB962C8B-B14F-4D97-AF65-F5344CB8AC3E}">
        <p14:creationId xmlns:p14="http://schemas.microsoft.com/office/powerpoint/2010/main" val="3096067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inhoud van deze inleiding is ook terug te vinden op de website</a:t>
            </a:r>
            <a:r>
              <a:rPr lang="nl-NL" baseline="0" dirty="0" smtClean="0"/>
              <a:t> op de pagina’s:</a:t>
            </a:r>
          </a:p>
          <a:p>
            <a:r>
              <a:rPr lang="nl-NL" baseline="0" dirty="0" smtClean="0"/>
              <a:t>Beginnen met de omgevingswet onder het kopje omgevingswet.</a:t>
            </a:r>
          </a:p>
          <a:p>
            <a:endParaRPr lang="nl-NL" baseline="0" dirty="0" smtClean="0"/>
          </a:p>
          <a:p>
            <a:r>
              <a:rPr lang="nl-NL" dirty="0" smtClean="0"/>
              <a:t>https://aandeslagmetdeomgevingswet.nl/omgevingswet/</a:t>
            </a:r>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32</a:t>
            </a:fld>
            <a:endParaRPr lang="en-US" dirty="0"/>
          </a:p>
        </p:txBody>
      </p:sp>
    </p:spTree>
    <p:extLst>
      <p:ext uri="{BB962C8B-B14F-4D97-AF65-F5344CB8AC3E}">
        <p14:creationId xmlns:p14="http://schemas.microsoft.com/office/powerpoint/2010/main" val="418886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t"/>
            <a:r>
              <a:rPr lang="nl-NL" sz="1200" u="sng" strike="noStrike" dirty="0" smtClean="0">
                <a:effectLst/>
              </a:rPr>
              <a:t>Invoeringswet:</a:t>
            </a:r>
          </a:p>
          <a:p>
            <a:pPr algn="l" fontAlgn="t"/>
            <a:r>
              <a:rPr lang="nl-NL" sz="1200" u="none" strike="noStrike" dirty="0" smtClean="0">
                <a:effectLst/>
              </a:rPr>
              <a:t>Gelijkstelling</a:t>
            </a:r>
            <a:r>
              <a:rPr lang="nl-NL" sz="1200" u="none" strike="noStrike" baseline="0" dirty="0" smtClean="0">
                <a:effectLst/>
              </a:rPr>
              <a:t> omgevingsvisie: een omgevingsvisie die voldoet aan de eisen van de omgevingswet is ook na inwerkingtreding een omgevingsvisie als bedoeld in de OW.</a:t>
            </a:r>
            <a:endParaRPr lang="nl-NL" sz="1200" u="none" strike="noStrike" dirty="0" smtClean="0">
              <a:effectLst/>
            </a:endParaRPr>
          </a:p>
          <a:p>
            <a:pPr algn="l" fontAlgn="t"/>
            <a:r>
              <a:rPr lang="nl-NL" sz="1200" b="0" i="0" u="none" strike="noStrike" dirty="0" smtClean="0">
                <a:solidFill>
                  <a:srgbClr val="000000"/>
                </a:solidFill>
                <a:effectLst/>
                <a:latin typeface="Calibri" charset="0"/>
              </a:rPr>
              <a:t>bij</a:t>
            </a:r>
            <a:r>
              <a:rPr lang="nl-NL" sz="1200" b="0" i="0" u="none" strike="noStrike" baseline="0" dirty="0" smtClean="0">
                <a:solidFill>
                  <a:srgbClr val="000000"/>
                </a:solidFill>
                <a:effectLst/>
                <a:latin typeface="Calibri" charset="0"/>
              </a:rPr>
              <a:t> koninklijk besluit wordt vastgesteld hoe overgangstermijn voor een </a:t>
            </a:r>
            <a:r>
              <a:rPr lang="nl-NL" sz="1200" b="0" i="1" u="none" strike="noStrike" baseline="0" dirty="0" smtClean="0">
                <a:solidFill>
                  <a:srgbClr val="000000"/>
                </a:solidFill>
                <a:effectLst/>
                <a:latin typeface="Calibri" charset="0"/>
              </a:rPr>
              <a:t>gemeentelijke</a:t>
            </a:r>
            <a:r>
              <a:rPr lang="nl-NL" sz="1200" b="0" i="0" u="none" strike="noStrike" baseline="0" dirty="0" smtClean="0">
                <a:solidFill>
                  <a:srgbClr val="000000"/>
                </a:solidFill>
                <a:effectLst/>
                <a:latin typeface="Calibri" charset="0"/>
              </a:rPr>
              <a:t> omgevingsvisie er uit ziet. Tot die tijd blijvende de huidige 5 beleidsdocumenten van toepassing.</a:t>
            </a:r>
          </a:p>
          <a:p>
            <a:pPr marL="0" marR="0" indent="0" algn="l" defTabSz="457200" rtl="0" eaLnBrk="1" fontAlgn="t" latinLnBrk="0" hangingPunct="1">
              <a:lnSpc>
                <a:spcPct val="100000"/>
              </a:lnSpc>
              <a:spcBef>
                <a:spcPts val="0"/>
              </a:spcBef>
              <a:spcAft>
                <a:spcPts val="0"/>
              </a:spcAft>
              <a:buClrTx/>
              <a:buSzTx/>
              <a:buFontTx/>
              <a:buNone/>
              <a:tabLst/>
              <a:defRPr/>
            </a:pPr>
            <a:r>
              <a:rPr lang="nl-NL" sz="1200" b="0" i="0" u="none" strike="noStrike" dirty="0" smtClean="0">
                <a:solidFill>
                  <a:srgbClr val="000000"/>
                </a:solidFill>
                <a:effectLst/>
                <a:latin typeface="Calibri" charset="0"/>
              </a:rPr>
              <a:t>Structuurvisie, milieubeleidsplan,</a:t>
            </a:r>
            <a:r>
              <a:rPr lang="nl-NL" sz="1200" b="0" i="0" u="none" strike="noStrike" baseline="0" dirty="0" smtClean="0">
                <a:solidFill>
                  <a:srgbClr val="000000"/>
                </a:solidFill>
                <a:effectLst/>
                <a:latin typeface="Calibri" charset="0"/>
              </a:rPr>
              <a:t> </a:t>
            </a:r>
            <a:r>
              <a:rPr lang="nl-NL" sz="1200" b="0" i="0" u="none" strike="noStrike" baseline="0" dirty="0" err="1" smtClean="0">
                <a:solidFill>
                  <a:srgbClr val="000000"/>
                </a:solidFill>
                <a:effectLst/>
                <a:latin typeface="Calibri" charset="0"/>
              </a:rPr>
              <a:t>verkeers</a:t>
            </a:r>
            <a:r>
              <a:rPr lang="nl-NL" sz="1200" b="0" i="0" u="none" strike="noStrike" baseline="0" dirty="0" smtClean="0">
                <a:solidFill>
                  <a:srgbClr val="000000"/>
                </a:solidFill>
                <a:effectLst/>
                <a:latin typeface="Calibri" charset="0"/>
              </a:rPr>
              <a:t> en vervoersplan, relevante delen natuurvisie en delen waterplannen worden overruled op het moment dat omgevingsvisie wordt vastgesteld.</a:t>
            </a:r>
          </a:p>
          <a:p>
            <a:pPr marL="0" marR="0" indent="0" algn="l" defTabSz="457200" rtl="0" eaLnBrk="1" fontAlgn="t" latinLnBrk="0" hangingPunct="1">
              <a:lnSpc>
                <a:spcPct val="100000"/>
              </a:lnSpc>
              <a:spcBef>
                <a:spcPts val="0"/>
              </a:spcBef>
              <a:spcAft>
                <a:spcPts val="0"/>
              </a:spcAft>
              <a:buClrTx/>
              <a:buSzTx/>
              <a:buFontTx/>
              <a:buNone/>
              <a:tabLst/>
              <a:defRPr/>
            </a:pPr>
            <a:endParaRPr lang="nl-NL" sz="1200" b="0" i="0" u="none" strike="noStrike" baseline="0" dirty="0" smtClean="0">
              <a:solidFill>
                <a:srgbClr val="000000"/>
              </a:solidFill>
              <a:effectLst/>
              <a:latin typeface="Calibri"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nl-NL" sz="1200" b="0" i="0" u="none" strike="noStrike" baseline="0" dirty="0" smtClean="0">
                <a:solidFill>
                  <a:srgbClr val="000000"/>
                </a:solidFill>
                <a:effectLst/>
                <a:latin typeface="Calibri" charset="0"/>
              </a:rPr>
              <a:t>Programma’s</a:t>
            </a:r>
          </a:p>
          <a:p>
            <a:r>
              <a:rPr lang="nl-NL" sz="1200" b="0" i="0" u="none" strike="noStrike" kern="1200" baseline="0" dirty="0" smtClean="0">
                <a:solidFill>
                  <a:schemeClr val="tx1"/>
                </a:solidFill>
                <a:latin typeface="+mn-lt"/>
                <a:ea typeface="+mn-ea"/>
                <a:cs typeface="+mn-cs"/>
              </a:rPr>
              <a:t>Het overgangsrecht voor programma’s verschilt enigszins tussen de vier typen programma’s die in de Omgevingswet onderscheiden kunnen worden. </a:t>
            </a:r>
          </a:p>
          <a:p>
            <a:r>
              <a:rPr lang="nl-NL" sz="1200" b="0" i="0" u="none" strike="noStrike" kern="1200" baseline="0" dirty="0" smtClean="0">
                <a:solidFill>
                  <a:schemeClr val="tx1"/>
                </a:solidFill>
                <a:latin typeface="+mn-lt"/>
                <a:ea typeface="+mn-ea"/>
                <a:cs typeface="+mn-cs"/>
              </a:rPr>
              <a:t>Ten eerste kent de wet </a:t>
            </a:r>
            <a:r>
              <a:rPr lang="nl-NL" sz="1200" b="0" i="1" u="none" strike="noStrike" kern="1200" baseline="0" dirty="0" smtClean="0">
                <a:solidFill>
                  <a:schemeClr val="tx1"/>
                </a:solidFill>
                <a:latin typeface="+mn-lt"/>
                <a:ea typeface="+mn-ea"/>
                <a:cs typeface="+mn-cs"/>
              </a:rPr>
              <a:t>verplichte </a:t>
            </a:r>
            <a:r>
              <a:rPr lang="nl-NL" sz="1200" b="0" i="0" u="none" strike="noStrike" kern="1200" baseline="0" dirty="0" smtClean="0">
                <a:solidFill>
                  <a:schemeClr val="tx1"/>
                </a:solidFill>
                <a:latin typeface="+mn-lt"/>
                <a:ea typeface="+mn-ea"/>
                <a:cs typeface="+mn-cs"/>
              </a:rPr>
              <a:t>programma’s die in alle gevallen vereist zijn, omdat Europeesrechtelijke verplichtingen moeten worden nageleefd. Verplichte programma’s die op grond van het oude recht zijn vastgesteld, blijven door overgangsrecht gelden onder de Omgevingswet (zie bijvoorbeeld de artikelen 11.51 en 11.52 voor het nationaal waterplan respectievelijk het regionaal waterplan). De datum waarop vernieuwing nodig is, wordt voor de waterprogramma’s en de actieplannen geluid ook door het Europese recht bepaald. De verplichting op grond van de Wet milieubeheer tot het vaststellen van gemeentelijke rioleringsplannen blijft gelden zolang het Bestuursakkoord Water loopt (2020). Daarna wordt dit plan facultatief. </a:t>
            </a:r>
          </a:p>
          <a:p>
            <a:r>
              <a:rPr lang="nl-NL" sz="1200" b="0" i="0" u="none" strike="noStrike" kern="1200" baseline="0" dirty="0" smtClean="0">
                <a:solidFill>
                  <a:schemeClr val="tx1"/>
                </a:solidFill>
                <a:latin typeface="+mn-lt"/>
                <a:ea typeface="+mn-ea"/>
                <a:cs typeface="+mn-cs"/>
              </a:rPr>
              <a:t>Ten tweede zijn er </a:t>
            </a:r>
            <a:r>
              <a:rPr lang="nl-NL" sz="1200" b="0" i="1" u="none" strike="noStrike" kern="1200" baseline="0" dirty="0" smtClean="0">
                <a:solidFill>
                  <a:schemeClr val="tx1"/>
                </a:solidFill>
                <a:latin typeface="+mn-lt"/>
                <a:ea typeface="+mn-ea"/>
                <a:cs typeface="+mn-cs"/>
              </a:rPr>
              <a:t>voorwaardelijke </a:t>
            </a:r>
            <a:r>
              <a:rPr lang="nl-NL" sz="1200" b="0" i="0" u="none" strike="noStrike" kern="1200" baseline="0" dirty="0" smtClean="0">
                <a:solidFill>
                  <a:schemeClr val="tx1"/>
                </a:solidFill>
                <a:latin typeface="+mn-lt"/>
                <a:ea typeface="+mn-ea"/>
                <a:cs typeface="+mn-cs"/>
              </a:rPr>
              <a:t>programma’s. Als uit de monitoring blijkt dat niet voldaan wordt aan een omgevingswaarde, of dat dreigt te gebeuren, moet het verantwoordelijke bestuursorgaan een programma opstellen. Dit is in het bijzonder van belang voor luchtkwaliteit, omdat het Nationaal Samenwerkingsprogramma Luchtkwaliteit niet wordt gecontinueerd onder de Omgevingswet. Voor luchtkwaliteit stellen gemeenten programma’s vast, omdat nog alleen lokale overschrijdingen van de omgevingswaarden voor luchtkwaliteit verwacht worden. De verplichting om deze programma’s vast te stellen ontstaat zodra uit de monitoringsresultaten blijkt dat niet voldaan wordt of dreigt niet voldaan te worden aan de omgevingswaarde. Dit geldt ook als die monitoringsresultaten nog onder het oude recht tot stand zijn gekomen. </a:t>
            </a:r>
          </a:p>
          <a:p>
            <a:r>
              <a:rPr lang="nl-NL" sz="1200" b="0" i="0" u="none" strike="noStrike" kern="1200" baseline="0" dirty="0" smtClean="0">
                <a:solidFill>
                  <a:schemeClr val="tx1"/>
                </a:solidFill>
                <a:latin typeface="+mn-lt"/>
                <a:ea typeface="+mn-ea"/>
                <a:cs typeface="+mn-cs"/>
              </a:rPr>
              <a:t>Ten derde zijn er </a:t>
            </a:r>
            <a:r>
              <a:rPr lang="nl-NL" sz="1200" b="0" i="1" u="none" strike="noStrike" kern="1200" baseline="0" dirty="0" smtClean="0">
                <a:solidFill>
                  <a:schemeClr val="tx1"/>
                </a:solidFill>
                <a:latin typeface="+mn-lt"/>
                <a:ea typeface="+mn-ea"/>
                <a:cs typeface="+mn-cs"/>
              </a:rPr>
              <a:t>vrijwillige </a:t>
            </a:r>
            <a:r>
              <a:rPr lang="nl-NL" sz="1200" b="0" i="0" u="none" strike="noStrike" kern="1200" baseline="0" dirty="0" smtClean="0">
                <a:solidFill>
                  <a:schemeClr val="tx1"/>
                </a:solidFill>
                <a:latin typeface="+mn-lt"/>
                <a:ea typeface="+mn-ea"/>
                <a:cs typeface="+mn-cs"/>
              </a:rPr>
              <a:t>programma’s. Vaak zijn vrijwillige programma’s nu buitenwettelijke figuren. De </a:t>
            </a:r>
            <a:r>
              <a:rPr lang="nl-NL" sz="1200" b="0" i="0" u="none" strike="noStrike" kern="1200" baseline="0" dirty="0" err="1" smtClean="0">
                <a:solidFill>
                  <a:schemeClr val="tx1"/>
                </a:solidFill>
                <a:latin typeface="+mn-lt"/>
                <a:ea typeface="+mn-ea"/>
                <a:cs typeface="+mn-cs"/>
              </a:rPr>
              <a:t>Wro</a:t>
            </a:r>
            <a:r>
              <a:rPr lang="nl-NL" sz="1200" b="0" i="0" u="none" strike="noStrike" kern="1200" baseline="0" dirty="0" smtClean="0">
                <a:solidFill>
                  <a:schemeClr val="tx1"/>
                </a:solidFill>
                <a:latin typeface="+mn-lt"/>
                <a:ea typeface="+mn-ea"/>
                <a:cs typeface="+mn-cs"/>
              </a:rPr>
              <a:t> biedt de mogelijkheid om naast de verplichte structuurvisie voor het hele grondgebied ook structuurvisies vast te stellen voor bijvoorbeeld een thema, project of gebied. Ook de Omgevingswet zal die mogelijkheid bieden, in de vorm van een programma. Er is geen noodzaak om voor deze vrijwillige programma’s en structuurvisies overgangsrecht vast te stellen. </a:t>
            </a:r>
          </a:p>
          <a:p>
            <a:r>
              <a:rPr lang="nl-NL" sz="1200" b="0" i="0" u="none" strike="noStrike" kern="1200" baseline="0" dirty="0" smtClean="0">
                <a:solidFill>
                  <a:schemeClr val="tx1"/>
                </a:solidFill>
                <a:latin typeface="+mn-lt"/>
                <a:ea typeface="+mn-ea"/>
                <a:cs typeface="+mn-cs"/>
              </a:rPr>
              <a:t>Er is immers geen wettelijke verplichting en – ook nu al – geen directe doorwerking naar derden. Het verlies aan juridische status wil niet zeggen dat het beleid in dergelijke documenten zijn betekenis verliest. Nog actuele onderdelen van bestaande documenten kunnen nog steeds gebruikt worden bij de onderbouwing van beleid of besluitvorming. Een bestuursorgaan kan in zijn eerste omgevingsvisie bepalen wat de betekenis voor de toekomst is van het beleid dat is opgenomen in bestaande structuurvisies voor een thema, project of gebied en andere vrijwillige beleidsdocumenten. Voor enkele structuurvisies zal via het overgangsrecht in het Invoeringsbesluit Omgevingswet worden voorzien in een overgangstermijn voor de looptijd van die visie. </a:t>
            </a:r>
          </a:p>
          <a:p>
            <a:r>
              <a:rPr lang="nl-NL" sz="1200" b="0" i="0" u="none" strike="noStrike" kern="1200" baseline="0" dirty="0" smtClean="0">
                <a:solidFill>
                  <a:schemeClr val="tx1"/>
                </a:solidFill>
                <a:latin typeface="+mn-lt"/>
                <a:ea typeface="+mn-ea"/>
                <a:cs typeface="+mn-cs"/>
              </a:rPr>
              <a:t>Tot slot zijn er de programma’s </a:t>
            </a:r>
            <a:r>
              <a:rPr lang="nl-NL" sz="1200" b="0" i="1" u="none" strike="noStrike" kern="1200" baseline="0" dirty="0" smtClean="0">
                <a:solidFill>
                  <a:schemeClr val="tx1"/>
                </a:solidFill>
                <a:latin typeface="+mn-lt"/>
                <a:ea typeface="+mn-ea"/>
                <a:cs typeface="+mn-cs"/>
              </a:rPr>
              <a:t>met programmatische aanpak</a:t>
            </a:r>
            <a:r>
              <a:rPr lang="nl-NL" sz="1200" b="0" i="0" u="none" strike="noStrike" kern="1200" baseline="0" dirty="0" smtClean="0">
                <a:solidFill>
                  <a:schemeClr val="tx1"/>
                </a:solidFill>
                <a:latin typeface="+mn-lt"/>
                <a:ea typeface="+mn-ea"/>
                <a:cs typeface="+mn-cs"/>
              </a:rPr>
              <a:t>. De Omgevingswet zelf vereist niet dat deze tot stand komen, maar ze kunnen worden ingesteld bij omgevingsplan, omgevingsverordening of algemene maatregel van bestuur. Voorzien is dat de Programmatische Aanpak Stikstof gecontinueerd zal worden onder de Omgevingswet. De regels om deze programmatische aanpak mogelijk te maken zullen via het voorgenomen Aanvullingsbesluit natuur worden ingevoegd in het voorgenomen Besluit kwaliteit leefomgeving. Het overgangsrecht hiervoor zal worden geregeld in de Aanvullingswet natuur Omgevingswet en dat aanvullingsbesluit. </a:t>
            </a:r>
          </a:p>
          <a:p>
            <a:endParaRPr lang="nl-NL" sz="1200" b="0" i="0" u="none" strike="noStrike"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33</a:t>
            </a:fld>
            <a:endParaRPr lang="nl-NL">
              <a:solidFill>
                <a:prstClr val="black"/>
              </a:solidFill>
            </a:endParaRPr>
          </a:p>
        </p:txBody>
      </p:sp>
    </p:spTree>
    <p:extLst>
      <p:ext uri="{BB962C8B-B14F-4D97-AF65-F5344CB8AC3E}">
        <p14:creationId xmlns:p14="http://schemas.microsoft.com/office/powerpoint/2010/main" val="199505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smtClean="0">
                <a:solidFill>
                  <a:prstClr val="black"/>
                </a:solidFill>
              </a:rPr>
              <a:t>Eventuele voettekst</a:t>
            </a:r>
            <a:endParaRPr lang="en-US" dirty="0">
              <a:solidFill>
                <a:prstClr val="black"/>
              </a:solidFill>
            </a:endParaRP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68104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logo van Aan de slag… staat niet voor de organisatie, maar voor het onderwerp!</a:t>
            </a:r>
          </a:p>
          <a:p>
            <a:r>
              <a:rPr lang="nl-NL" dirty="0" smtClean="0"/>
              <a:t>Iedere overheidsorganisatie mag het logo gebruiken voor de eigen activiteiten over de Omgevingswet</a:t>
            </a:r>
          </a:p>
          <a:p>
            <a:r>
              <a:rPr lang="nl-NL" dirty="0" smtClean="0"/>
              <a:t>Iedere overheidsorganisatie mag het logo aanpassen aan de kleuren van de eigen huisstijl!</a:t>
            </a:r>
          </a:p>
          <a:p>
            <a:endParaRPr lang="nl-NL" dirty="0" smtClean="0"/>
          </a:p>
          <a:p>
            <a:r>
              <a:rPr lang="nl-NL" dirty="0" smtClean="0"/>
              <a:t>‘Logo-pakket’:</a:t>
            </a:r>
          </a:p>
          <a:p>
            <a:pPr marL="171450" indent="-171450">
              <a:buFontTx/>
              <a:buChar char="-"/>
            </a:pPr>
            <a:r>
              <a:rPr lang="nl-NL" baseline="0" dirty="0" smtClean="0"/>
              <a:t>Verschillende formats van het logo (bestandstypes en opmaak varianten)</a:t>
            </a:r>
          </a:p>
          <a:p>
            <a:pPr marL="171450" indent="-171450">
              <a:buFontTx/>
              <a:buChar char="-"/>
            </a:pPr>
            <a:r>
              <a:rPr lang="nl-NL" baseline="0" dirty="0" smtClean="0"/>
              <a:t>Beknopt huisstijl hoe ermee te werken</a:t>
            </a:r>
          </a:p>
          <a:p>
            <a:pPr marL="171450" indent="-171450">
              <a:buFontTx/>
              <a:buChar char="-"/>
            </a:pPr>
            <a:endParaRPr lang="nl-NL" dirty="0" smtClean="0"/>
          </a:p>
          <a:p>
            <a:pPr marL="171450" indent="-171450">
              <a:buFontTx/>
              <a:buChar char="-"/>
            </a:pPr>
            <a:r>
              <a:rPr lang="nl-NL" dirty="0" smtClean="0"/>
              <a:t>Als meerdere overheidsorganisaties</a:t>
            </a:r>
            <a:r>
              <a:rPr lang="nl-NL" baseline="0" dirty="0" smtClean="0"/>
              <a:t> het gaan gebruiken wordt het ook voor anderen buiten de overheid (maatschappelijke organisaties, bedrijven, burgers) duidelijk dat we allemaal aan hetzelfde werken!</a:t>
            </a:r>
          </a:p>
          <a:p>
            <a:pPr marL="171450" indent="-171450">
              <a:buFontTx/>
              <a:buChar char="-"/>
            </a:pPr>
            <a:endParaRPr lang="nl-NL" dirty="0" smtClean="0"/>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35</a:t>
            </a:fld>
            <a:endParaRPr lang="en-US" dirty="0"/>
          </a:p>
        </p:txBody>
      </p:sp>
    </p:spTree>
    <p:extLst>
      <p:ext uri="{BB962C8B-B14F-4D97-AF65-F5344CB8AC3E}">
        <p14:creationId xmlns:p14="http://schemas.microsoft.com/office/powerpoint/2010/main" val="3298505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36</a:t>
            </a:fld>
            <a:endParaRPr lang="en-US" dirty="0"/>
          </a:p>
        </p:txBody>
      </p:sp>
    </p:spTree>
    <p:extLst>
      <p:ext uri="{BB962C8B-B14F-4D97-AF65-F5344CB8AC3E}">
        <p14:creationId xmlns:p14="http://schemas.microsoft.com/office/powerpoint/2010/main" val="66355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dirty="0" smtClean="0"/>
              <a:t>Het merendeel van de ervaren knelpunten in het omgevingsrecht heeft te maken met twee</a:t>
            </a:r>
          </a:p>
          <a:p>
            <a:r>
              <a:rPr lang="nl-NL" sz="1200" i="1" dirty="0" smtClean="0"/>
              <a:t>hoofdproblemen:</a:t>
            </a:r>
          </a:p>
          <a:p>
            <a:r>
              <a:rPr lang="nl-NL" sz="1200" i="1" dirty="0" smtClean="0"/>
              <a:t>A. Complexe en versnipperde regelgeving</a:t>
            </a:r>
          </a:p>
          <a:p>
            <a:r>
              <a:rPr lang="nl-NL" sz="1200" i="1" dirty="0" smtClean="0"/>
              <a:t>Gevolg: onoverzichtelijkheid, onvoorspelbaarheid en onvoldoende samenhang in het</a:t>
            </a:r>
          </a:p>
          <a:p>
            <a:r>
              <a:rPr lang="nl-NL" sz="1200" i="1" dirty="0" smtClean="0"/>
              <a:t>omgevingsrecht.</a:t>
            </a:r>
          </a:p>
          <a:p>
            <a:r>
              <a:rPr lang="nl-NL" sz="1200" i="1" dirty="0" smtClean="0"/>
              <a:t>B. Onbalans tussen zekerheid en dynamiek</a:t>
            </a:r>
          </a:p>
          <a:p>
            <a:r>
              <a:rPr lang="nl-NL" sz="1200" i="1" dirty="0" smtClean="0"/>
              <a:t>Gevolgen:</a:t>
            </a:r>
          </a:p>
          <a:p>
            <a:r>
              <a:rPr lang="nl-NL" sz="1200" i="1" dirty="0" smtClean="0"/>
              <a:t>• slepende besluitvormingsprocessen;</a:t>
            </a:r>
          </a:p>
          <a:p>
            <a:r>
              <a:rPr lang="nl-NL" sz="1200" i="1" dirty="0" smtClean="0"/>
              <a:t>• hoge </a:t>
            </a:r>
            <a:r>
              <a:rPr lang="nl-NL" sz="1200" i="1" dirty="0" err="1" smtClean="0"/>
              <a:t>onderzoekslasten</a:t>
            </a:r>
            <a:r>
              <a:rPr lang="nl-NL" sz="1200" i="1" dirty="0" smtClean="0"/>
              <a:t>;</a:t>
            </a:r>
          </a:p>
          <a:p>
            <a:r>
              <a:rPr lang="nl-NL" sz="1200" i="1" dirty="0" smtClean="0"/>
              <a:t>• gedetailleerde plannen, normen en voorschriften;</a:t>
            </a:r>
          </a:p>
          <a:p>
            <a:r>
              <a:rPr lang="nl-NL" sz="1200" i="1" dirty="0" smtClean="0"/>
              <a:t>• weinig ruimte voor politieke sturing, eigen verantwoordelijkheid en innovatie.</a:t>
            </a:r>
          </a:p>
          <a:p>
            <a:pPr>
              <a:buFontTx/>
              <a:buChar char="•"/>
            </a:pPr>
            <a:endParaRPr lang="nl-NL" sz="1200" dirty="0" smtClean="0">
              <a:latin typeface="Arial" charset="0"/>
              <a:ea typeface="MS PGothic" charset="0"/>
            </a:endParaRPr>
          </a:p>
          <a:p>
            <a:pPr>
              <a:buFontTx/>
              <a:buChar char="•"/>
            </a:pPr>
            <a:r>
              <a:rPr lang="nl-NL" sz="1200" dirty="0" smtClean="0">
                <a:latin typeface="Arial" charset="0"/>
                <a:ea typeface="MS PGothic" charset="0"/>
              </a:rPr>
              <a:t>De </a:t>
            </a:r>
            <a:r>
              <a:rPr lang="nl-NL" sz="1200" b="1" u="sng" dirty="0" smtClean="0">
                <a:latin typeface="Arial" charset="0"/>
                <a:ea typeface="MS PGothic" charset="0"/>
              </a:rPr>
              <a:t>wat</a:t>
            </a:r>
            <a:r>
              <a:rPr lang="nl-NL" sz="1200" dirty="0" smtClean="0">
                <a:latin typeface="Arial" charset="0"/>
                <a:ea typeface="MS PGothic" charset="0"/>
              </a:rPr>
              <a:t> van de Omgevingswet:</a:t>
            </a:r>
            <a:r>
              <a:rPr lang="nl-NL" sz="1200" baseline="0" dirty="0" smtClean="0">
                <a:latin typeface="Arial" charset="0"/>
                <a:ea typeface="MS PGothic" charset="0"/>
              </a:rPr>
              <a:t> wat beoogt de wet</a:t>
            </a:r>
          </a:p>
          <a:p>
            <a:pPr>
              <a:buFontTx/>
              <a:buChar char="•"/>
            </a:pPr>
            <a:endParaRPr lang="nl-NL" sz="1200" baseline="0" dirty="0" smtClean="0">
              <a:latin typeface="Arial" charset="0"/>
              <a:ea typeface="MS PGothic" charset="0"/>
            </a:endParaRPr>
          </a:p>
          <a:p>
            <a:r>
              <a:rPr lang="nl-NL" dirty="0" smtClean="0"/>
              <a:t>De vier verbeterdoelen voor de vernieuwing van het omgevingsrecht vormen de achtergrond voor een aantal vaste beleidsmatige uitgangspunten die gebruikt worden bij de stelselherziening van het omgevingsrecht. </a:t>
            </a:r>
          </a:p>
          <a:p>
            <a:r>
              <a:rPr lang="nl-NL" dirty="0" smtClean="0"/>
              <a:t> </a:t>
            </a:r>
          </a:p>
          <a:p>
            <a:r>
              <a:rPr lang="nl-NL" i="1" dirty="0" smtClean="0"/>
              <a:t> </a:t>
            </a:r>
            <a:endParaRPr lang="nl-NL" dirty="0" smtClean="0"/>
          </a:p>
          <a:p>
            <a:r>
              <a:rPr lang="nl-NL" i="1" dirty="0" smtClean="0"/>
              <a:t>Verbeterdoel: Het vergroten van de inzichtelijkheid, de voorspelbaarheid en het gebruiksgemak van het omgevingsrecht</a:t>
            </a:r>
            <a:endParaRPr lang="nl-NL" dirty="0" smtClean="0"/>
          </a:p>
          <a:p>
            <a:r>
              <a:rPr lang="nl-NL" i="1" dirty="0" smtClean="0"/>
              <a:t> </a:t>
            </a:r>
            <a:endParaRPr lang="nl-NL" dirty="0" smtClean="0"/>
          </a:p>
          <a:p>
            <a:r>
              <a:rPr lang="nl-NL" dirty="0" smtClean="0"/>
              <a:t>Een belangrijke stap om het omgevingsrecht eenvoudiger te maken, is de keuze voor een beperkt palet aan basisinstrumenten, met elk een helder onderscheiden beleidsmatige of juridische functie. De instrumenten zijn dus in beginsel gelijk voor alle domeinen en voor alle bestuurslagen. De Omgevingswet kent een zestal kerninstrumenten: de omgevingsvisie, het programma, decentrale regels, algemene rijksregels, de omgevingsvergunning en het projectbesluit. Voor de overheidsinterne sturing zijn omgevingswaarden en instructieregels de belangrijkste instrumenten. Daarnaast omvat de Omgevingswet ondersteunende instrumenten die nodig zijn om besluiten te nemen en te effectueren, zoals procedurebepalingen en regelingen voor toezicht en handhaving.</a:t>
            </a:r>
          </a:p>
          <a:p>
            <a:r>
              <a:rPr lang="nl-NL" dirty="0" smtClean="0"/>
              <a:t> </a:t>
            </a:r>
          </a:p>
          <a:p>
            <a:r>
              <a:rPr lang="nl-NL" dirty="0" smtClean="0"/>
              <a:t>De gebruiker staat centraal in het omgevingsrecht. Daarom wordt voor het merendeel van de activiteiten volstaan met algemene regels als kader voor het handelen. Het voordeel daarvan is dat de initiatiefnemer zonder tussenkomst van de overheid weet welke randvoorwaarden van toepassing zijn voor zijn activiteiten en wat zijn handelingsvrijheid is. Met algemene regels kunnen tijdrovende en verhoudingsgewijs dure vergunningprocedures worden voorkomen.</a:t>
            </a:r>
          </a:p>
          <a:p>
            <a:r>
              <a:rPr lang="nl-NL" dirty="0" smtClean="0"/>
              <a:t> </a:t>
            </a:r>
          </a:p>
          <a:p>
            <a:r>
              <a:rPr lang="nl-NL" dirty="0" smtClean="0"/>
              <a:t>Waar wel vergunningen nodig zijn geldt als uitgangspunt: één loket, één bevoegd gezag en één besluit. Op dit uitgangspunt is in de Omgevingswet één uitzondering gemaakt, de omgevingsvergunning voor wateractiviteiten is een apart besluit in verband met het functionele bestuur door waterschappen. </a:t>
            </a:r>
          </a:p>
          <a:p>
            <a:r>
              <a:rPr lang="nl-NL" i="1" dirty="0" smtClean="0"/>
              <a:t> </a:t>
            </a:r>
            <a:endParaRPr lang="nl-NL" dirty="0" smtClean="0"/>
          </a:p>
          <a:p>
            <a:r>
              <a:rPr lang="nl-NL" i="1" dirty="0" smtClean="0"/>
              <a:t>Verbeterdoel: Het bewerkstelligen van een samenhangende benadering van de fysieke leefomgeving in beleid, besluitvorming en regelgeving</a:t>
            </a:r>
            <a:endParaRPr lang="nl-NL" dirty="0" smtClean="0"/>
          </a:p>
          <a:p>
            <a:r>
              <a:rPr lang="nl-NL" i="1" dirty="0" smtClean="0"/>
              <a:t> </a:t>
            </a:r>
            <a:endParaRPr lang="nl-NL" dirty="0" smtClean="0"/>
          </a:p>
          <a:p>
            <a:r>
              <a:rPr lang="nl-NL" dirty="0" smtClean="0"/>
              <a:t>Centraal in de Omgevingswet staat een samenhangende zorg voor de fysieke leefomgeving. De samenhangende benadering bevordert integrale oplossingen, die bij een sectorale aanpak buiten beeld kunnen blijven. Integraal beleid betekent overigens niet dat er geen sectorale beleidsdoelen meer zullen zijn. Zo zullen er steeds doelen en randvoorwaarden blijven op het gebied van veiligheid, gezondheid, kwaliteit van ecosystemen, beschikbaarheid van hulpbronnen en behoud van cultureel erfgoed. Sterker nog: het is voor een goede integratie juist van belang dat sectorale doelen en randvoorwaarden helder en eenduidig zijn vastgesteld, omdat deze het uitgangspunt vormen voor de integrale zorg voor de fysieke leefomgeving.</a:t>
            </a:r>
          </a:p>
          <a:p>
            <a:r>
              <a:rPr lang="nl-NL" dirty="0" smtClean="0"/>
              <a:t> </a:t>
            </a:r>
          </a:p>
          <a:p>
            <a:r>
              <a:rPr lang="nl-NL" dirty="0" smtClean="0"/>
              <a:t>Uitgangspunt is dat besluiten op grond van de Omgevingswet zo veel mogelijk integraal zijn, zodat alle belangen die aan de orde zijn in de fysieke leefomgeving worden meegewogen. Toch blijven er ook onder de Omgevingswet besluiten met een beperkter beoordelingskader. Het is namelijk vanuit het oogpunt van rechtszekerheid niet wenselijk als na een integrale afweging op hoofdlijnen opnieuw een brede belangenafweging plaatsvindt bij een meer op de uitvoering gericht besluit. Voor de omgevingsvergunning geldt daarom in het algemeen een beperkt beoordelingskader.</a:t>
            </a:r>
          </a:p>
          <a:p>
            <a:r>
              <a:rPr lang="nl-NL" dirty="0" smtClean="0"/>
              <a:t> </a:t>
            </a:r>
          </a:p>
          <a:p>
            <a:r>
              <a:rPr lang="nl-NL" i="1" dirty="0" smtClean="0"/>
              <a:t>Verbeterdoel: Het vergroten van de bestuurlijke afwegingsruimte door een actieve en flexibele aanpak mogelijk te maken voor het bereiken van doelen voor de fysieke leefomgeving</a:t>
            </a:r>
            <a:endParaRPr lang="nl-NL" dirty="0" smtClean="0"/>
          </a:p>
          <a:p>
            <a:r>
              <a:rPr lang="nl-NL" i="1" dirty="0" smtClean="0"/>
              <a:t> </a:t>
            </a:r>
            <a:endParaRPr lang="nl-NL" dirty="0" smtClean="0"/>
          </a:p>
          <a:p>
            <a:r>
              <a:rPr lang="nl-NL" dirty="0" smtClean="0"/>
              <a:t>Bestuursorganen worden bij beleidsvorming en bij besluitvorming over initiatieven en projecten geacht de betrokken belangen een volwaardige plaats te geven. Bij die belangenafweging hebben zij de ruimte keuzen te maken. Die ruimte voor bestuursorganen wordt – uitgaande van hun wettelijke taken en bevoegdheden – bepaald door regels die bij of krachtens de Omgevingswet worden gesteld. In grote delen van het omgevingsrecht stelt de centrale overheid eisen aan de inhoud, toelichting of motivering van besluiten van andere bestuursorganen. Dit soort regels wordt ‘instructieregels’ genoemd. De wijze waarop instructieregels nu zijn vormgegeven leidt er soms toe dat doelen naar de achtergrond verdwijnen en normen voorop komen te staan. De regels laten dan te weinig ruimte voor politieke sturing, eigen verantwoordelijkheid, regionale differentiatie en innovatie. Daardoor komt het maken van een samenhangende belangenafweging over een initiatief soms in het gedrang. Een uitgangspunt is dan ook dat de instructieregels zoveel mogelijk ruimte laten voor een discretionaire afweging door dat andere bestuursorgaan. Toch zullen er altijd gevallen blijven waarmee bij het stellen van regels geen rekening kon worden gehouden. Het nieuwe stelsel kent mogelijkheden om uitzonderingen toe te laten als de reguliere regels leiden tot onredelijke belemmeringen in verband met bijvoorbeeld bijzondere lokale situaties, complexe gebieden of </a:t>
            </a:r>
            <a:r>
              <a:rPr lang="nl-NL" dirty="0" err="1" smtClean="0"/>
              <a:t>gebiedsoverstijgende</a:t>
            </a:r>
            <a:r>
              <a:rPr lang="nl-NL" dirty="0" smtClean="0"/>
              <a:t> belangen.</a:t>
            </a:r>
          </a:p>
          <a:p>
            <a:r>
              <a:rPr lang="nl-NL" dirty="0" smtClean="0"/>
              <a:t> </a:t>
            </a:r>
          </a:p>
          <a:p>
            <a:r>
              <a:rPr lang="nl-NL" dirty="0" smtClean="0"/>
              <a:t>Die afwegingsruimte gaat niet zover dat een bestuursorgaan afwegingen kan maken over de taken van een ander bestuursorgaan. Uitgangspunt is dat elke overheid sturingsmogelijkheden houdt op activiteiten die zijn taken raken en om die reden betrokken wordt bij de besluitvorming. Hiervoor geldt het adagium ‘bij een taak hoort een bevoegdheid’.</a:t>
            </a:r>
          </a:p>
          <a:p>
            <a:r>
              <a:rPr lang="nl-NL" dirty="0" smtClean="0"/>
              <a:t> </a:t>
            </a:r>
          </a:p>
          <a:p>
            <a:r>
              <a:rPr lang="nl-NL" i="1" dirty="0" smtClean="0"/>
              <a:t>Verbeterdoel: Het versnellen en verbeteren van besluitvorming over projecten in de fysieke leefomgeving</a:t>
            </a:r>
            <a:endParaRPr lang="nl-NL" dirty="0" smtClean="0"/>
          </a:p>
          <a:p>
            <a:r>
              <a:rPr lang="nl-NL" i="1" dirty="0" smtClean="0"/>
              <a:t> </a:t>
            </a:r>
            <a:endParaRPr lang="nl-NL" dirty="0" smtClean="0"/>
          </a:p>
          <a:p>
            <a:r>
              <a:rPr lang="nl-NL" dirty="0" smtClean="0"/>
              <a:t>Voor een activiteit, zoals bedrijfsuitbreiding, of een combinatie van activiteiten kan in beginsel via één toestemming een akkoord van de overheid worden verkregen. In sommige gevallen zijn achter de schermen meerdere overheden betrokken bij het verlenen van die toestemming.</a:t>
            </a:r>
          </a:p>
          <a:p>
            <a:r>
              <a:rPr lang="nl-NL" dirty="0" smtClean="0"/>
              <a:t> </a:t>
            </a:r>
          </a:p>
          <a:p>
            <a:r>
              <a:rPr lang="nl-NL" dirty="0" smtClean="0"/>
              <a:t>Overigens mag de initiatiefnemer er zelf voor kiezen om de toestemming voor zijn activiteiten in meerdere vergunningaanvragen te splitsen, om zo bijvoorbeeld de meer principiële aanvragen eerst af te wikkelen en de meer technische aanvragen pas te doen als de principetoestemming binnen is. Dit omdat de technische aanvragen investeringen in ontwerp of onderzoek vergen.</a:t>
            </a:r>
          </a:p>
          <a:p>
            <a:r>
              <a:rPr lang="nl-NL" dirty="0" smtClean="0"/>
              <a:t> </a:t>
            </a:r>
          </a:p>
          <a:p>
            <a:r>
              <a:rPr lang="nl-NL" dirty="0" smtClean="0"/>
              <a:t>De herziening van het omgevingsrecht is ook gericht op doelmatiger onderbouwend onderzoek voor de besluitvoorbereiding. Onderzoek is geen doel op zich, maar een bijdrage aan zorgvuldige besluitvorming. Het is primair aan het bevoegd gezag om te bepalen of er voldoende onderbouwend onderzoek is gedaan om een besluit te kunnen nemen.</a:t>
            </a:r>
          </a:p>
          <a:p>
            <a:r>
              <a:rPr lang="nl-NL" dirty="0" smtClean="0"/>
              <a:t>Kamerstukken II 2013/14, 33 962, nr. 3, blz. 30-49.</a:t>
            </a:r>
          </a:p>
          <a:p>
            <a:endParaRPr lang="nl-NL" dirty="0" smtClean="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362323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5</a:t>
            </a:fld>
            <a:endParaRPr lang="en-US" dirty="0"/>
          </a:p>
        </p:txBody>
      </p:sp>
    </p:spTree>
    <p:extLst>
      <p:ext uri="{BB962C8B-B14F-4D97-AF65-F5344CB8AC3E}">
        <p14:creationId xmlns:p14="http://schemas.microsoft.com/office/powerpoint/2010/main" val="82884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6</a:t>
            </a:fld>
            <a:endParaRPr lang="en-US" dirty="0"/>
          </a:p>
        </p:txBody>
      </p:sp>
    </p:spTree>
    <p:extLst>
      <p:ext uri="{BB962C8B-B14F-4D97-AF65-F5344CB8AC3E}">
        <p14:creationId xmlns:p14="http://schemas.microsoft.com/office/powerpoint/2010/main" val="82884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7</a:t>
            </a:fld>
            <a:endParaRPr lang="en-US" dirty="0"/>
          </a:p>
        </p:txBody>
      </p:sp>
    </p:spTree>
    <p:extLst>
      <p:ext uri="{BB962C8B-B14F-4D97-AF65-F5344CB8AC3E}">
        <p14:creationId xmlns:p14="http://schemas.microsoft.com/office/powerpoint/2010/main" val="240687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80000"/>
              </a:lnSpc>
            </a:pPr>
            <a:r>
              <a:rPr lang="nl-NL" i="0" dirty="0" smtClean="0">
                <a:solidFill>
                  <a:srgbClr val="002060"/>
                </a:solidFill>
              </a:rPr>
              <a:t>Uitgelicht omdat instrument</a:t>
            </a:r>
            <a:r>
              <a:rPr lang="nl-NL" i="0" baseline="0" dirty="0" smtClean="0">
                <a:solidFill>
                  <a:srgbClr val="002060"/>
                </a:solidFill>
              </a:rPr>
              <a:t> decentrale regels niet herkenbaar is. Wel de drie hier genoemde decentrale regels:</a:t>
            </a:r>
          </a:p>
          <a:p>
            <a:pPr marL="171450" indent="-171450">
              <a:lnSpc>
                <a:spcPct val="80000"/>
              </a:lnSpc>
              <a:buFont typeface="Arial" panose="020B0604020202020204" pitchFamily="34" charset="0"/>
              <a:buChar char="•"/>
            </a:pPr>
            <a:r>
              <a:rPr lang="nl-NL" i="0" baseline="0" dirty="0" smtClean="0">
                <a:solidFill>
                  <a:srgbClr val="002060"/>
                </a:solidFill>
              </a:rPr>
              <a:t>Omgevingsplan</a:t>
            </a:r>
          </a:p>
          <a:p>
            <a:pPr marL="171450" indent="-171450">
              <a:lnSpc>
                <a:spcPct val="80000"/>
              </a:lnSpc>
              <a:buFont typeface="Arial" panose="020B0604020202020204" pitchFamily="34" charset="0"/>
              <a:buChar char="•"/>
            </a:pPr>
            <a:r>
              <a:rPr lang="nl-NL" i="0" baseline="0" dirty="0" smtClean="0">
                <a:solidFill>
                  <a:srgbClr val="002060"/>
                </a:solidFill>
              </a:rPr>
              <a:t>Omgevingsverordening</a:t>
            </a:r>
          </a:p>
          <a:p>
            <a:pPr marL="171450" indent="-171450">
              <a:lnSpc>
                <a:spcPct val="80000"/>
              </a:lnSpc>
              <a:buFont typeface="Arial" panose="020B0604020202020204" pitchFamily="34" charset="0"/>
              <a:buChar char="•"/>
            </a:pPr>
            <a:r>
              <a:rPr lang="nl-NL" i="0" baseline="0" dirty="0" err="1" smtClean="0">
                <a:solidFill>
                  <a:srgbClr val="002060"/>
                </a:solidFill>
              </a:rPr>
              <a:t>Waterschapsverordening</a:t>
            </a:r>
            <a:endParaRPr lang="nl-NL" i="0" dirty="0" smtClean="0">
              <a:solidFill>
                <a:srgbClr val="002060"/>
              </a:solidFill>
            </a:endParaRPr>
          </a:p>
          <a:p>
            <a:pPr>
              <a:lnSpc>
                <a:spcPct val="80000"/>
              </a:lnSpc>
            </a:pPr>
            <a:endParaRPr lang="nl-NL" i="0" dirty="0" smtClean="0">
              <a:solidFill>
                <a:srgbClr val="002060"/>
              </a:solidFill>
            </a:endParaRPr>
          </a:p>
          <a:p>
            <a:pPr>
              <a:lnSpc>
                <a:spcPct val="80000"/>
              </a:lnSpc>
            </a:pPr>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dirty="0"/>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8</a:t>
            </a:fld>
            <a:endParaRPr lang="en-US" dirty="0"/>
          </a:p>
        </p:txBody>
      </p:sp>
    </p:spTree>
    <p:extLst>
      <p:ext uri="{BB962C8B-B14F-4D97-AF65-F5344CB8AC3E}">
        <p14:creationId xmlns:p14="http://schemas.microsoft.com/office/powerpoint/2010/main" val="82884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9395" name="Tijdelijke aanduiding voor notities 2"/>
          <p:cNvSpPr>
            <a:spLocks noGrp="1"/>
          </p:cNvSpPr>
          <p:nvPr>
            <p:ph type="body" idx="1"/>
          </p:nvPr>
        </p:nvSpPr>
        <p:spPr bwMode="auto">
          <a:xfrm>
            <a:off x="680565" y="4723449"/>
            <a:ext cx="5535126" cy="4946552"/>
          </a:xfrm>
          <a:noFill/>
        </p:spPr>
        <p:txBody>
          <a:bodyPr wrap="square" numCol="1" anchor="t" anchorCtr="0" compatLnSpc="1">
            <a:prstTxWarp prst="textNoShape">
              <a:avLst/>
            </a:prstTxWarp>
          </a:bodyPr>
          <a:lstStyle/>
          <a:p>
            <a:pPr>
              <a:lnSpc>
                <a:spcPct val="80000"/>
              </a:lnSpc>
            </a:pPr>
            <a:endParaRPr lang="nl-NL" i="1" dirty="0" smtClean="0">
              <a:solidFill>
                <a:srgbClr val="002060"/>
              </a:solidFill>
            </a:endParaRPr>
          </a:p>
          <a:p>
            <a:pPr>
              <a:lnSpc>
                <a:spcPct val="80000"/>
              </a:lnSpc>
            </a:pPr>
            <a:r>
              <a:rPr lang="nl-NL" i="0" dirty="0" smtClean="0">
                <a:solidFill>
                  <a:srgbClr val="002060"/>
                </a:solidFill>
              </a:rPr>
              <a:t>De</a:t>
            </a:r>
            <a:r>
              <a:rPr lang="nl-NL" i="0" baseline="0" dirty="0" smtClean="0">
                <a:solidFill>
                  <a:srgbClr val="002060"/>
                </a:solidFill>
              </a:rPr>
              <a:t> gereedschapskist voor alle spelers in het omgevingsrecht en daarnaast andere instrumenten zoals </a:t>
            </a:r>
            <a:r>
              <a:rPr lang="nl-NL" i="0" baseline="0" dirty="0" smtClean="0">
                <a:solidFill>
                  <a:srgbClr val="002060"/>
                </a:solidFill>
              </a:rPr>
              <a:t>instructieregels en </a:t>
            </a:r>
            <a:r>
              <a:rPr lang="nl-NL" i="0" baseline="0" dirty="0" smtClean="0">
                <a:solidFill>
                  <a:srgbClr val="002060"/>
                </a:solidFill>
              </a:rPr>
              <a:t>omgevingswaarden</a:t>
            </a:r>
          </a:p>
          <a:p>
            <a:pPr>
              <a:lnSpc>
                <a:spcPct val="80000"/>
              </a:lnSpc>
            </a:pPr>
            <a:endParaRPr lang="nl-NL" i="0" baseline="0" dirty="0" smtClean="0">
              <a:solidFill>
                <a:srgbClr val="002060"/>
              </a:solidFill>
            </a:endParaRPr>
          </a:p>
          <a:p>
            <a:r>
              <a:rPr lang="nl-NL" dirty="0" smtClean="0"/>
              <a:t>Om de doelen van de wet te realiseren: beschermen en ontwikkelen fysieke</a:t>
            </a:r>
            <a:r>
              <a:rPr lang="nl-NL" baseline="0" dirty="0" smtClean="0"/>
              <a:t> leefomgeving.</a:t>
            </a:r>
          </a:p>
          <a:p>
            <a:r>
              <a:rPr lang="nl-NL" baseline="0" dirty="0" smtClean="0"/>
              <a:t>Fysieke leefomgeving in ieder geval: </a:t>
            </a:r>
          </a:p>
          <a:p>
            <a:pPr>
              <a:buFont typeface="Arial" panose="020B0604020202020204" pitchFamily="34" charset="0"/>
              <a:buChar char="•"/>
            </a:pPr>
            <a:r>
              <a:rPr lang="nl-NL" dirty="0" smtClean="0"/>
              <a:t>bouwwerken </a:t>
            </a:r>
          </a:p>
          <a:p>
            <a:pPr>
              <a:buFont typeface="Arial" panose="020B0604020202020204" pitchFamily="34" charset="0"/>
              <a:buChar char="•"/>
            </a:pPr>
            <a:r>
              <a:rPr lang="nl-NL" dirty="0" smtClean="0"/>
              <a:t>infrastructuur</a:t>
            </a:r>
          </a:p>
          <a:p>
            <a:pPr>
              <a:buFont typeface="Arial" panose="020B0604020202020204" pitchFamily="34" charset="0"/>
              <a:buChar char="•"/>
            </a:pPr>
            <a:r>
              <a:rPr lang="nl-NL" dirty="0" smtClean="0"/>
              <a:t>watersystemen</a:t>
            </a:r>
          </a:p>
          <a:p>
            <a:pPr>
              <a:buFont typeface="Arial" panose="020B0604020202020204" pitchFamily="34" charset="0"/>
              <a:buChar char="•"/>
            </a:pPr>
            <a:r>
              <a:rPr lang="nl-NL" dirty="0" smtClean="0"/>
              <a:t>water</a:t>
            </a:r>
          </a:p>
          <a:p>
            <a:pPr>
              <a:buFont typeface="Arial" panose="020B0604020202020204" pitchFamily="34" charset="0"/>
              <a:buChar char="•"/>
            </a:pPr>
            <a:r>
              <a:rPr lang="nl-NL" dirty="0" smtClean="0"/>
              <a:t>bodem </a:t>
            </a:r>
          </a:p>
          <a:p>
            <a:pPr>
              <a:buFont typeface="Arial" panose="020B0604020202020204" pitchFamily="34" charset="0"/>
              <a:buChar char="•"/>
            </a:pPr>
            <a:r>
              <a:rPr lang="nl-NL" dirty="0" smtClean="0"/>
              <a:t>lucht</a:t>
            </a:r>
          </a:p>
          <a:p>
            <a:pPr>
              <a:buFont typeface="Arial" panose="020B0604020202020204" pitchFamily="34" charset="0"/>
              <a:buChar char="•"/>
            </a:pPr>
            <a:r>
              <a:rPr lang="nl-NL" dirty="0" smtClean="0"/>
              <a:t>landschappen</a:t>
            </a:r>
          </a:p>
          <a:p>
            <a:pPr>
              <a:buFont typeface="Arial" panose="020B0604020202020204" pitchFamily="34" charset="0"/>
              <a:buChar char="•"/>
            </a:pPr>
            <a:r>
              <a:rPr lang="nl-NL" dirty="0" smtClean="0"/>
              <a:t>natuur</a:t>
            </a:r>
          </a:p>
          <a:p>
            <a:pPr>
              <a:buFont typeface="Arial" panose="020B0604020202020204" pitchFamily="34" charset="0"/>
              <a:buChar char="•"/>
            </a:pPr>
            <a:r>
              <a:rPr lang="nl-NL" dirty="0" smtClean="0"/>
              <a:t>cultureel erfgoed</a:t>
            </a:r>
          </a:p>
          <a:p>
            <a:pPr>
              <a:buFont typeface="Arial" panose="020B0604020202020204" pitchFamily="34" charset="0"/>
              <a:buChar char="•"/>
            </a:pPr>
            <a:r>
              <a:rPr lang="nl-NL" dirty="0" smtClean="0"/>
              <a:t>werelderfgoed</a:t>
            </a:r>
          </a:p>
          <a:p>
            <a:endParaRPr lang="nl-NL" dirty="0" smtClean="0"/>
          </a:p>
          <a:p>
            <a:r>
              <a:rPr lang="nl-NL" dirty="0" smtClean="0"/>
              <a:t>Ambitie/</a:t>
            </a:r>
            <a:r>
              <a:rPr lang="nl-NL" baseline="0" dirty="0" smtClean="0"/>
              <a:t> maatschappelijke opgave, globale omschrijving doelen </a:t>
            </a:r>
            <a:r>
              <a:rPr lang="nl-NL" baseline="0" dirty="0" smtClean="0">
                <a:sym typeface="Wingdings" panose="05000000000000000000" pitchFamily="2" charset="2"/>
              </a:rPr>
              <a:t> omgevingsvisie</a:t>
            </a:r>
          </a:p>
          <a:p>
            <a:r>
              <a:rPr lang="nl-NL" baseline="0" dirty="0" smtClean="0">
                <a:sym typeface="Wingdings" panose="05000000000000000000" pitchFamily="2" charset="2"/>
              </a:rPr>
              <a:t>Programma  maatregelen die je wilt nemen om bepaalde doelen te halen. Sommige programma’s zijn verplicht. </a:t>
            </a:r>
          </a:p>
          <a:p>
            <a:r>
              <a:rPr lang="nl-NL" baseline="0" dirty="0" smtClean="0">
                <a:sym typeface="Wingdings" panose="05000000000000000000" pitchFamily="2" charset="2"/>
              </a:rPr>
              <a:t>Algemene regels en omgevingsvergunning regels voor initiatiefnemers, burgers en bedrijven moeten hieraan voldoen willen zij een activiteit op een locatie gaan ondernemen</a:t>
            </a:r>
          </a:p>
          <a:p>
            <a:r>
              <a:rPr lang="nl-NL" baseline="0" dirty="0" smtClean="0">
                <a:sym typeface="Wingdings" panose="05000000000000000000" pitchFamily="2" charset="2"/>
              </a:rPr>
              <a:t>Rijk: grondslag in de omgevingswet, aanwijzen van </a:t>
            </a:r>
            <a:r>
              <a:rPr lang="nl-NL" baseline="0" dirty="0" err="1" smtClean="0">
                <a:sym typeface="Wingdings" panose="05000000000000000000" pitchFamily="2" charset="2"/>
              </a:rPr>
              <a:t>vergunningplichtige</a:t>
            </a:r>
            <a:r>
              <a:rPr lang="nl-NL" baseline="0" dirty="0" smtClean="0">
                <a:sym typeface="Wingdings" panose="05000000000000000000" pitchFamily="2" charset="2"/>
              </a:rPr>
              <a:t> activiteiten en algemene regels, indieningsvereisten melding in Besluit Activiteiten Leefomgeving, Besluit Bouwwerken Leefomgeving, procedurele regels in Omgevingsbesluit en beoordelingsregels (rijks)omgevingsvergunning Besluit Kwaliteit Leefomgeving. indieningsvereisten vergunning  volgt in omgevingsregeling</a:t>
            </a:r>
          </a:p>
          <a:p>
            <a:r>
              <a:rPr lang="nl-NL" baseline="0" dirty="0" smtClean="0">
                <a:sym typeface="Wingdings" panose="05000000000000000000" pitchFamily="2" charset="2"/>
              </a:rPr>
              <a:t>Decentraal algemene regels en omgevingsvergunning  in Omgevingsplan, </a:t>
            </a:r>
            <a:r>
              <a:rPr lang="nl-NL" baseline="0" dirty="0" err="1" smtClean="0">
                <a:sym typeface="Wingdings" panose="05000000000000000000" pitchFamily="2" charset="2"/>
              </a:rPr>
              <a:t>Waterschapsverordening</a:t>
            </a:r>
            <a:r>
              <a:rPr lang="nl-NL" baseline="0" dirty="0" smtClean="0">
                <a:sym typeface="Wingdings" panose="05000000000000000000" pitchFamily="2" charset="2"/>
              </a:rPr>
              <a:t> en omgevingsverordening</a:t>
            </a:r>
          </a:p>
          <a:p>
            <a:r>
              <a:rPr lang="nl-NL" baseline="0" dirty="0" smtClean="0">
                <a:sym typeface="Wingdings" panose="05000000000000000000" pitchFamily="2" charset="2"/>
              </a:rPr>
              <a:t>Projectbesluit voor complexe projecten met publiek belang, wijzingen in 1 keer de regels van het omgevingsplan </a:t>
            </a:r>
          </a:p>
          <a:p>
            <a:endParaRPr lang="nl-NL" baseline="0" dirty="0" smtClean="0">
              <a:sym typeface="Wingdings" panose="05000000000000000000" pitchFamily="2" charset="2"/>
            </a:endParaRPr>
          </a:p>
          <a:p>
            <a:r>
              <a:rPr lang="nl-NL" baseline="0" dirty="0" smtClean="0">
                <a:sym typeface="Wingdings" panose="05000000000000000000" pitchFamily="2" charset="2"/>
              </a:rPr>
              <a:t>Omgevingswaarde (zie afdeling 2.3) zijn meetbare of berekenbaar geformuleerde doelen/normen </a:t>
            </a:r>
            <a:r>
              <a:rPr lang="nl-NL" dirty="0" smtClean="0"/>
              <a:t>voor de kwaliteit die een gemeente, provincie of Rijk voor (een onderdeel van) de fysieke leefomgeving wil bereiken. Omgevingswaarden kunnen ook volgen uit Europese of andere internationale verplichtingen.</a:t>
            </a:r>
            <a:endParaRPr lang="nl-NL" baseline="0" dirty="0" smtClean="0">
              <a:sym typeface="Wingdings" panose="05000000000000000000" pitchFamily="2" charset="2"/>
            </a:endParaRPr>
          </a:p>
          <a:p>
            <a:endParaRPr lang="nl-NL" baseline="0" dirty="0" smtClean="0">
              <a:sym typeface="Wingdings" panose="05000000000000000000" pitchFamily="2" charset="2"/>
            </a:endParaRPr>
          </a:p>
          <a:p>
            <a:r>
              <a:rPr lang="nl-NL" baseline="0" dirty="0" smtClean="0">
                <a:sym typeface="Wingdings" panose="05000000000000000000" pitchFamily="2" charset="2"/>
              </a:rPr>
              <a:t>Verplichte omgevingswaarde rijk voor: </a:t>
            </a:r>
          </a:p>
          <a:p>
            <a:pPr marL="171450" indent="-171450">
              <a:buFont typeface="Arial" panose="020B0604020202020204" pitchFamily="34" charset="0"/>
              <a:buChar char="•"/>
            </a:pPr>
            <a:r>
              <a:rPr lang="nl-NL" dirty="0" smtClean="0"/>
              <a:t>luchtkwaliteit </a:t>
            </a:r>
          </a:p>
          <a:p>
            <a:pPr marL="171450" indent="-171450">
              <a:buFont typeface="Arial" panose="020B0604020202020204" pitchFamily="34" charset="0"/>
              <a:buChar char="•"/>
            </a:pPr>
            <a:r>
              <a:rPr lang="nl-NL" dirty="0" smtClean="0"/>
              <a:t>waterkwaliteit </a:t>
            </a:r>
          </a:p>
          <a:p>
            <a:pPr marL="171450" indent="-171450">
              <a:buFont typeface="Arial" panose="020B0604020202020204" pitchFamily="34" charset="0"/>
              <a:buChar char="•"/>
            </a:pPr>
            <a:r>
              <a:rPr lang="nl-NL" dirty="0" smtClean="0"/>
              <a:t>zwemwaterkwaliteit </a:t>
            </a:r>
          </a:p>
          <a:p>
            <a:pPr marL="171450" indent="-171450">
              <a:buFont typeface="Arial" panose="020B0604020202020204" pitchFamily="34" charset="0"/>
              <a:buChar char="•"/>
            </a:pPr>
            <a:r>
              <a:rPr lang="nl-NL" dirty="0" smtClean="0"/>
              <a:t>Waterveiligheid </a:t>
            </a:r>
          </a:p>
          <a:p>
            <a:pPr marL="0" indent="0">
              <a:buFont typeface="Arial" panose="020B0604020202020204" pitchFamily="34" charset="0"/>
              <a:buNone/>
            </a:pPr>
            <a:r>
              <a:rPr lang="nl-NL" baseline="0" dirty="0" smtClean="0">
                <a:sym typeface="Wingdings" panose="05000000000000000000" pitchFamily="2" charset="2"/>
              </a:rPr>
              <a:t>Verplichte omgevingswaarde provincie voor:</a:t>
            </a:r>
          </a:p>
          <a:p>
            <a:pPr marL="171450" indent="-171450">
              <a:buFont typeface="Arial" panose="020B0604020202020204" pitchFamily="34" charset="0"/>
              <a:buChar char="•"/>
            </a:pPr>
            <a:r>
              <a:rPr lang="nl-NL" baseline="0" dirty="0" smtClean="0">
                <a:sym typeface="Wingdings" panose="05000000000000000000" pitchFamily="2" charset="2"/>
              </a:rPr>
              <a:t>waterveiligheid </a:t>
            </a:r>
          </a:p>
          <a:p>
            <a:endParaRPr lang="nl-NL" baseline="0" dirty="0" smtClean="0">
              <a:sym typeface="Wingdings" panose="05000000000000000000" pitchFamily="2" charset="2"/>
            </a:endParaRPr>
          </a:p>
          <a:p>
            <a:r>
              <a:rPr lang="nl-NL" baseline="0" dirty="0" smtClean="0">
                <a:sym typeface="Wingdings" panose="05000000000000000000" pitchFamily="2" charset="2"/>
              </a:rPr>
              <a:t>Voorbeeld van algemene regel rijk in Besluit Activiteiten Leefomgeving rechtstreeks werkend voor burgers en bedrijven: </a:t>
            </a:r>
          </a:p>
          <a:p>
            <a:r>
              <a:rPr lang="nl-NL" sz="1200" b="1" i="0" u="none" strike="noStrike" kern="1200" baseline="0" dirty="0" smtClean="0">
                <a:solidFill>
                  <a:schemeClr val="tx1"/>
                </a:solidFill>
                <a:latin typeface="+mn-lt"/>
                <a:ea typeface="+mn-ea"/>
                <a:cs typeface="+mn-cs"/>
              </a:rPr>
              <a:t>Artikel 4.942 (bodem: </a:t>
            </a:r>
            <a:r>
              <a:rPr lang="nl-NL" sz="1200" b="1" i="0" u="none" strike="noStrike" kern="1200" baseline="0" dirty="0" err="1" smtClean="0">
                <a:solidFill>
                  <a:schemeClr val="tx1"/>
                </a:solidFill>
                <a:latin typeface="+mn-lt"/>
                <a:ea typeface="+mn-ea"/>
                <a:cs typeface="+mn-cs"/>
              </a:rPr>
              <a:t>bodembeschermende</a:t>
            </a:r>
            <a:r>
              <a:rPr lang="nl-NL" sz="1200" b="1" i="0" u="none" strike="noStrike" kern="1200" baseline="0" dirty="0" smtClean="0">
                <a:solidFill>
                  <a:schemeClr val="tx1"/>
                </a:solidFill>
                <a:latin typeface="+mn-lt"/>
                <a:ea typeface="+mn-ea"/>
                <a:cs typeface="+mn-cs"/>
              </a:rPr>
              <a:t> voorziening) </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Met het oog op het voorkomen van verontreiniging van de bodem bevindt een tankcontainer of verpakking zich boven of in een lekbak </a:t>
            </a:r>
            <a:endParaRPr lang="nl-NL" baseline="0" dirty="0" smtClean="0">
              <a:sym typeface="Wingdings" panose="05000000000000000000" pitchFamily="2" charset="2"/>
            </a:endParaRPr>
          </a:p>
          <a:p>
            <a:endParaRPr lang="nl-NL" baseline="0" dirty="0" smtClean="0">
              <a:sym typeface="Wingdings" panose="05000000000000000000" pitchFamily="2" charset="2"/>
            </a:endParaRPr>
          </a:p>
          <a:p>
            <a:r>
              <a:rPr lang="nl-NL" baseline="0" dirty="0" smtClean="0">
                <a:sym typeface="Wingdings" panose="05000000000000000000" pitchFamily="2" charset="2"/>
              </a:rPr>
              <a:t>Gemeente mag ook een omgevingswaarde stellen</a:t>
            </a:r>
          </a:p>
          <a:p>
            <a:r>
              <a:rPr lang="nl-NL" baseline="0" dirty="0" smtClean="0">
                <a:sym typeface="Wingdings" panose="05000000000000000000" pitchFamily="2" charset="2"/>
              </a:rPr>
              <a:t>Voorbeeld van instructieregel Rijk in Besluit Kwaliteit Leefomgeving voor gemeente voor het omgevingsplan:</a:t>
            </a:r>
          </a:p>
          <a:p>
            <a:r>
              <a:rPr lang="nl-NL" sz="1200" b="1" i="0" u="none" strike="noStrike" kern="1200" baseline="0" dirty="0" smtClean="0">
                <a:solidFill>
                  <a:schemeClr val="tx1"/>
                </a:solidFill>
                <a:latin typeface="+mn-lt"/>
                <a:ea typeface="+mn-ea"/>
                <a:cs typeface="+mn-cs"/>
              </a:rPr>
              <a:t>Artikel 5.45 (activiteiten bergend deel rivierbed) </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1. Voor zover een omgevingsplan van toepassing is op het bergend deel van het rivierbed van de grote rivieren, kan het omgevingsplan, naast de activiteiten, bedoeld in artikel 5.44, ook andere activiteiten toelaten, mits een afname van het bergend vermogen van de rivier als gevolg van die activiteiten wordt gecompenseerd. </a:t>
            </a:r>
          </a:p>
          <a:p>
            <a:r>
              <a:rPr lang="nl-NL" sz="1200" b="0" i="0" u="none" strike="noStrike" kern="1200" baseline="0" dirty="0" smtClean="0">
                <a:solidFill>
                  <a:schemeClr val="tx1"/>
                </a:solidFill>
                <a:latin typeface="+mn-lt"/>
                <a:ea typeface="+mn-ea"/>
                <a:cs typeface="+mn-cs"/>
              </a:rPr>
              <a:t>2. Het omgevingsplan bevat in dat geval de maatregelen die de afname van het bergend vermogen compenseren. </a:t>
            </a:r>
          </a:p>
          <a:p>
            <a:pPr>
              <a:lnSpc>
                <a:spcPct val="80000"/>
              </a:lnSpc>
            </a:pPr>
            <a:endParaRPr lang="nl-NL" i="1" dirty="0" smtClean="0">
              <a:solidFill>
                <a:srgbClr val="002060"/>
              </a:solidFill>
            </a:endParaRPr>
          </a:p>
        </p:txBody>
      </p:sp>
      <p:sp>
        <p:nvSpPr>
          <p:cNvPr id="5939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CB8909-04AF-4A69-AF85-BB62749762B3}" type="slidenum">
              <a:rPr lang="nl-NL" smtClean="0">
                <a:latin typeface="Times New Roman" pitchFamily="18" charset="0"/>
              </a:rPr>
              <a:pPr/>
              <a:t>9</a:t>
            </a:fld>
            <a:endParaRPr lang="nl-NL"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smtClean="0"/>
              <a:t>Sheet #</a:t>
            </a:r>
            <a:endParaRPr lang="nl-NL" dirty="0"/>
          </a:p>
        </p:txBody>
      </p:sp>
      <p:sp>
        <p:nvSpPr>
          <p:cNvPr id="4" name="Tijdelijke aanduiding voor voettekst 3"/>
          <p:cNvSpPr>
            <a:spLocks noGrp="1"/>
          </p:cNvSpPr>
          <p:nvPr>
            <p:ph type="ftr" sz="quarter" idx="11"/>
          </p:nvPr>
        </p:nvSpPr>
        <p:spPr/>
        <p:txBody>
          <a:bodyPr/>
          <a:lstStyle/>
          <a:p>
            <a:r>
              <a:rPr lang="nl-NL" smtClean="0"/>
              <a:t>Basisgids Omgevingswet; versie 1.05, mei 2017</a:t>
            </a:r>
            <a:endParaRPr lang="nl-NL" dirty="0"/>
          </a:p>
        </p:txBody>
      </p:sp>
    </p:spTree>
    <p:extLst>
      <p:ext uri="{BB962C8B-B14F-4D97-AF65-F5344CB8AC3E}">
        <p14:creationId xmlns:p14="http://schemas.microsoft.com/office/powerpoint/2010/main" val="380948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9671011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340883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3289387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9024719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189191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291625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3780481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2638982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9477850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029509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66109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37812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pPr/>
              <a:t>12 juli 2018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1561192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Tekstdia: titel met tekst">
    <p:spTree>
      <p:nvGrpSpPr>
        <p:cNvPr id="1" name=""/>
        <p:cNvGrpSpPr/>
        <p:nvPr/>
      </p:nvGrpSpPr>
      <p:grpSpPr>
        <a:xfrm>
          <a:off x="0" y="0"/>
          <a:ext cx="0" cy="0"/>
          <a:chOff x="0" y="0"/>
          <a:chExt cx="0" cy="0"/>
        </a:xfrm>
      </p:grpSpPr>
      <p:sp>
        <p:nvSpPr>
          <p:cNvPr id="15" name="Titeltekst"/>
          <p:cNvSpPr txBox="1">
            <a:spLocks noGrp="1"/>
          </p:cNvSpPr>
          <p:nvPr>
            <p:ph type="title"/>
          </p:nvPr>
        </p:nvSpPr>
        <p:spPr>
          <a:prstGeom prst="rect">
            <a:avLst/>
          </a:prstGeom>
        </p:spPr>
        <p:txBody>
          <a:bodyPr/>
          <a:lstStyle/>
          <a:p>
            <a:r>
              <a:t>Titeltekst</a:t>
            </a:r>
          </a:p>
        </p:txBody>
      </p:sp>
      <p:sp>
        <p:nvSpPr>
          <p:cNvPr id="16"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 name="Dianummer"/>
          <p:cNvSpPr txBox="1">
            <a:spLocks noGrp="1"/>
          </p:cNvSpPr>
          <p:nvPr>
            <p:ph type="sldNum" sz="quarter" idx="2"/>
          </p:nvPr>
        </p:nvSpPr>
        <p:spPr>
          <a:prstGeom prst="rect">
            <a:avLst/>
          </a:prstGeom>
        </p:spPr>
        <p:txBody>
          <a:bodyPr/>
          <a:lstStyle/>
          <a:p>
            <a:pPr eaLnBrk="1" hangingPunct="1">
              <a:spcBef>
                <a:spcPct val="0"/>
              </a:spcBef>
            </a:pPr>
            <a:fld id="{86CB4B4D-7CA3-9044-876B-883B54F8677D}" type="slidenum">
              <a:rPr sz="2400">
                <a:solidFill>
                  <a:prstClr val="black"/>
                </a:solidFill>
                <a:latin typeface="Arial" charset="0"/>
                <a:ea typeface="Geneva" charset="-128"/>
              </a:rPr>
              <a:pPr eaLnBrk="1" hangingPunct="1">
                <a:spcBef>
                  <a:spcPct val="0"/>
                </a:spcBef>
              </a:pPr>
              <a:t>‹nr.›</a:t>
            </a:fld>
            <a:endParaRPr sz="2400">
              <a:solidFill>
                <a:prstClr val="black"/>
              </a:solidFill>
              <a:latin typeface="Arial" charset="0"/>
              <a:ea typeface="Geneva" charset="-128"/>
            </a:endParaRPr>
          </a:p>
        </p:txBody>
      </p:sp>
    </p:spTree>
    <p:extLst>
      <p:ext uri="{BB962C8B-B14F-4D97-AF65-F5344CB8AC3E}">
        <p14:creationId xmlns:p14="http://schemas.microsoft.com/office/powerpoint/2010/main" val="289932304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3773491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533279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2968227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3936909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pPr/>
              <a:t>12 juli 2018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7669852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Tekstdia: titel met tekst">
    <p:spTree>
      <p:nvGrpSpPr>
        <p:cNvPr id="1" name=""/>
        <p:cNvGrpSpPr/>
        <p:nvPr/>
      </p:nvGrpSpPr>
      <p:grpSpPr>
        <a:xfrm>
          <a:off x="0" y="0"/>
          <a:ext cx="0" cy="0"/>
          <a:chOff x="0" y="0"/>
          <a:chExt cx="0" cy="0"/>
        </a:xfrm>
      </p:grpSpPr>
      <p:sp>
        <p:nvSpPr>
          <p:cNvPr id="15" name="Titeltekst"/>
          <p:cNvSpPr txBox="1">
            <a:spLocks noGrp="1"/>
          </p:cNvSpPr>
          <p:nvPr>
            <p:ph type="title"/>
          </p:nvPr>
        </p:nvSpPr>
        <p:spPr>
          <a:prstGeom prst="rect">
            <a:avLst/>
          </a:prstGeom>
        </p:spPr>
        <p:txBody>
          <a:bodyPr/>
          <a:lstStyle/>
          <a:p>
            <a:r>
              <a:t>Titeltekst</a:t>
            </a:r>
          </a:p>
        </p:txBody>
      </p:sp>
      <p:sp>
        <p:nvSpPr>
          <p:cNvPr id="16"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 name="Dianummer"/>
          <p:cNvSpPr txBox="1">
            <a:spLocks noGrp="1"/>
          </p:cNvSpPr>
          <p:nvPr>
            <p:ph type="sldNum" sz="quarter" idx="2"/>
          </p:nvPr>
        </p:nvSpPr>
        <p:spPr>
          <a:prstGeom prst="rect">
            <a:avLst/>
          </a:prstGeom>
        </p:spPr>
        <p:txBody>
          <a:bodyPr/>
          <a:lstStyle/>
          <a:p>
            <a:pPr eaLnBrk="1" hangingPunct="1">
              <a:spcBef>
                <a:spcPct val="0"/>
              </a:spcBef>
            </a:pPr>
            <a:fld id="{86CB4B4D-7CA3-9044-876B-883B54F8677D}" type="slidenum">
              <a:rPr sz="2400">
                <a:solidFill>
                  <a:prstClr val="black"/>
                </a:solidFill>
                <a:latin typeface="Arial" charset="0"/>
                <a:ea typeface="Geneva" charset="-128"/>
              </a:rPr>
              <a:pPr eaLnBrk="1" hangingPunct="1">
                <a:spcBef>
                  <a:spcPct val="0"/>
                </a:spcBef>
              </a:pPr>
              <a:t>‹nr.›</a:t>
            </a:fld>
            <a:endParaRPr sz="2400">
              <a:solidFill>
                <a:prstClr val="black"/>
              </a:solidFill>
              <a:latin typeface="Arial" charset="0"/>
              <a:ea typeface="Geneva" charset="-128"/>
            </a:endParaRPr>
          </a:p>
        </p:txBody>
      </p:sp>
    </p:spTree>
    <p:extLst>
      <p:ext uri="{BB962C8B-B14F-4D97-AF65-F5344CB8AC3E}">
        <p14:creationId xmlns:p14="http://schemas.microsoft.com/office/powerpoint/2010/main" val="74306887"/>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570827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19083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2049973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0182096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5760871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31086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12/7/18</a:t>
            </a:fld>
            <a:endParaRPr lang="nl-NL"/>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spTree>
    <p:extLst>
      <p:ext uri="{BB962C8B-B14F-4D97-AF65-F5344CB8AC3E}">
        <p14:creationId xmlns:p14="http://schemas.microsoft.com/office/powerpoint/2010/main" val="5023352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9675620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785159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35532528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857091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39108404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95153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820913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3118796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25479850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1118855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34219455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4257224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fld id="{204D9EE3-D4C3-4B34-8224-3E22505E4EF5}" type="datetime1">
              <a:rPr lang="en-US" smtClean="0"/>
              <a:pPr>
                <a:defRPr/>
              </a:pPr>
              <a:t>7/12/2018</a:t>
            </a:fld>
            <a:endParaRPr lang="nl-NL"/>
          </a:p>
        </p:txBody>
      </p:sp>
    </p:spTree>
    <p:extLst>
      <p:ext uri="{BB962C8B-B14F-4D97-AF65-F5344CB8AC3E}">
        <p14:creationId xmlns:p14="http://schemas.microsoft.com/office/powerpoint/2010/main" val="31576752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9" name="Titel 1"/>
          <p:cNvSpPr>
            <a:spLocks noGrp="1"/>
          </p:cNvSpPr>
          <p:nvPr>
            <p:ph type="title"/>
          </p:nvPr>
        </p:nvSpPr>
        <p:spPr>
          <a:xfrm>
            <a:off x="331415" y="908720"/>
            <a:ext cx="8201025" cy="5715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8681013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7CD931B1-3CA1-1049-BE70-05C8239BDE78}" type="datetime3">
              <a:rPr lang="nl-NL" smtClean="0"/>
              <a:pPr/>
              <a:t>12/7/18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393490703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0395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70561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22864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427010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264029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4582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8"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9"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Tree>
    <p:extLst>
      <p:ext uri="{BB962C8B-B14F-4D97-AF65-F5344CB8AC3E}">
        <p14:creationId xmlns:p14="http://schemas.microsoft.com/office/powerpoint/2010/main" val="1302371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384050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2425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66847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206276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056854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2928199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67799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8"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9"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Tree>
    <p:extLst>
      <p:ext uri="{BB962C8B-B14F-4D97-AF65-F5344CB8AC3E}">
        <p14:creationId xmlns:p14="http://schemas.microsoft.com/office/powerpoint/2010/main" val="3198217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98D3FCF-446A-41E9-B673-953E0542F094}" type="datetime1">
              <a:rPr lang="en-US" smtClean="0"/>
              <a:pPr>
                <a:defRPr/>
              </a:pPr>
              <a:t>7/12/2018</a:t>
            </a:fld>
            <a:endParaRPr lang="nl-NL"/>
          </a:p>
        </p:txBody>
      </p:sp>
    </p:spTree>
    <p:extLst>
      <p:ext uri="{BB962C8B-B14F-4D97-AF65-F5344CB8AC3E}">
        <p14:creationId xmlns:p14="http://schemas.microsoft.com/office/powerpoint/2010/main" val="3075339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Alleen titel">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6" name="Afbeelding 8" descr="RO_RWS_Omgevingsloket_Aan de slag met_Programma_diap_RGB.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27400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371600" y="1219200"/>
            <a:ext cx="7315200" cy="1143000"/>
          </a:xfrm>
          <a:prstGeom prst="rect">
            <a:avLst/>
          </a:prstGeom>
        </p:spPr>
        <p:txBody>
          <a:bodyPr/>
          <a:lstStyle/>
          <a:p>
            <a:r>
              <a:rPr lang="nl-NL" smtClean="0"/>
              <a:t>Klik om de stijl te bewerken</a:t>
            </a:r>
            <a:endParaRPr lang="nl-NL"/>
          </a:p>
        </p:txBody>
      </p:sp>
      <p:sp>
        <p:nvSpPr>
          <p:cNvPr id="7" name="Rectangle 11"/>
          <p:cNvSpPr>
            <a:spLocks noGrp="1" noChangeArrowheads="1"/>
          </p:cNvSpPr>
          <p:nvPr>
            <p:ph type="ftr" sz="quarter" idx="10"/>
          </p:nvPr>
        </p:nvSpPr>
        <p:spPr/>
        <p:txBody>
          <a:bodyPr/>
          <a:lstStyle>
            <a:lvl1pPr>
              <a:defRPr/>
            </a:lvl1pPr>
          </a:lstStyle>
          <a:p>
            <a:pPr>
              <a:defRPr/>
            </a:pPr>
            <a:endParaRPr lang="nl-NL"/>
          </a:p>
        </p:txBody>
      </p:sp>
    </p:spTree>
    <p:extLst>
      <p:ext uri="{BB962C8B-B14F-4D97-AF65-F5344CB8AC3E}">
        <p14:creationId xmlns:p14="http://schemas.microsoft.com/office/powerpoint/2010/main" val="299482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9" name="Titel 1"/>
          <p:cNvSpPr>
            <a:spLocks noGrp="1"/>
          </p:cNvSpPr>
          <p:nvPr>
            <p:ph type="title"/>
          </p:nvPr>
        </p:nvSpPr>
        <p:spPr>
          <a:xfrm>
            <a:off x="331415" y="908720"/>
            <a:ext cx="8201025" cy="5715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3236324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699218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143786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626247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892394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872987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751636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460448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737653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2425885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80338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alk hoog, tekst, afbeelding, grafiek en overi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2178000"/>
            <a:ext cx="4129200" cy="40320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9" name="Titel 1"/>
          <p:cNvSpPr>
            <a:spLocks noGrp="1"/>
          </p:cNvSpPr>
          <p:nvPr>
            <p:ph type="title"/>
          </p:nvPr>
        </p:nvSpPr>
        <p:spPr>
          <a:xfrm>
            <a:off x="343982" y="980728"/>
            <a:ext cx="4168577" cy="1008112"/>
          </a:xfrm>
        </p:spPr>
        <p:txBody>
          <a:bodyPr/>
          <a:lstStyle/>
          <a:p>
            <a:r>
              <a:rPr lang="nl-NL" dirty="0" smtClean="0"/>
              <a:t>Klik om de stijl te bewerken</a:t>
            </a:r>
            <a:endParaRPr lang="nl-NL" dirty="0"/>
          </a:p>
        </p:txBody>
      </p:sp>
      <p:sp>
        <p:nvSpPr>
          <p:cNvPr id="10"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160409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1675780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515741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494122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275449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14940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1014345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700968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8"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9"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Tree>
    <p:extLst>
      <p:ext uri="{BB962C8B-B14F-4D97-AF65-F5344CB8AC3E}">
        <p14:creationId xmlns:p14="http://schemas.microsoft.com/office/powerpoint/2010/main" val="3384229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9" name="Titel 1"/>
          <p:cNvSpPr>
            <a:spLocks noGrp="1"/>
          </p:cNvSpPr>
          <p:nvPr>
            <p:ph type="title"/>
          </p:nvPr>
        </p:nvSpPr>
        <p:spPr>
          <a:xfrm>
            <a:off x="331415" y="908720"/>
            <a:ext cx="8201025" cy="5715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1360266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57108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balk laag, tekst, afbeelding, grafiek en overi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14400"/>
            <a:ext cx="4129200" cy="4399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10" name="Titel 1"/>
          <p:cNvSpPr>
            <a:spLocks noGrp="1"/>
          </p:cNvSpPr>
          <p:nvPr>
            <p:ph type="title"/>
          </p:nvPr>
        </p:nvSpPr>
        <p:spPr>
          <a:xfrm>
            <a:off x="331415" y="908720"/>
            <a:ext cx="4168577" cy="1008112"/>
          </a:xfrm>
          <a:noFill/>
        </p:spPr>
        <p:txBody>
          <a:bodyPr/>
          <a:lstStyle/>
          <a:p>
            <a:r>
              <a:rPr lang="nl-NL" dirty="0" smtClean="0"/>
              <a:t>Klik om de stijl te bewerken</a:t>
            </a:r>
            <a:endParaRPr lang="nl-NL" dirty="0"/>
          </a:p>
        </p:txBody>
      </p:sp>
      <p:sp>
        <p:nvSpPr>
          <p:cNvPr id="9"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3174025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69225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487614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53401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438965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545994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540864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54461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2871198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16677681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181427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smtClean="0"/>
              <a:t>Klik om de modelstijlen te bewerken</a:t>
            </a:r>
          </a:p>
        </p:txBody>
      </p:sp>
      <p:sp>
        <p:nvSpPr>
          <p:cNvPr id="7"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9" name="Titel 1"/>
          <p:cNvSpPr>
            <a:spLocks noGrp="1"/>
          </p:cNvSpPr>
          <p:nvPr>
            <p:ph type="title"/>
          </p:nvPr>
        </p:nvSpPr>
        <p:spPr>
          <a:xfrm>
            <a:off x="331415" y="908720"/>
            <a:ext cx="4168577" cy="1008112"/>
          </a:xfrm>
          <a:noFill/>
        </p:spPr>
        <p:txBody>
          <a:bodyPr/>
          <a:lstStyle/>
          <a:p>
            <a:r>
              <a:rPr lang="nl-NL" dirty="0" smtClean="0"/>
              <a:t>Klik om de stijl te bewerken</a:t>
            </a:r>
            <a:endParaRPr lang="nl-NL" dirty="0"/>
          </a:p>
        </p:txBody>
      </p:sp>
      <p:sp>
        <p:nvSpPr>
          <p:cNvPr id="10"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3416781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130944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9550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06371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107858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3939047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00715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
        <p:nvSpPr>
          <p:cNvPr id="9" name="Titel 1"/>
          <p:cNvSpPr>
            <a:spLocks noGrp="1"/>
          </p:cNvSpPr>
          <p:nvPr>
            <p:ph type="title"/>
          </p:nvPr>
        </p:nvSpPr>
        <p:spPr>
          <a:xfrm>
            <a:off x="331415" y="908720"/>
            <a:ext cx="8201025" cy="5715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3869021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776219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100321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03877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833379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526179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5033660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0461238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641203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62666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692745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426708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1071581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333364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08077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5117901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0729044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819361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701347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659211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fld id="{204D9EE3-D4C3-4B34-8224-3E22505E4EF5}" type="datetime1">
              <a:rPr lang="en-US" smtClean="0"/>
              <a:pPr>
                <a:defRPr/>
              </a:pPr>
              <a:t>7/12/2018</a:t>
            </a:fld>
            <a:endParaRPr lang="nl-NL"/>
          </a:p>
        </p:txBody>
      </p:sp>
    </p:spTree>
    <p:extLst>
      <p:ext uri="{BB962C8B-B14F-4D97-AF65-F5344CB8AC3E}">
        <p14:creationId xmlns:p14="http://schemas.microsoft.com/office/powerpoint/2010/main" val="16392965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0"/>
            <a:ext cx="9144000" cy="6858000"/>
          </a:xfrm>
          <a:prstGeom prst="rect">
            <a:avLst/>
          </a:prstGeom>
        </p:spPr>
        <p:txBody>
          <a:bodyPr vert="horz"/>
          <a:lstStyle/>
          <a:p>
            <a:endParaRPr lang="en-US"/>
          </a:p>
        </p:txBody>
      </p:sp>
      <p:grpSp>
        <p:nvGrpSpPr>
          <p:cNvPr id="27" name="Group 26"/>
          <p:cNvGrpSpPr/>
          <p:nvPr userDrawn="1"/>
        </p:nvGrpSpPr>
        <p:grpSpPr>
          <a:xfrm>
            <a:off x="3" y="0"/>
            <a:ext cx="9144000" cy="6858000"/>
            <a:chOff x="4" y="0"/>
            <a:chExt cx="14401800" cy="10799763"/>
          </a:xfrm>
        </p:grpSpPr>
        <p:cxnSp>
          <p:nvCxnSpPr>
            <p:cNvPr id="29" name="Straight Connector 28"/>
            <p:cNvCxnSpPr/>
            <p:nvPr userDrawn="1"/>
          </p:nvCxnSpPr>
          <p:spPr>
            <a:xfrm>
              <a:off x="180209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0003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48139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 y="1804174"/>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 y="3620207"/>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 y="5400633"/>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4" y="7169188"/>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 y="8997091"/>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 y="9875435"/>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720258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7"/>
          </p:nvPr>
        </p:nvSpPr>
        <p:spPr>
          <a:xfrm>
            <a:off x="0" y="0"/>
            <a:ext cx="9144000" cy="1149350"/>
          </a:xfrm>
          <a:prstGeom prst="rect">
            <a:avLst/>
          </a:prstGeom>
          <a:solidFill>
            <a:srgbClr val="39870C"/>
          </a:solidFill>
          <a:ln>
            <a:noFill/>
          </a:ln>
        </p:spPr>
        <p:txBody>
          <a:bodyPr vert="horz"/>
          <a:lstStyle/>
          <a:p>
            <a:endParaRPr lang="en-US"/>
          </a:p>
        </p:txBody>
      </p:sp>
    </p:spTree>
    <p:extLst>
      <p:ext uri="{BB962C8B-B14F-4D97-AF65-F5344CB8AC3E}">
        <p14:creationId xmlns:p14="http://schemas.microsoft.com/office/powerpoint/2010/main" val="323466935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3F7A506-9D13-BD4A-804D-AC397C3D802D}" type="datetimeFigureOut">
              <a:rPr lang="nl-NL" smtClean="0"/>
              <a:pPr/>
              <a:t>12-7-2018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pPr defTabSz="457200" eaLnBrk="1" fontAlgn="auto" hangingPunct="1">
              <a:spcBef>
                <a:spcPts val="0"/>
              </a:spcBef>
              <a:spcAft>
                <a:spcPts val="0"/>
              </a:spcAft>
            </a:pPr>
            <a:fld id="{261B09C8-0E00-254A-BF8E-C54BDEF21CD6}" type="slidenum">
              <a:rPr lang="nl-NL" sz="1800" smtClean="0">
                <a:solidFill>
                  <a:prstClr val="black"/>
                </a:solidFill>
                <a:latin typeface="Calibri"/>
              </a:rPr>
              <a:pPr defTabSz="457200" eaLnBrk="1" fontAlgn="auto" hangingPunct="1">
                <a:spcBef>
                  <a:spcPts val="0"/>
                </a:spcBef>
                <a:spcAft>
                  <a:spcPts val="0"/>
                </a:spcAft>
              </a:pPr>
              <a:t>‹nr.›</a:t>
            </a:fld>
            <a:endParaRPr lang="nl-NL" sz="1800">
              <a:solidFill>
                <a:prstClr val="black"/>
              </a:solidFill>
              <a:latin typeface="Calibri"/>
            </a:endParaRPr>
          </a:p>
        </p:txBody>
      </p:sp>
    </p:spTree>
    <p:extLst>
      <p:ext uri="{BB962C8B-B14F-4D97-AF65-F5344CB8AC3E}">
        <p14:creationId xmlns:p14="http://schemas.microsoft.com/office/powerpoint/2010/main" val="3791053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Inhoud van twee">
    <p:spTree>
      <p:nvGrpSpPr>
        <p:cNvPr id="1" name=""/>
        <p:cNvGrpSpPr/>
        <p:nvPr/>
      </p:nvGrpSpPr>
      <p:grpSpPr>
        <a:xfrm>
          <a:off x="0" y="0"/>
          <a:ext cx="0" cy="0"/>
          <a:chOff x="0" y="0"/>
          <a:chExt cx="0" cy="0"/>
        </a:xfrm>
      </p:grpSpPr>
      <p:sp>
        <p:nvSpPr>
          <p:cNvPr id="4" name="Tijdelijke aanduiding voor tekst 12"/>
          <p:cNvSpPr>
            <a:spLocks noGrp="1"/>
          </p:cNvSpPr>
          <p:nvPr>
            <p:ph type="body" sz="quarter" idx="13" hasCustomPrompt="1"/>
          </p:nvPr>
        </p:nvSpPr>
        <p:spPr>
          <a:xfrm>
            <a:off x="671052" y="1681611"/>
            <a:ext cx="6333430" cy="756000"/>
          </a:xfrm>
        </p:spPr>
        <p:txBody>
          <a:bodyPr wrap="square">
            <a:noAutofit/>
          </a:bodyPr>
          <a:lstStyle>
            <a:lvl1pPr marL="0" indent="0">
              <a:buNone/>
              <a:defRPr lang="nl-NL" sz="1400" dirty="0" smtClean="0">
                <a:solidFill>
                  <a:srgbClr val="D50022"/>
                </a:solidFill>
                <a:latin typeface="Verdana" panose="020B0604030504040204" pitchFamily="34" charset="0"/>
                <a:ea typeface="Verdana" panose="020B0604030504040204" pitchFamily="34" charset="0"/>
                <a:cs typeface="Verdana" panose="020B0604030504040204" pitchFamily="34" charset="0"/>
              </a:defRPr>
            </a:lvl1pPr>
            <a:lvl2pPr marL="228600" indent="0">
              <a:buNone/>
              <a:defRPr lang="nl-NL" sz="1800" dirty="0" smtClean="0"/>
            </a:lvl2pPr>
            <a:lvl3pPr marL="685800" indent="0">
              <a:buNone/>
              <a:defRPr lang="nl-NL" sz="1800" dirty="0" smtClean="0"/>
            </a:lvl3pPr>
            <a:lvl4pPr marL="1143000" indent="0">
              <a:buNone/>
              <a:defRPr lang="nl-NL" dirty="0" smtClean="0"/>
            </a:lvl4pPr>
            <a:lvl5pPr marL="1600200" indent="0">
              <a:buNone/>
              <a:defRPr lang="nl-NL" dirty="0"/>
            </a:lvl5pPr>
          </a:lstStyle>
          <a:p>
            <a:pPr marL="0" lvl="0">
              <a:spcBef>
                <a:spcPts val="600"/>
              </a:spcBef>
            </a:pPr>
            <a:r>
              <a:rPr lang="nl-NL" dirty="0"/>
              <a:t>Klik om de mededelingen te bewerken</a:t>
            </a:r>
          </a:p>
        </p:txBody>
      </p:sp>
      <p:sp>
        <p:nvSpPr>
          <p:cNvPr id="5" name="Titel 1"/>
          <p:cNvSpPr>
            <a:spLocks noGrp="1"/>
          </p:cNvSpPr>
          <p:nvPr>
            <p:ph type="title" hasCustomPrompt="1"/>
          </p:nvPr>
        </p:nvSpPr>
        <p:spPr>
          <a:xfrm>
            <a:off x="671052" y="347370"/>
            <a:ext cx="6333430" cy="1305899"/>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story line te bewerken</a:t>
            </a:r>
          </a:p>
        </p:txBody>
      </p:sp>
      <p:sp>
        <p:nvSpPr>
          <p:cNvPr id="6" name="Tijdelijke aanduiding voor tekst 4"/>
          <p:cNvSpPr>
            <a:spLocks noGrp="1"/>
          </p:cNvSpPr>
          <p:nvPr>
            <p:ph type="body" sz="quarter" idx="14" hasCustomPrompt="1"/>
          </p:nvPr>
        </p:nvSpPr>
        <p:spPr>
          <a:xfrm>
            <a:off x="0" y="1"/>
            <a:ext cx="3767829" cy="347369"/>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nl-NL" dirty="0">
                <a:latin typeface="Verdana" panose="020B0604030504040204" pitchFamily="34" charset="0"/>
                <a:ea typeface="Verdana" panose="020B0604030504040204" pitchFamily="34" charset="0"/>
                <a:cs typeface="Verdana" panose="020B0604030504040204" pitchFamily="34" charset="0"/>
              </a:rPr>
              <a:t>Klik het onderdeel te bewerken</a:t>
            </a:r>
            <a:endParaRPr lang="nl-NL" dirty="0"/>
          </a:p>
        </p:txBody>
      </p:sp>
    </p:spTree>
    <p:extLst>
      <p:ext uri="{BB962C8B-B14F-4D97-AF65-F5344CB8AC3E}">
        <p14:creationId xmlns:p14="http://schemas.microsoft.com/office/powerpoint/2010/main" val="13605838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1800186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01646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881895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928414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959168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883331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4674917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40371780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39429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9372915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5815934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075382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70871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theme" Target="../theme/theme1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image" Target="../media/image6.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6.emf"/><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6.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image" Target="../media/image6.emf"/><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6.emf"/><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08.xml"/><Relationship Id="rId7" Type="http://schemas.openxmlformats.org/officeDocument/2006/relationships/theme" Target="../theme/theme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5.png"/><Relationship Id="rId5" Type="http://schemas.openxmlformats.org/officeDocument/2006/relationships/slideLayout" Target="../slideLayouts/slideLayout110.xml"/><Relationship Id="rId10" Type="http://schemas.openxmlformats.org/officeDocument/2006/relationships/image" Target="../media/image4.png"/><Relationship Id="rId4" Type="http://schemas.openxmlformats.org/officeDocument/2006/relationships/slideLayout" Target="../slideLayouts/slideLayout109.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14.xml"/><Relationship Id="rId7" Type="http://schemas.openxmlformats.org/officeDocument/2006/relationships/theme" Target="../theme/theme9.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5.png"/><Relationship Id="rId5" Type="http://schemas.openxmlformats.org/officeDocument/2006/relationships/slideLayout" Target="../slideLayouts/slideLayout116.xml"/><Relationship Id="rId10" Type="http://schemas.openxmlformats.org/officeDocument/2006/relationships/image" Target="../media/image4.png"/><Relationship Id="rId4" Type="http://schemas.openxmlformats.org/officeDocument/2006/relationships/slideLayout" Target="../slideLayouts/slideLayout1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hthoek 13"/>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13" name="Afbeelding 12" descr="HH-49233140.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367" r="588" b="1111"/>
          <a:stretch/>
        </p:blipFill>
        <p:spPr>
          <a:xfrm>
            <a:off x="0" y="764703"/>
            <a:ext cx="9144000" cy="5736713"/>
          </a:xfrm>
          <a:prstGeom prst="rect">
            <a:avLst/>
          </a:prstGeom>
        </p:spPr>
      </p:pic>
      <p:sp>
        <p:nvSpPr>
          <p:cNvPr id="20" name="Ovaal 19"/>
          <p:cNvSpPr/>
          <p:nvPr/>
        </p:nvSpPr>
        <p:spPr>
          <a:xfrm>
            <a:off x="-1879236" y="1315616"/>
            <a:ext cx="4824536" cy="482453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al 20"/>
          <p:cNvSpPr/>
          <p:nvPr/>
        </p:nvSpPr>
        <p:spPr>
          <a:xfrm>
            <a:off x="-1095249" y="2099603"/>
            <a:ext cx="3256562" cy="3256562"/>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Ovaal 21"/>
          <p:cNvSpPr/>
          <p:nvPr/>
        </p:nvSpPr>
        <p:spPr>
          <a:xfrm>
            <a:off x="-190648" y="3004204"/>
            <a:ext cx="1447361" cy="1447361"/>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Rechthoek 26"/>
          <p:cNvSpPr/>
          <p:nvPr/>
        </p:nvSpPr>
        <p:spPr>
          <a:xfrm>
            <a:off x="0" y="0"/>
            <a:ext cx="9144000" cy="76281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11" name="Afbeelding 10" descr="Omgevingswet_pos_RGB.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17" y="78679"/>
            <a:ext cx="2368731" cy="698821"/>
          </a:xfrm>
          <a:prstGeom prst="rect">
            <a:avLst/>
          </a:prstGeom>
        </p:spPr>
      </p:pic>
      <p:sp>
        <p:nvSpPr>
          <p:cNvPr id="28"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39870C"/>
                </a:solidFill>
                <a:latin typeface="Verdana"/>
                <a:cs typeface="Verdana"/>
              </a:defRPr>
            </a:lvl1pPr>
          </a:lstStyle>
          <a:p>
            <a:r>
              <a:rPr lang="nl-NL" smtClean="0"/>
              <a:t>Sheet #</a:t>
            </a:r>
            <a:endParaRPr lang="nl-NL" dirty="0"/>
          </a:p>
        </p:txBody>
      </p:sp>
      <p:sp>
        <p:nvSpPr>
          <p:cNvPr id="29"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39870C"/>
                </a:solidFill>
                <a:latin typeface="Verdana"/>
                <a:cs typeface="Verdana"/>
              </a:defRPr>
            </a:lvl1pPr>
          </a:lstStyle>
          <a:p>
            <a:r>
              <a:rPr lang="nl-NL" smtClean="0"/>
              <a:t>Basisgids Omgevingswet; versie 1.05, mei 2017</a:t>
            </a:r>
            <a:endParaRPr lang="nl-NL" dirty="0"/>
          </a:p>
        </p:txBody>
      </p:sp>
    </p:spTree>
    <p:extLst>
      <p:ext uri="{BB962C8B-B14F-4D97-AF65-F5344CB8AC3E}">
        <p14:creationId xmlns:p14="http://schemas.microsoft.com/office/powerpoint/2010/main" val="3308296816"/>
      </p:ext>
    </p:extLst>
  </p:cSld>
  <p:clrMap bg1="lt1" tx1="dk1" bg2="lt2" tx2="dk2" accent1="accent1" accent2="accent2" accent3="accent3" accent4="accent4" accent5="accent5" accent6="accent6" hlink="hlink" folHlink="folHlink"/>
  <p:sldLayoutIdLst>
    <p:sldLayoutId id="2147483666" r:id="rId1"/>
  </p:sldLayoutIdLst>
  <p:hf sldNum="0" hdr="0"/>
  <p:txStyles>
    <p:titleStyle>
      <a:lvl1pPr algn="l" rtl="0" eaLnBrk="1" fontAlgn="base" hangingPunct="1">
        <a:spcBef>
          <a:spcPct val="0"/>
        </a:spcBef>
        <a:spcAft>
          <a:spcPct val="0"/>
        </a:spcAft>
        <a:defRPr sz="3200" spc="-60">
          <a:solidFill>
            <a:schemeClr val="bg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1" fontAlgn="base" hangingPunct="1">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1" fontAlgn="base" hangingPunct="1">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1" fontAlgn="base" hangingPunct="1">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1" fontAlgn="base" hangingPunct="1">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eaLnBrk="1" fontAlgn="auto" hangingPunct="1">
              <a:spcBef>
                <a:spcPts val="0"/>
              </a:spcBef>
              <a:spcAft>
                <a:spcPts val="0"/>
              </a:spcAft>
            </a:pPr>
            <a:fld id="{33B407B4-DD70-D045-8D0A-4EFC055441BF}" type="datetime3">
              <a:rPr lang="nl-NL" smtClean="0"/>
              <a:pPr defTabSz="457200" eaLnBrk="1" fontAlgn="auto" hangingPunct="1">
                <a:spcBef>
                  <a:spcPts val="0"/>
                </a:spcBef>
                <a:spcAft>
                  <a:spcPts val="0"/>
                </a:spcAft>
              </a:pPr>
              <a:t>12/7/18</a:t>
            </a:fld>
            <a:endParaRPr lang="nl-NL"/>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eaLnBrk="1" fontAlgn="auto" hangingPunct="1">
              <a:spcBef>
                <a:spcPts val="0"/>
              </a:spcBef>
              <a:spcAft>
                <a:spcPts val="0"/>
              </a:spcAft>
            </a:pPr>
            <a:endParaRPr lang="nl-NL"/>
          </a:p>
        </p:txBody>
      </p:sp>
      <p:pic>
        <p:nvPicPr>
          <p:cNvPr id="17" name="Afbeelding 16" descr="RO_RWS_Aan de slag met_BOL_RGB.eps"/>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20459690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shpTekst"/>
          <p:cNvSpPr>
            <a:spLocks noGrp="1" noChangeArrowheads="1"/>
          </p:cNvSpPr>
          <p:nvPr>
            <p:ph type="body" idx="1"/>
          </p:nvPr>
        </p:nvSpPr>
        <p:spPr bwMode="auto">
          <a:xfrm>
            <a:off x="331415" y="1628800"/>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smtClean="0"/>
              <a:t>Klik om de opmaakprofielen van de </a:t>
            </a:r>
            <a:r>
              <a:rPr lang="nl-NL" altLang="nl-NL" dirty="0" err="1" smtClean="0"/>
              <a:t>modeltekst</a:t>
            </a:r>
            <a:r>
              <a:rPr lang="nl-NL" altLang="nl-NL" dirty="0" smtClean="0"/>
              <a:t> te bewerken</a:t>
            </a:r>
          </a:p>
          <a:p>
            <a:pPr lvl="1"/>
            <a:r>
              <a:rPr lang="nl-NL" altLang="nl-NL" dirty="0" smtClean="0"/>
              <a:t>Tweede niveau</a:t>
            </a:r>
          </a:p>
          <a:p>
            <a:pPr lvl="2"/>
            <a:r>
              <a:rPr lang="nl-NL" altLang="nl-NL" dirty="0" smtClean="0"/>
              <a:t>Derde niveau</a:t>
            </a:r>
          </a:p>
          <a:p>
            <a:pPr lvl="3"/>
            <a:r>
              <a:rPr lang="nl-NL" altLang="nl-NL" dirty="0" smtClean="0"/>
              <a:t>Vierde niveau</a:t>
            </a:r>
          </a:p>
        </p:txBody>
      </p:sp>
      <p:sp>
        <p:nvSpPr>
          <p:cNvPr id="1026" name="shpTitel"/>
          <p:cNvSpPr>
            <a:spLocks noGrp="1" noChangeArrowheads="1"/>
          </p:cNvSpPr>
          <p:nvPr>
            <p:ph type="title"/>
          </p:nvPr>
        </p:nvSpPr>
        <p:spPr bwMode="auto">
          <a:xfrm>
            <a:off x="331415" y="908720"/>
            <a:ext cx="8201025"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pic>
        <p:nvPicPr>
          <p:cNvPr id="11" name="Afbeelding 10" descr="Omgevingswet_pos_RGB.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817" y="78679"/>
            <a:ext cx="2368731" cy="698821"/>
          </a:xfrm>
          <a:prstGeom prst="rect">
            <a:avLst/>
          </a:prstGeom>
        </p:spPr>
      </p:pic>
      <p:sp>
        <p:nvSpPr>
          <p:cNvPr id="12" name="Rechthoek 11"/>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4"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15"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Basisgids Omgevingswet; versie 1.05, mei 2017</a:t>
            </a:r>
            <a:endParaRPr lang="nl-NL" dirty="0"/>
          </a:p>
        </p:txBody>
      </p:sp>
    </p:spTree>
    <p:extLst>
      <p:ext uri="{BB962C8B-B14F-4D97-AF65-F5344CB8AC3E}">
        <p14:creationId xmlns:p14="http://schemas.microsoft.com/office/powerpoint/2010/main" val="1330638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8" r:id="rId6"/>
    <p:sldLayoutId id="2147483675" r:id="rId7"/>
    <p:sldLayoutId id="2147483739" r:id="rId8"/>
  </p:sldLayoutIdLst>
  <p:hf sldNum="0" hdr="0"/>
  <p:txStyles>
    <p:titleStyle>
      <a:lvl1pPr algn="l" rtl="0" eaLnBrk="0" fontAlgn="base" hangingPunct="0">
        <a:spcBef>
          <a:spcPct val="0"/>
        </a:spcBef>
        <a:spcAft>
          <a:spcPct val="0"/>
        </a:spcAft>
        <a:defRPr sz="2500" b="1" spc="-60">
          <a:solidFill>
            <a:srgbClr val="275937"/>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sz="1400"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1"/>
        </a:buBlip>
        <a:defRPr lang="nl-NL" sz="1400"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2"/>
        </a:buBlip>
        <a:defRPr lang="nl-NL" sz="1400"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3"/>
        </a:buBlip>
        <a:defRPr lang="nl-NL" sz="1400"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eaLnBrk="1" fontAlgn="auto" hangingPunct="1">
              <a:spcBef>
                <a:spcPts val="0"/>
              </a:spcBef>
              <a:spcAft>
                <a:spcPts val="0"/>
              </a:spcAft>
            </a:pPr>
            <a:fld id="{33B407B4-DD70-D045-8D0A-4EFC055441BF}" type="datetime3">
              <a:rPr lang="nl-NL" smtClean="0"/>
              <a:pPr defTabSz="457200" eaLnBrk="1" fontAlgn="auto" hangingPunct="1">
                <a:spcBef>
                  <a:spcPts val="0"/>
                </a:spcBef>
                <a:spcAft>
                  <a:spcPts val="0"/>
                </a:spcAft>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eaLnBrk="1" fontAlgn="auto" hangingPunct="1">
              <a:spcBef>
                <a:spcPts val="0"/>
              </a:spcBef>
              <a:spcAft>
                <a:spcPts val="0"/>
              </a:spcAft>
            </a:pPr>
            <a:endParaRPr lang="nl-NL" dirty="0"/>
          </a:p>
        </p:txBody>
      </p:sp>
      <p:pic>
        <p:nvPicPr>
          <p:cNvPr id="17" name="Afbeelding 16" descr="RO_RWS_Aan de slag met_BOL_RGB.eps"/>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6012509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741" r:id="rId18"/>
    <p:sldLayoutId id="2147483785" r:id="rId19"/>
    <p:sldLayoutId id="2147483802" r:id="rId20"/>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eaLnBrk="1" fontAlgn="auto" hangingPunct="1">
              <a:spcBef>
                <a:spcPts val="0"/>
              </a:spcBef>
              <a:spcAft>
                <a:spcPts val="0"/>
              </a:spcAft>
            </a:pPr>
            <a:fld id="{33B407B4-DD70-D045-8D0A-4EFC055441BF}" type="datetime3">
              <a:rPr lang="nl-NL" smtClean="0"/>
              <a:pPr defTabSz="457200" eaLnBrk="1" fontAlgn="auto" hangingPunct="1">
                <a:spcBef>
                  <a:spcPts val="0"/>
                </a:spcBef>
                <a:spcAft>
                  <a:spcPts val="0"/>
                </a:spcAft>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eaLnBrk="1" fontAlgn="auto" hangingPunct="1">
              <a:spcBef>
                <a:spcPts val="0"/>
              </a:spcBef>
              <a:spcAft>
                <a:spcPts val="0"/>
              </a:spcAft>
            </a:pPr>
            <a:endParaRPr lang="nl-NL" dirty="0"/>
          </a:p>
        </p:txBody>
      </p:sp>
      <p:pic>
        <p:nvPicPr>
          <p:cNvPr id="17" name="Afbeelding 16" descr="RO_RWS_Aan de slag met_BOL_RGB.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6239656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eaLnBrk="1" fontAlgn="auto" hangingPunct="1">
              <a:spcBef>
                <a:spcPts val="0"/>
              </a:spcBef>
              <a:spcAft>
                <a:spcPts val="0"/>
              </a:spcAft>
            </a:pPr>
            <a:fld id="{33B407B4-DD70-D045-8D0A-4EFC055441BF}" type="datetime3">
              <a:rPr lang="nl-NL" smtClean="0"/>
              <a:pPr defTabSz="457200" eaLnBrk="1" fontAlgn="auto" hangingPunct="1">
                <a:spcBef>
                  <a:spcPts val="0"/>
                </a:spcBef>
                <a:spcAft>
                  <a:spcPts val="0"/>
                </a:spcAft>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eaLnBrk="1" fontAlgn="auto" hangingPunct="1">
              <a:spcBef>
                <a:spcPts val="0"/>
              </a:spcBef>
              <a:spcAft>
                <a:spcPts val="0"/>
              </a:spcAft>
            </a:pPr>
            <a:endParaRPr lang="nl-NL" dirty="0"/>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1537933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8" r:id="rId18"/>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eaLnBrk="1" fontAlgn="auto" hangingPunct="1">
              <a:spcBef>
                <a:spcPts val="0"/>
              </a:spcBef>
              <a:spcAft>
                <a:spcPts val="0"/>
              </a:spcAft>
            </a:pPr>
            <a:fld id="{33B407B4-DD70-D045-8D0A-4EFC055441BF}" type="datetime3">
              <a:rPr lang="nl-NL" smtClean="0"/>
              <a:pPr defTabSz="457200" eaLnBrk="1" fontAlgn="auto" hangingPunct="1">
                <a:spcBef>
                  <a:spcPts val="0"/>
                </a:spcBef>
                <a:spcAft>
                  <a:spcPts val="0"/>
                </a:spcAft>
              </a:pPr>
              <a:t>12/7/18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eaLnBrk="1" fontAlgn="auto" hangingPunct="1">
              <a:spcBef>
                <a:spcPts val="0"/>
              </a:spcBef>
              <a:spcAft>
                <a:spcPts val="0"/>
              </a:spcAft>
            </a:pPr>
            <a:endParaRPr lang="nl-NL" dirty="0"/>
          </a:p>
        </p:txBody>
      </p:sp>
      <p:pic>
        <p:nvPicPr>
          <p:cNvPr id="17" name="Afbeelding 16" descr="RO_RWS_Aan de slag met_BOL_RGB.eps"/>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05470535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2" r:id="rId18"/>
    <p:sldLayoutId id="2147483763" r:id="rId19"/>
    <p:sldLayoutId id="2147483765" r:id="rId20"/>
    <p:sldLayoutId id="2147483766" r:id="rId21"/>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eaLnBrk="1" fontAlgn="auto" hangingPunct="1">
              <a:spcBef>
                <a:spcPts val="0"/>
              </a:spcBef>
              <a:spcAft>
                <a:spcPts val="0"/>
              </a:spcAft>
            </a:pPr>
            <a:fld id="{FDD57D2C-5BA3-0D40-BA70-CD099BCA3042}" type="datetime3">
              <a:rPr lang="nl-NL" smtClean="0">
                <a:ea typeface="Geneva" charset="-128"/>
              </a:rPr>
              <a:pPr defTabSz="457200" eaLnBrk="1" fontAlgn="auto" hangingPunct="1">
                <a:spcBef>
                  <a:spcPts val="0"/>
                </a:spcBef>
                <a:spcAft>
                  <a:spcPts val="0"/>
                </a:spcAft>
              </a:pPr>
              <a:t>12/7/18</a:t>
            </a:fld>
            <a:endParaRPr lang="nl-NL" dirty="0">
              <a:ea typeface="Geneva" charset="-128"/>
            </a:endParaRP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eaLnBrk="1" fontAlgn="auto" hangingPunct="1">
              <a:spcBef>
                <a:spcPts val="0"/>
              </a:spcBef>
              <a:spcAft>
                <a:spcPts val="0"/>
              </a:spcAft>
            </a:pPr>
            <a:endParaRPr lang="nl-NL" dirty="0">
              <a:ea typeface="Geneva" charset="-128"/>
            </a:endParaRPr>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80533605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824" r:id="rId18"/>
  </p:sldLayoutIdLs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solidFill>
                <a:prstClr val="white"/>
              </a:solidFill>
            </a:endParaRPr>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eaLnBrk="1" hangingPunct="1">
              <a:spcBef>
                <a:spcPct val="0"/>
              </a:spcBef>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eaLnBrk="1" hangingPunct="1">
              <a:spcBef>
                <a:spcPct val="0"/>
              </a:spcBef>
              <a:defRPr/>
            </a:pPr>
            <a:endParaRPr lang="nl-NL"/>
          </a:p>
        </p:txBody>
      </p:sp>
      <p:pic>
        <p:nvPicPr>
          <p:cNvPr id="5128" name="Afbeelding 8" descr="RO_RWS_Omgevingsloket_Aan de slag met_diap_RGB_500%_donkerd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5998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solidFill>
                <a:prstClr val="white"/>
              </a:solidFill>
            </a:endParaRPr>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eaLnBrk="1" hangingPunct="1">
              <a:spcBef>
                <a:spcPct val="0"/>
              </a:spcBef>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eaLnBrk="1" hangingPunct="1">
              <a:spcBef>
                <a:spcPct val="0"/>
              </a:spcBef>
              <a:defRPr/>
            </a:pPr>
            <a:endParaRPr lang="nl-NL"/>
          </a:p>
        </p:txBody>
      </p:sp>
      <p:pic>
        <p:nvPicPr>
          <p:cNvPr id="5128" name="Afbeelding 8" descr="RO_RWS_Omgevingsloket_Aan de slag met_diap_RGB_500%_donkerd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50857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3" Type="http://schemas.openxmlformats.org/officeDocument/2006/relationships/hyperlink" Target="http://www.aandeslagmetdeomgevingswet.nl/" TargetMode="External"/><Relationship Id="rId2" Type="http://schemas.openxmlformats.org/officeDocument/2006/relationships/notesSlide" Target="../notesSlides/notesSlide33.xml"/><Relationship Id="rId1" Type="http://schemas.openxmlformats.org/officeDocument/2006/relationships/slideLayout" Target="../slideLayouts/slideLayout48.xml"/><Relationship Id="rId6" Type="http://schemas.openxmlformats.org/officeDocument/2006/relationships/image" Target="../media/image46.jpg"/><Relationship Id="rId5" Type="http://schemas.openxmlformats.org/officeDocument/2006/relationships/hyperlink" Target="http://www.omgevingswetportaal.nl/" TargetMode="External"/><Relationship Id="rId4" Type="http://schemas.openxmlformats.org/officeDocument/2006/relationships/hyperlink" Target="http://www.omgevingswetportaa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67108" y="1171764"/>
            <a:ext cx="4015134" cy="2836032"/>
          </a:xfrm>
        </p:spPr>
        <p:txBody>
          <a:bodyPr>
            <a:normAutofit/>
          </a:bodyPr>
          <a:lstStyle/>
          <a:p>
            <a:r>
              <a:rPr lang="nl-NL" dirty="0" smtClean="0"/>
              <a:t/>
            </a:r>
            <a:br>
              <a:rPr lang="nl-NL" dirty="0" smtClean="0"/>
            </a:br>
            <a:r>
              <a:rPr lang="nl-NL" dirty="0"/>
              <a:t/>
            </a:r>
            <a:br>
              <a:rPr lang="nl-NL" dirty="0"/>
            </a:br>
            <a:endParaRPr lang="nl-NL" dirty="0"/>
          </a:p>
        </p:txBody>
      </p:sp>
      <p:sp>
        <p:nvSpPr>
          <p:cNvPr id="5" name="Tijdelijke aanduiding voor tekst 4"/>
          <p:cNvSpPr>
            <a:spLocks noGrp="1"/>
          </p:cNvSpPr>
          <p:nvPr>
            <p:ph type="body" sz="quarter" idx="11"/>
          </p:nvPr>
        </p:nvSpPr>
        <p:spPr>
          <a:xfrm>
            <a:off x="4918869" y="3717032"/>
            <a:ext cx="3878262" cy="2246804"/>
          </a:xfrm>
        </p:spPr>
        <p:txBody>
          <a:bodyPr/>
          <a:lstStyle/>
          <a:p>
            <a:r>
              <a:rPr lang="nl-NL" dirty="0" smtClean="0"/>
              <a:t> </a:t>
            </a:r>
          </a:p>
          <a:p>
            <a:r>
              <a:rPr lang="nl-NL" sz="1600" dirty="0" smtClean="0"/>
              <a:t>Edwin Voogd</a:t>
            </a:r>
          </a:p>
          <a:p>
            <a:r>
              <a:rPr lang="nl-NL" sz="1600" dirty="0" smtClean="0"/>
              <a:t>Linda van Berkel</a:t>
            </a:r>
          </a:p>
          <a:p>
            <a:endParaRPr lang="nl-NL" dirty="0" smtClean="0"/>
          </a:p>
          <a:p>
            <a:endParaRPr lang="nl-NL" dirty="0" smtClean="0"/>
          </a:p>
          <a:p>
            <a:endParaRPr lang="nl-NL" dirty="0"/>
          </a:p>
          <a:p>
            <a:r>
              <a:rPr lang="nl-NL" dirty="0" smtClean="0"/>
              <a:t>Twitter: @</a:t>
            </a:r>
            <a:r>
              <a:rPr lang="nl-NL" dirty="0" err="1" smtClean="0"/>
              <a:t>AandeslagOw</a:t>
            </a:r>
            <a:endParaRPr lang="nl-NL" dirty="0" smtClean="0"/>
          </a:p>
          <a:p>
            <a:r>
              <a:rPr lang="nl-NL" dirty="0" smtClean="0"/>
              <a:t>Twitter</a:t>
            </a:r>
            <a:r>
              <a:rPr lang="nl-NL" dirty="0"/>
              <a:t>: #slag-sessies</a:t>
            </a:r>
          </a:p>
          <a:p>
            <a:endParaRPr lang="nl-NL" dirty="0" smtClean="0"/>
          </a:p>
          <a:p>
            <a:r>
              <a:rPr lang="nl-NL" dirty="0" smtClean="0"/>
              <a:t>LinkedIn: Aan de slag met de Omgevingswet</a:t>
            </a:r>
          </a:p>
          <a:p>
            <a:endParaRPr lang="nl-NL" dirty="0"/>
          </a:p>
          <a:p>
            <a:r>
              <a:rPr lang="nl-NL" dirty="0" smtClean="0"/>
              <a:t>www.aandeslagmetdeomgevingswet.nl</a:t>
            </a:r>
            <a:endParaRPr lang="nl-NL" dirty="0"/>
          </a:p>
        </p:txBody>
      </p:sp>
      <p:sp>
        <p:nvSpPr>
          <p:cNvPr id="8" name="Rechthoek 7"/>
          <p:cNvSpPr/>
          <p:nvPr/>
        </p:nvSpPr>
        <p:spPr>
          <a:xfrm>
            <a:off x="4572000" y="982176"/>
            <a:ext cx="4572000" cy="201593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3600" b="1" kern="0" spc="-60" dirty="0" smtClean="0">
                <a:solidFill>
                  <a:prstClr val="white"/>
                </a:solidFill>
                <a:ea typeface="Verdana" pitchFamily="34" charset="0"/>
                <a:cs typeface="Verdana" pitchFamily="34" charset="0"/>
              </a:rPr>
              <a:t>De wereld van de </a:t>
            </a:r>
            <a:r>
              <a:rPr kumimoji="0" lang="nl-NL" sz="3600" b="1" i="0" u="none" strike="noStrike" kern="0" cap="none" spc="-60" normalizeH="0" baseline="0" noProof="0" dirty="0" smtClean="0">
                <a:ln>
                  <a:noFill/>
                </a:ln>
                <a:solidFill>
                  <a:prstClr val="white"/>
                </a:solidFill>
                <a:effectLst/>
                <a:uLnTx/>
                <a:uFillTx/>
                <a:ea typeface="Verdana" pitchFamily="34" charset="0"/>
                <a:cs typeface="Verdana" pitchFamily="34" charset="0"/>
              </a:rPr>
              <a:t>Omgevingswet</a:t>
            </a:r>
            <a:br>
              <a:rPr kumimoji="0" lang="nl-NL" sz="3600" b="1" i="0" u="none" strike="noStrike" kern="0" cap="none" spc="-60" normalizeH="0" baseline="0" noProof="0" dirty="0" smtClean="0">
                <a:ln>
                  <a:noFill/>
                </a:ln>
                <a:solidFill>
                  <a:prstClr val="white"/>
                </a:solidFill>
                <a:effectLst/>
                <a:uLnTx/>
                <a:uFillTx/>
                <a:ea typeface="Verdana" pitchFamily="34" charset="0"/>
                <a:cs typeface="Verdana" pitchFamily="34" charset="0"/>
              </a:rPr>
            </a:br>
            <a:r>
              <a:rPr kumimoji="0" lang="nl-NL" sz="2500" b="1" i="0" u="none" strike="noStrike" kern="0" cap="none" spc="-60" normalizeH="0" baseline="0" noProof="0" dirty="0" smtClean="0">
                <a:ln>
                  <a:noFill/>
                </a:ln>
                <a:solidFill>
                  <a:prstClr val="white"/>
                </a:solidFill>
                <a:effectLst/>
                <a:uLnTx/>
                <a:uFillTx/>
                <a:ea typeface="Verdana" pitchFamily="34" charset="0"/>
                <a:cs typeface="Verdana" pitchFamily="34" charset="0"/>
              </a:rPr>
              <a:t/>
            </a:r>
            <a:br>
              <a:rPr kumimoji="0" lang="nl-NL" sz="2500" b="1" i="0" u="none" strike="noStrike" kern="0" cap="none" spc="-60" normalizeH="0" baseline="0" noProof="0" dirty="0" smtClean="0">
                <a:ln>
                  <a:noFill/>
                </a:ln>
                <a:solidFill>
                  <a:prstClr val="white"/>
                </a:solidFill>
                <a:effectLst/>
                <a:uLnTx/>
                <a:uFillTx/>
                <a:ea typeface="Verdana" pitchFamily="34" charset="0"/>
                <a:cs typeface="Verdana" pitchFamily="34" charset="0"/>
              </a:rPr>
            </a:br>
            <a:r>
              <a:rPr kumimoji="0" lang="nl-NL" sz="2800" b="1" i="0" u="none" strike="noStrike" kern="0" cap="none" spc="-60" normalizeH="0" baseline="0" noProof="0" dirty="0" smtClean="0">
                <a:ln>
                  <a:noFill/>
                </a:ln>
                <a:solidFill>
                  <a:prstClr val="white"/>
                </a:solidFill>
                <a:effectLst/>
                <a:uLnTx/>
                <a:uFillTx/>
                <a:ea typeface="Verdana" pitchFamily="34" charset="0"/>
                <a:cs typeface="Verdana" pitchFamily="34" charset="0"/>
              </a:rPr>
              <a:t>Slag-sessies</a:t>
            </a:r>
            <a:endParaRPr kumimoji="0" lang="nl-NL" sz="2800" b="0" i="0" u="none" strike="noStrike" kern="0" cap="none" spc="0" normalizeH="0" baseline="0" noProof="0" dirty="0" smtClean="0">
              <a:ln>
                <a:noFill/>
              </a:ln>
              <a:solidFill>
                <a:sysClr val="windowText" lastClr="000000"/>
              </a:solidFill>
              <a:effectLst/>
              <a:uLnTx/>
              <a:uFillTx/>
            </a:endParaRPr>
          </a:p>
        </p:txBody>
      </p:sp>
      <p:pic>
        <p:nvPicPr>
          <p:cNvPr id="4" name="Tijdelijke aanduiding voor afbeelding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2743" r="22743"/>
          <a:stretch>
            <a:fillRect/>
          </a:stretch>
        </p:blipFill>
        <p:spPr/>
      </p:pic>
    </p:spTree>
    <p:extLst>
      <p:ext uri="{BB962C8B-B14F-4D97-AF65-F5344CB8AC3E}">
        <p14:creationId xmlns:p14="http://schemas.microsoft.com/office/powerpoint/2010/main" val="3688437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Zes kerninstrumenten</a:t>
            </a:r>
            <a:endParaRPr lang="nl-NL"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 y="-1105"/>
            <a:ext cx="9143968" cy="6466614"/>
          </a:xfrm>
        </p:spPr>
      </p:pic>
      <p:sp>
        <p:nvSpPr>
          <p:cNvPr id="3" name="Tijdelijke aanduiding voor datum 2"/>
          <p:cNvSpPr>
            <a:spLocks noGrp="1"/>
          </p:cNvSpPr>
          <p:nvPr>
            <p:ph type="dt" sz="half" idx="2"/>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3"/>
          </p:nvPr>
        </p:nvSpPr>
        <p:spPr/>
        <p:txBody>
          <a:bodyPr/>
          <a:lstStyle/>
          <a:p>
            <a:endParaRPr lang="nl-NL" dirty="0"/>
          </a:p>
        </p:txBody>
      </p:sp>
    </p:spTree>
    <p:extLst>
      <p:ext uri="{BB962C8B-B14F-4D97-AF65-F5344CB8AC3E}">
        <p14:creationId xmlns:p14="http://schemas.microsoft.com/office/powerpoint/2010/main" val="353971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412776"/>
            <a:ext cx="5112569" cy="484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inhoud 1"/>
          <p:cNvSpPr>
            <a:spLocks noGrp="1"/>
          </p:cNvSpPr>
          <p:nvPr>
            <p:ph sz="half" idx="2"/>
          </p:nvPr>
        </p:nvSpPr>
        <p:spPr/>
        <p:txBody>
          <a:bodyPr/>
          <a:lstStyle/>
          <a:p>
            <a:pPr>
              <a:buFont typeface="Arial" panose="020B0604020202020204" pitchFamily="34" charset="0"/>
              <a:buChar char="•"/>
            </a:pPr>
            <a:r>
              <a:rPr lang="nl-NL" sz="2000" dirty="0"/>
              <a:t>Alle bestuursorganen gebruiken dezelfde (kern)instrumenten &gt; kenbaarheid</a:t>
            </a:r>
          </a:p>
          <a:p>
            <a:pPr>
              <a:buFont typeface="Arial" panose="020B0604020202020204" pitchFamily="34" charset="0"/>
              <a:buChar char="•"/>
            </a:pPr>
            <a:endParaRPr lang="nl-NL" sz="2000" dirty="0"/>
          </a:p>
          <a:p>
            <a:pPr marL="482600" lvl="3" indent="-285750">
              <a:buFont typeface="Arial" panose="020B0604020202020204" pitchFamily="34" charset="0"/>
              <a:buChar char="•"/>
            </a:pPr>
            <a:r>
              <a:rPr lang="nl-NL" sz="2000" dirty="0" smtClean="0"/>
              <a:t>ruimte </a:t>
            </a:r>
            <a:r>
              <a:rPr lang="nl-NL" sz="2000" dirty="0"/>
              <a:t>voor ontwikkeling en aanpassing indien </a:t>
            </a:r>
            <a:r>
              <a:rPr lang="nl-NL" sz="2000" dirty="0" smtClean="0"/>
              <a:t>nodig &gt; flexibiliteit</a:t>
            </a:r>
          </a:p>
          <a:p>
            <a:pPr marL="482600" lvl="3" indent="-285750">
              <a:buFont typeface="Arial" panose="020B0604020202020204" pitchFamily="34" charset="0"/>
              <a:buChar char="•"/>
            </a:pPr>
            <a:endParaRPr lang="nl-NL" sz="2000" dirty="0"/>
          </a:p>
          <a:p>
            <a:pPr marL="482600" lvl="3" indent="-285750">
              <a:buFont typeface="Arial" panose="020B0604020202020204" pitchFamily="34" charset="0"/>
              <a:buChar char="•"/>
            </a:pPr>
            <a:r>
              <a:rPr lang="nl-NL" sz="2000" dirty="0" smtClean="0"/>
              <a:t>Samenspel van instrumenten</a:t>
            </a:r>
            <a:endParaRPr lang="nl-NL" sz="2000" dirty="0"/>
          </a:p>
          <a:p>
            <a:endParaRPr lang="nl-NL" dirty="0"/>
          </a:p>
        </p:txBody>
      </p:sp>
      <p:sp>
        <p:nvSpPr>
          <p:cNvPr id="6" name="Tijdelijke aanduiding voor datum 8"/>
          <p:cNvSpPr>
            <a:spLocks noGrp="1"/>
          </p:cNvSpPr>
          <p:nvPr>
            <p:ph type="dt" sz="half" idx="10"/>
          </p:nvPr>
        </p:nvSpPr>
        <p:spPr>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endParaRPr lang="nl-NL" dirty="0" smtClean="0"/>
          </a:p>
        </p:txBody>
      </p:sp>
      <p:sp>
        <p:nvSpPr>
          <p:cNvPr id="3" name="Titel 2"/>
          <p:cNvSpPr>
            <a:spLocks noGrp="1"/>
          </p:cNvSpPr>
          <p:nvPr>
            <p:ph type="title"/>
          </p:nvPr>
        </p:nvSpPr>
        <p:spPr/>
        <p:txBody>
          <a:bodyPr/>
          <a:lstStyle/>
          <a:p>
            <a:r>
              <a:rPr lang="nl-NL" dirty="0" smtClean="0"/>
              <a:t>Beleidscyclus Omgevingswet</a:t>
            </a:r>
            <a:endParaRPr lang="nl-NL" dirty="0"/>
          </a:p>
        </p:txBody>
      </p:sp>
    </p:spTree>
    <p:extLst>
      <p:ext uri="{BB962C8B-B14F-4D97-AF65-F5344CB8AC3E}">
        <p14:creationId xmlns:p14="http://schemas.microsoft.com/office/powerpoint/2010/main" val="320892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sz="1400" dirty="0"/>
          </a:p>
        </p:txBody>
      </p:sp>
      <p:sp>
        <p:nvSpPr>
          <p:cNvPr id="4" name="Tijdelijke aanduiding voor voettekst 3"/>
          <p:cNvSpPr>
            <a:spLocks noGrp="1"/>
          </p:cNvSpPr>
          <p:nvPr>
            <p:ph type="ftr" sz="quarter" idx="11"/>
          </p:nvPr>
        </p:nvSpPr>
        <p:spPr>
          <a:xfrm>
            <a:off x="437569" y="6458804"/>
            <a:ext cx="2895600" cy="365125"/>
          </a:xfrm>
        </p:spPr>
        <p:txBody>
          <a:bodyPr/>
          <a:lstStyle/>
          <a:p>
            <a:endParaRPr lang="nl-NL" sz="1400" dirty="0"/>
          </a:p>
        </p:txBody>
      </p:sp>
      <p:sp>
        <p:nvSpPr>
          <p:cNvPr id="7" name="Tekstvak 6"/>
          <p:cNvSpPr txBox="1"/>
          <p:nvPr/>
        </p:nvSpPr>
        <p:spPr>
          <a:xfrm>
            <a:off x="3540868" y="3278221"/>
            <a:ext cx="184731" cy="307777"/>
          </a:xfrm>
          <a:prstGeom prst="rect">
            <a:avLst/>
          </a:prstGeom>
          <a:noFill/>
        </p:spPr>
        <p:txBody>
          <a:bodyPr wrap="none" rtlCol="0">
            <a:spAutoFit/>
          </a:bodyPr>
          <a:lstStyle/>
          <a:p>
            <a:pPr defTabSz="457200" eaLnBrk="1" fontAlgn="auto" hangingPunct="1">
              <a:spcBef>
                <a:spcPts val="0"/>
              </a:spcBef>
              <a:spcAft>
                <a:spcPts val="0"/>
              </a:spcAft>
            </a:pPr>
            <a:endParaRPr lang="nl-NL" sz="1400" dirty="0">
              <a:solidFill>
                <a:prstClr val="black"/>
              </a:solidFill>
              <a:latin typeface="Calibri"/>
            </a:endParaRPr>
          </a:p>
        </p:txBody>
      </p:sp>
      <p:sp>
        <p:nvSpPr>
          <p:cNvPr id="9" name="Tekstvak 8"/>
          <p:cNvSpPr txBox="1"/>
          <p:nvPr/>
        </p:nvSpPr>
        <p:spPr>
          <a:xfrm>
            <a:off x="2144488" y="733620"/>
            <a:ext cx="4684190"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                                          </a:t>
            </a:r>
            <a:r>
              <a:rPr lang="nl-NL" sz="1400" b="1" dirty="0" smtClean="0">
                <a:solidFill>
                  <a:prstClr val="black"/>
                </a:solidFill>
                <a:ea typeface="Verdana" panose="020B0604030504040204" pitchFamily="34" charset="0"/>
                <a:cs typeface="Verdana" panose="020B0604030504040204" pitchFamily="34" charset="0"/>
              </a:rPr>
              <a:t>Omgevingsvisie</a:t>
            </a:r>
            <a:endParaRPr lang="nl-NL" sz="1400" b="1" dirty="0">
              <a:solidFill>
                <a:prstClr val="black"/>
              </a:solidFill>
              <a:ea typeface="Verdana" panose="020B0604030504040204" pitchFamily="34" charset="0"/>
              <a:cs typeface="Verdana" panose="020B0604030504040204" pitchFamily="34" charset="0"/>
            </a:endParaRPr>
          </a:p>
        </p:txBody>
      </p:sp>
      <p:sp>
        <p:nvSpPr>
          <p:cNvPr id="19" name="Tekstvak 18"/>
          <p:cNvSpPr txBox="1"/>
          <p:nvPr/>
        </p:nvSpPr>
        <p:spPr>
          <a:xfrm>
            <a:off x="174945" y="5733256"/>
            <a:ext cx="1503646" cy="523220"/>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err="1" smtClean="0">
                <a:solidFill>
                  <a:prstClr val="black"/>
                </a:solidFill>
                <a:ea typeface="Verdana" panose="020B0604030504040204" pitchFamily="34" charset="0"/>
                <a:cs typeface="Verdana" panose="020B0604030504040204" pitchFamily="34" charset="0"/>
              </a:rPr>
              <a:t>Instructiere</a:t>
            </a:r>
            <a:r>
              <a:rPr lang="nl-NL" sz="1400" b="1" dirty="0" smtClean="0">
                <a:solidFill>
                  <a:prstClr val="black"/>
                </a:solidFill>
                <a:ea typeface="Verdana" panose="020B0604030504040204" pitchFamily="34" charset="0"/>
                <a:cs typeface="Verdana" panose="020B0604030504040204" pitchFamily="34" charset="0"/>
              </a:rPr>
              <a:t>-gels</a:t>
            </a:r>
            <a:r>
              <a:rPr lang="nl-NL" sz="1400" dirty="0" smtClean="0">
                <a:solidFill>
                  <a:prstClr val="black"/>
                </a:solidFill>
                <a:ea typeface="Verdana" panose="020B0604030504040204" pitchFamily="34" charset="0"/>
                <a:cs typeface="Verdana" panose="020B0604030504040204" pitchFamily="34" charset="0"/>
              </a:rPr>
              <a:t> (</a:t>
            </a:r>
            <a:r>
              <a:rPr lang="nl-NL" sz="1400" dirty="0" err="1" smtClean="0">
                <a:solidFill>
                  <a:prstClr val="black"/>
                </a:solidFill>
                <a:ea typeface="Verdana" panose="020B0604030504040204" pitchFamily="34" charset="0"/>
                <a:cs typeface="Verdana" panose="020B0604030504040204" pitchFamily="34" charset="0"/>
              </a:rPr>
              <a:t>Bkl</a:t>
            </a:r>
            <a:r>
              <a:rPr lang="nl-NL" sz="1400" dirty="0" smtClean="0">
                <a:solidFill>
                  <a:prstClr val="black"/>
                </a:solidFill>
                <a:ea typeface="Verdana" panose="020B0604030504040204" pitchFamily="34" charset="0"/>
                <a:cs typeface="Verdana" panose="020B0604030504040204" pitchFamily="34" charset="0"/>
              </a:rPr>
              <a:t>)</a:t>
            </a:r>
            <a:endParaRPr lang="nl-NL" sz="1400" dirty="0">
              <a:solidFill>
                <a:prstClr val="black"/>
              </a:solidFill>
              <a:ea typeface="Verdana" panose="020B0604030504040204" pitchFamily="34" charset="0"/>
              <a:cs typeface="Verdana" panose="020B0604030504040204" pitchFamily="34" charset="0"/>
            </a:endParaRPr>
          </a:p>
        </p:txBody>
      </p:sp>
      <p:cxnSp>
        <p:nvCxnSpPr>
          <p:cNvPr id="5" name="Rechte verbindingslijn met pijl 4"/>
          <p:cNvCxnSpPr>
            <a:stCxn id="19" idx="0"/>
            <a:endCxn id="50" idx="2"/>
          </p:cNvCxnSpPr>
          <p:nvPr/>
        </p:nvCxnSpPr>
        <p:spPr>
          <a:xfrm flipV="1">
            <a:off x="926768" y="4505492"/>
            <a:ext cx="3335661" cy="1227764"/>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57" name="Tekstvak 56"/>
          <p:cNvSpPr txBox="1"/>
          <p:nvPr/>
        </p:nvSpPr>
        <p:spPr>
          <a:xfrm>
            <a:off x="3633233" y="1653325"/>
            <a:ext cx="1370815" cy="307777"/>
          </a:xfrm>
          <a:prstGeom prst="rect">
            <a:avLst/>
          </a:prstGeom>
          <a:noFill/>
          <a:ln>
            <a:solidFill>
              <a:schemeClr val="tx1"/>
            </a:solidFill>
            <a:prstDash val="lgDashDotDot"/>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ea typeface="Verdana" panose="020B0604030504040204" pitchFamily="34" charset="0"/>
                <a:cs typeface="Verdana" panose="020B0604030504040204" pitchFamily="34" charset="0"/>
              </a:rPr>
              <a:t>Programma</a:t>
            </a:r>
            <a:endParaRPr lang="nl-NL" sz="1400" b="1" dirty="0">
              <a:solidFill>
                <a:prstClr val="black"/>
              </a:solidFill>
              <a:ea typeface="Verdana" panose="020B0604030504040204" pitchFamily="34" charset="0"/>
              <a:cs typeface="Verdana" panose="020B0604030504040204" pitchFamily="34" charset="0"/>
            </a:endParaRPr>
          </a:p>
        </p:txBody>
      </p:sp>
      <p:sp>
        <p:nvSpPr>
          <p:cNvPr id="43" name="Tekstvak 42"/>
          <p:cNvSpPr txBox="1"/>
          <p:nvPr/>
        </p:nvSpPr>
        <p:spPr>
          <a:xfrm>
            <a:off x="3446700" y="5728903"/>
            <a:ext cx="1655499" cy="307777"/>
          </a:xfrm>
          <a:prstGeom prst="rect">
            <a:avLst/>
          </a:prstGeom>
          <a:noFill/>
          <a:ln>
            <a:solidFill>
              <a:schemeClr val="tx1"/>
            </a:solidFill>
          </a:ln>
        </p:spPr>
        <p:txBody>
          <a:bodyPr wrap="square" rtlCol="0">
            <a:spAutoFit/>
          </a:bodyPr>
          <a:lstStyle/>
          <a:p>
            <a:pPr defTabSz="457200"/>
            <a:r>
              <a:rPr lang="nl-NL" sz="1400" b="1" dirty="0" smtClean="0">
                <a:solidFill>
                  <a:prstClr val="black"/>
                </a:solidFill>
              </a:rPr>
              <a:t>Projectbesluit</a:t>
            </a:r>
            <a:r>
              <a:rPr lang="nl-NL" sz="1400" dirty="0" smtClean="0">
                <a:solidFill>
                  <a:prstClr val="black"/>
                </a:solidFill>
              </a:rPr>
              <a:t>, </a:t>
            </a:r>
            <a:endParaRPr lang="nl-NL" sz="1400" dirty="0">
              <a:solidFill>
                <a:prstClr val="black"/>
              </a:solidFill>
            </a:endParaRPr>
          </a:p>
        </p:txBody>
      </p:sp>
      <p:sp>
        <p:nvSpPr>
          <p:cNvPr id="44" name="Tekstvak 43"/>
          <p:cNvSpPr txBox="1"/>
          <p:nvPr/>
        </p:nvSpPr>
        <p:spPr>
          <a:xfrm>
            <a:off x="262094" y="2638233"/>
            <a:ext cx="1726966" cy="523220"/>
          </a:xfrm>
          <a:prstGeom prst="rect">
            <a:avLst/>
          </a:prstGeom>
          <a:noFill/>
          <a:ln>
            <a:solidFill>
              <a:schemeClr val="tx1"/>
            </a:solidFill>
          </a:ln>
        </p:spPr>
        <p:txBody>
          <a:bodyPr wrap="square" rtlCol="0">
            <a:spAutoFit/>
          </a:bodyPr>
          <a:lstStyle/>
          <a:p>
            <a:pPr defTabSz="457200"/>
            <a:r>
              <a:rPr lang="nl-NL" sz="1400" b="1" dirty="0" smtClean="0">
                <a:solidFill>
                  <a:prstClr val="black"/>
                </a:solidFill>
              </a:rPr>
              <a:t>(Maatwerk)regels</a:t>
            </a:r>
            <a:r>
              <a:rPr lang="nl-NL" sz="1400" dirty="0" smtClean="0">
                <a:solidFill>
                  <a:prstClr val="black"/>
                </a:solidFill>
              </a:rPr>
              <a:t> </a:t>
            </a:r>
            <a:endParaRPr lang="nl-NL" sz="1400" dirty="0">
              <a:solidFill>
                <a:prstClr val="black"/>
              </a:solidFill>
            </a:endParaRPr>
          </a:p>
        </p:txBody>
      </p:sp>
      <p:sp>
        <p:nvSpPr>
          <p:cNvPr id="46" name="Tekstvak 45"/>
          <p:cNvSpPr txBox="1"/>
          <p:nvPr/>
        </p:nvSpPr>
        <p:spPr>
          <a:xfrm>
            <a:off x="3197320" y="2620685"/>
            <a:ext cx="2154258" cy="523220"/>
          </a:xfrm>
          <a:prstGeom prst="rect">
            <a:avLst/>
          </a:prstGeom>
          <a:noFill/>
          <a:ln>
            <a:solidFill>
              <a:schemeClr val="tx1"/>
            </a:solidFill>
          </a:ln>
        </p:spPr>
        <p:txBody>
          <a:bodyPr wrap="square" rtlCol="0">
            <a:spAutoFit/>
          </a:bodyPr>
          <a:lstStyle/>
          <a:p>
            <a:pPr defTabSz="457200"/>
            <a:r>
              <a:rPr lang="nl-NL" sz="1400" b="1" dirty="0" smtClean="0">
                <a:solidFill>
                  <a:prstClr val="black"/>
                </a:solidFill>
              </a:rPr>
              <a:t>Omgevingswaarde </a:t>
            </a:r>
            <a:r>
              <a:rPr lang="nl-NL" sz="1400" dirty="0" smtClean="0">
                <a:solidFill>
                  <a:prstClr val="black"/>
                </a:solidFill>
              </a:rPr>
              <a:t>(</a:t>
            </a:r>
            <a:r>
              <a:rPr lang="nl-NL" sz="1400" dirty="0" err="1" smtClean="0">
                <a:solidFill>
                  <a:prstClr val="black"/>
                </a:solidFill>
              </a:rPr>
              <a:t>Bkl</a:t>
            </a:r>
            <a:r>
              <a:rPr lang="nl-NL" sz="1400" dirty="0" smtClean="0">
                <a:solidFill>
                  <a:prstClr val="black"/>
                </a:solidFill>
              </a:rPr>
              <a:t>)</a:t>
            </a:r>
            <a:endParaRPr lang="nl-NL" sz="1400" dirty="0">
              <a:solidFill>
                <a:prstClr val="black"/>
              </a:solidFill>
            </a:endParaRPr>
          </a:p>
        </p:txBody>
      </p:sp>
      <p:sp>
        <p:nvSpPr>
          <p:cNvPr id="48" name="Tekstvak 47"/>
          <p:cNvSpPr txBox="1"/>
          <p:nvPr/>
        </p:nvSpPr>
        <p:spPr>
          <a:xfrm>
            <a:off x="6612191" y="2638233"/>
            <a:ext cx="2280288" cy="523220"/>
          </a:xfrm>
          <a:prstGeom prst="rect">
            <a:avLst/>
          </a:prstGeom>
          <a:noFill/>
          <a:ln>
            <a:solidFill>
              <a:schemeClr val="tx1"/>
            </a:solidFill>
          </a:ln>
        </p:spPr>
        <p:txBody>
          <a:bodyPr wrap="square" rtlCol="0">
            <a:spAutoFit/>
          </a:bodyPr>
          <a:lstStyle/>
          <a:p>
            <a:pPr defTabSz="457200"/>
            <a:r>
              <a:rPr lang="nl-NL" sz="1400" b="1" dirty="0" smtClean="0">
                <a:solidFill>
                  <a:prstClr val="black"/>
                </a:solidFill>
              </a:rPr>
              <a:t>Decentrale omgevingsverg.</a:t>
            </a:r>
            <a:endParaRPr lang="nl-NL" sz="1400" dirty="0">
              <a:solidFill>
                <a:prstClr val="black"/>
              </a:solidFill>
            </a:endParaRPr>
          </a:p>
        </p:txBody>
      </p:sp>
      <p:sp>
        <p:nvSpPr>
          <p:cNvPr id="50" name="Tekstvak 49"/>
          <p:cNvSpPr txBox="1"/>
          <p:nvPr/>
        </p:nvSpPr>
        <p:spPr>
          <a:xfrm>
            <a:off x="3593628" y="3766828"/>
            <a:ext cx="1337601" cy="738664"/>
          </a:xfrm>
          <a:prstGeom prst="rect">
            <a:avLst/>
          </a:prstGeom>
          <a:noFill/>
          <a:ln>
            <a:solidFill>
              <a:schemeClr val="tx1"/>
            </a:solidFill>
          </a:ln>
        </p:spPr>
        <p:txBody>
          <a:bodyPr wrap="square" rtlCol="0">
            <a:spAutoFit/>
          </a:bodyPr>
          <a:lstStyle/>
          <a:p>
            <a:pPr algn="ctr" defTabSz="457200"/>
            <a:r>
              <a:rPr lang="nl-NL" sz="1400" b="1" dirty="0" smtClean="0">
                <a:solidFill>
                  <a:prstClr val="black"/>
                </a:solidFill>
              </a:rPr>
              <a:t>Omgevingsplan</a:t>
            </a:r>
            <a:endParaRPr lang="nl-NL" sz="1400" b="1" dirty="0">
              <a:solidFill>
                <a:prstClr val="black"/>
              </a:solidFill>
            </a:endParaRPr>
          </a:p>
          <a:p>
            <a:pPr defTabSz="457200"/>
            <a:endParaRPr lang="nl-NL" sz="1400" b="1" dirty="0" smtClean="0">
              <a:solidFill>
                <a:prstClr val="black"/>
              </a:solidFill>
            </a:endParaRPr>
          </a:p>
          <a:p>
            <a:pPr defTabSz="457200"/>
            <a:endParaRPr lang="nl-NL" sz="1400" b="1" dirty="0">
              <a:solidFill>
                <a:prstClr val="black"/>
              </a:solidFill>
            </a:endParaRPr>
          </a:p>
        </p:txBody>
      </p:sp>
      <p:cxnSp>
        <p:nvCxnSpPr>
          <p:cNvPr id="51" name="Rechte verbindingslijn met pijl 50"/>
          <p:cNvCxnSpPr/>
          <p:nvPr/>
        </p:nvCxnSpPr>
        <p:spPr>
          <a:xfrm>
            <a:off x="1777384" y="3161453"/>
            <a:ext cx="2623443" cy="605375"/>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2" name="Rechte verbindingslijn met pijl 51"/>
          <p:cNvCxnSpPr>
            <a:stCxn id="43" idx="0"/>
            <a:endCxn id="50" idx="2"/>
          </p:cNvCxnSpPr>
          <p:nvPr/>
        </p:nvCxnSpPr>
        <p:spPr>
          <a:xfrm flipH="1" flipV="1">
            <a:off x="4262429" y="4505492"/>
            <a:ext cx="12021" cy="1223411"/>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66" name="Rechte verbindingslijn met pijl 65"/>
          <p:cNvCxnSpPr>
            <a:stCxn id="46" idx="3"/>
          </p:cNvCxnSpPr>
          <p:nvPr/>
        </p:nvCxnSpPr>
        <p:spPr>
          <a:xfrm>
            <a:off x="5351578" y="2882295"/>
            <a:ext cx="2522470" cy="1487398"/>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cxnSp>
        <p:nvCxnSpPr>
          <p:cNvPr id="67" name="Rechte verbindingslijn met pijl 66"/>
          <p:cNvCxnSpPr>
            <a:stCxn id="57" idx="2"/>
          </p:cNvCxnSpPr>
          <p:nvPr/>
        </p:nvCxnSpPr>
        <p:spPr>
          <a:xfrm flipH="1">
            <a:off x="942303" y="1961102"/>
            <a:ext cx="3376338" cy="659582"/>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0" name="Rechte verbindingslijn met pijl 69"/>
          <p:cNvCxnSpPr>
            <a:stCxn id="57" idx="2"/>
          </p:cNvCxnSpPr>
          <p:nvPr/>
        </p:nvCxnSpPr>
        <p:spPr>
          <a:xfrm flipH="1">
            <a:off x="4296545" y="1961102"/>
            <a:ext cx="22096" cy="659583"/>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7" name="Rechte verbindingslijn met pijl 76"/>
          <p:cNvCxnSpPr>
            <a:endCxn id="48" idx="0"/>
          </p:cNvCxnSpPr>
          <p:nvPr/>
        </p:nvCxnSpPr>
        <p:spPr>
          <a:xfrm>
            <a:off x="4204311" y="1961103"/>
            <a:ext cx="3548024" cy="677130"/>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5" name="Rechte verbindingslijn met pijl 84"/>
          <p:cNvCxnSpPr/>
          <p:nvPr/>
        </p:nvCxnSpPr>
        <p:spPr>
          <a:xfrm flipH="1">
            <a:off x="1067459" y="1071353"/>
            <a:ext cx="3194969" cy="1593821"/>
          </a:xfrm>
          <a:prstGeom prst="straightConnector1">
            <a:avLst/>
          </a:prstGeom>
          <a:ln>
            <a:solidFill>
              <a:srgbClr val="92D05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6" name="Rechte verbindingslijn met pijl 85"/>
          <p:cNvCxnSpPr/>
          <p:nvPr/>
        </p:nvCxnSpPr>
        <p:spPr>
          <a:xfrm>
            <a:off x="4274450" y="1052531"/>
            <a:ext cx="3455094" cy="1612643"/>
          </a:xfrm>
          <a:prstGeom prst="straightConnector1">
            <a:avLst/>
          </a:prstGeom>
          <a:ln>
            <a:solidFill>
              <a:srgbClr val="92D05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0" name="Rechte verbindingslijn met pijl 99"/>
          <p:cNvCxnSpPr>
            <a:endCxn id="57" idx="0"/>
          </p:cNvCxnSpPr>
          <p:nvPr/>
        </p:nvCxnSpPr>
        <p:spPr>
          <a:xfrm>
            <a:off x="4318640" y="1038304"/>
            <a:ext cx="1" cy="615021"/>
          </a:xfrm>
          <a:prstGeom prst="straightConnector1">
            <a:avLst/>
          </a:prstGeom>
          <a:ln>
            <a:solidFill>
              <a:srgbClr val="92D05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3" name="Tekstvak 32"/>
          <p:cNvSpPr txBox="1"/>
          <p:nvPr/>
        </p:nvSpPr>
        <p:spPr>
          <a:xfrm>
            <a:off x="53699" y="733619"/>
            <a:ext cx="1624891" cy="307777"/>
          </a:xfrm>
          <a:prstGeom prst="rect">
            <a:avLst/>
          </a:prstGeom>
          <a:noFill/>
          <a:ln>
            <a:solidFill>
              <a:schemeClr val="tx1"/>
            </a:solidFill>
            <a:prstDash val="lgDashDotDot"/>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NOVI</a:t>
            </a:r>
            <a:endParaRPr lang="nl-NL" sz="1400" b="1" dirty="0">
              <a:solidFill>
                <a:prstClr val="black"/>
              </a:solidFill>
              <a:latin typeface="Calibri"/>
            </a:endParaRPr>
          </a:p>
        </p:txBody>
      </p:sp>
      <p:sp>
        <p:nvSpPr>
          <p:cNvPr id="38" name="Tekstvak 37"/>
          <p:cNvSpPr txBox="1"/>
          <p:nvPr/>
        </p:nvSpPr>
        <p:spPr>
          <a:xfrm>
            <a:off x="7236296" y="730528"/>
            <a:ext cx="1804119" cy="276999"/>
          </a:xfrm>
          <a:prstGeom prst="rect">
            <a:avLst/>
          </a:prstGeom>
          <a:noFill/>
          <a:ln>
            <a:solidFill>
              <a:schemeClr val="tx1"/>
            </a:solidFill>
            <a:prstDash val="lgDashDotDot"/>
          </a:ln>
        </p:spPr>
        <p:txBody>
          <a:bodyPr wrap="square" rtlCol="0">
            <a:spAutoFit/>
          </a:bodyPr>
          <a:lstStyle/>
          <a:p>
            <a:pPr defTabSz="457200" eaLnBrk="1" fontAlgn="auto" hangingPunct="1">
              <a:spcBef>
                <a:spcPts val="0"/>
              </a:spcBef>
              <a:spcAft>
                <a:spcPts val="0"/>
              </a:spcAft>
            </a:pPr>
            <a:r>
              <a:rPr lang="nl-NL" sz="1200" b="1" dirty="0" err="1" smtClean="0">
                <a:solidFill>
                  <a:prstClr val="black"/>
                </a:solidFill>
                <a:ea typeface="Verdana" panose="020B0604030504040204" pitchFamily="34" charset="0"/>
                <a:cs typeface="Verdana" panose="020B0604030504040204" pitchFamily="34" charset="0"/>
              </a:rPr>
              <a:t>Pr.Omgevingsvisie</a:t>
            </a:r>
            <a:endParaRPr lang="nl-NL" sz="1200" b="1" dirty="0">
              <a:solidFill>
                <a:prstClr val="black"/>
              </a:solidFill>
              <a:ea typeface="Verdana" panose="020B0604030504040204" pitchFamily="34" charset="0"/>
              <a:cs typeface="Verdana" panose="020B0604030504040204" pitchFamily="34" charset="0"/>
            </a:endParaRPr>
          </a:p>
        </p:txBody>
      </p:sp>
      <p:cxnSp>
        <p:nvCxnSpPr>
          <p:cNvPr id="74" name="Rechte verbindingslijn met pijl 73"/>
          <p:cNvCxnSpPr>
            <a:stCxn id="46" idx="2"/>
          </p:cNvCxnSpPr>
          <p:nvPr/>
        </p:nvCxnSpPr>
        <p:spPr>
          <a:xfrm>
            <a:off x="4274449" y="3143905"/>
            <a:ext cx="0" cy="622923"/>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8" name="Rechte verbindingslijn met pijl 77"/>
          <p:cNvCxnSpPr>
            <a:stCxn id="48" idx="2"/>
            <a:endCxn id="50" idx="0"/>
          </p:cNvCxnSpPr>
          <p:nvPr/>
        </p:nvCxnSpPr>
        <p:spPr>
          <a:xfrm flipH="1">
            <a:off x="4262429" y="3161453"/>
            <a:ext cx="3489906" cy="605375"/>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88" name="Rechte verbindingslijn met pijl 87"/>
          <p:cNvCxnSpPr>
            <a:stCxn id="38" idx="1"/>
            <a:endCxn id="9" idx="3"/>
          </p:cNvCxnSpPr>
          <p:nvPr/>
        </p:nvCxnSpPr>
        <p:spPr>
          <a:xfrm flipH="1">
            <a:off x="6828678" y="869028"/>
            <a:ext cx="407618" cy="18481"/>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0" name="Rechte verbindingslijn met pijl 89"/>
          <p:cNvCxnSpPr>
            <a:stCxn id="33" idx="3"/>
            <a:endCxn id="9" idx="1"/>
          </p:cNvCxnSpPr>
          <p:nvPr/>
        </p:nvCxnSpPr>
        <p:spPr>
          <a:xfrm>
            <a:off x="1678590" y="887508"/>
            <a:ext cx="465898" cy="1"/>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09" name="Tekstvak 108"/>
          <p:cNvSpPr txBox="1"/>
          <p:nvPr/>
        </p:nvSpPr>
        <p:spPr>
          <a:xfrm>
            <a:off x="6888852" y="4393589"/>
            <a:ext cx="1859612" cy="523220"/>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ea typeface="Verdana" panose="020B0604030504040204" pitchFamily="34" charset="0"/>
                <a:cs typeface="Verdana" panose="020B0604030504040204" pitchFamily="34" charset="0"/>
              </a:rPr>
              <a:t>Programma (overschrijding)</a:t>
            </a:r>
            <a:endParaRPr lang="nl-NL" sz="1400" b="1" dirty="0">
              <a:solidFill>
                <a:prstClr val="black"/>
              </a:solidFill>
              <a:ea typeface="Verdana" panose="020B0604030504040204" pitchFamily="34" charset="0"/>
              <a:cs typeface="Verdana" panose="020B0604030504040204" pitchFamily="34" charset="0"/>
            </a:endParaRPr>
          </a:p>
        </p:txBody>
      </p:sp>
      <p:sp>
        <p:nvSpPr>
          <p:cNvPr id="39" name="Ovaal 38"/>
          <p:cNvSpPr/>
          <p:nvPr/>
        </p:nvSpPr>
        <p:spPr>
          <a:xfrm>
            <a:off x="3557120" y="3275019"/>
            <a:ext cx="1523040" cy="156424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Tree>
    <p:extLst>
      <p:ext uri="{BB962C8B-B14F-4D97-AF65-F5344CB8AC3E}">
        <p14:creationId xmlns:p14="http://schemas.microsoft.com/office/powerpoint/2010/main" val="5575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sz="1400" dirty="0"/>
          </a:p>
        </p:txBody>
      </p:sp>
      <p:sp>
        <p:nvSpPr>
          <p:cNvPr id="4" name="Tijdelijke aanduiding voor voettekst 3"/>
          <p:cNvSpPr>
            <a:spLocks noGrp="1"/>
          </p:cNvSpPr>
          <p:nvPr>
            <p:ph type="ftr" sz="quarter" idx="11"/>
          </p:nvPr>
        </p:nvSpPr>
        <p:spPr/>
        <p:txBody>
          <a:bodyPr/>
          <a:lstStyle/>
          <a:p>
            <a:endParaRPr lang="nl-NL" sz="1400" dirty="0"/>
          </a:p>
        </p:txBody>
      </p:sp>
      <p:sp>
        <p:nvSpPr>
          <p:cNvPr id="6" name="Tekstvak 5"/>
          <p:cNvSpPr txBox="1"/>
          <p:nvPr/>
        </p:nvSpPr>
        <p:spPr>
          <a:xfrm>
            <a:off x="3782864" y="3057273"/>
            <a:ext cx="1337601"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omgevingsplan</a:t>
            </a:r>
            <a:endParaRPr lang="nl-NL" sz="1400" b="1" dirty="0">
              <a:solidFill>
                <a:prstClr val="black"/>
              </a:solidFill>
              <a:latin typeface="Calibri"/>
            </a:endParaRPr>
          </a:p>
        </p:txBody>
      </p:sp>
      <p:sp>
        <p:nvSpPr>
          <p:cNvPr id="7" name="Tekstvak 6"/>
          <p:cNvSpPr txBox="1"/>
          <p:nvPr/>
        </p:nvSpPr>
        <p:spPr>
          <a:xfrm>
            <a:off x="3540868" y="3278221"/>
            <a:ext cx="184731" cy="307777"/>
          </a:xfrm>
          <a:prstGeom prst="rect">
            <a:avLst/>
          </a:prstGeom>
          <a:noFill/>
        </p:spPr>
        <p:txBody>
          <a:bodyPr wrap="none" rtlCol="0">
            <a:spAutoFit/>
          </a:bodyPr>
          <a:lstStyle/>
          <a:p>
            <a:pPr defTabSz="457200" eaLnBrk="1" fontAlgn="auto" hangingPunct="1">
              <a:spcBef>
                <a:spcPts val="0"/>
              </a:spcBef>
              <a:spcAft>
                <a:spcPts val="0"/>
              </a:spcAft>
            </a:pPr>
            <a:endParaRPr lang="nl-NL" sz="1400" dirty="0">
              <a:solidFill>
                <a:prstClr val="black"/>
              </a:solidFill>
              <a:latin typeface="Calibri"/>
            </a:endParaRPr>
          </a:p>
        </p:txBody>
      </p:sp>
      <p:sp>
        <p:nvSpPr>
          <p:cNvPr id="8" name="Tekstvak 7"/>
          <p:cNvSpPr txBox="1"/>
          <p:nvPr/>
        </p:nvSpPr>
        <p:spPr>
          <a:xfrm>
            <a:off x="3740350" y="1182043"/>
            <a:ext cx="1309273"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omgevingsvisie</a:t>
            </a:r>
            <a:endParaRPr lang="nl-NL" sz="1400" b="1" dirty="0">
              <a:solidFill>
                <a:prstClr val="black"/>
              </a:solidFill>
              <a:latin typeface="Calibri"/>
            </a:endParaRPr>
          </a:p>
        </p:txBody>
      </p:sp>
      <p:sp>
        <p:nvSpPr>
          <p:cNvPr id="9" name="Tekstvak 8"/>
          <p:cNvSpPr txBox="1"/>
          <p:nvPr/>
        </p:nvSpPr>
        <p:spPr>
          <a:xfrm>
            <a:off x="7616873" y="3057272"/>
            <a:ext cx="1313495"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omgevingsvisie</a:t>
            </a:r>
            <a:endParaRPr lang="nl-NL" sz="1400" b="1" dirty="0">
              <a:solidFill>
                <a:prstClr val="black"/>
              </a:solidFill>
              <a:latin typeface="Calibri"/>
            </a:endParaRPr>
          </a:p>
        </p:txBody>
      </p:sp>
      <p:sp>
        <p:nvSpPr>
          <p:cNvPr id="11" name="Tekstvak 10"/>
          <p:cNvSpPr txBox="1"/>
          <p:nvPr/>
        </p:nvSpPr>
        <p:spPr>
          <a:xfrm>
            <a:off x="254537" y="2949553"/>
            <a:ext cx="1040861" cy="523220"/>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a:solidFill>
                  <a:prstClr val="black"/>
                </a:solidFill>
                <a:latin typeface="Calibri"/>
              </a:rPr>
              <a:t>o</a:t>
            </a:r>
            <a:r>
              <a:rPr lang="nl-NL" sz="1400" b="1" dirty="0" smtClean="0">
                <a:solidFill>
                  <a:prstClr val="black"/>
                </a:solidFill>
                <a:latin typeface="Calibri"/>
              </a:rPr>
              <a:t>mgevings-visie</a:t>
            </a:r>
            <a:endParaRPr lang="nl-NL" sz="1400" b="1" dirty="0">
              <a:solidFill>
                <a:prstClr val="black"/>
              </a:solidFill>
              <a:latin typeface="Calibri"/>
            </a:endParaRPr>
          </a:p>
        </p:txBody>
      </p:sp>
      <p:sp>
        <p:nvSpPr>
          <p:cNvPr id="12" name="Tekstvak 11"/>
          <p:cNvSpPr txBox="1"/>
          <p:nvPr/>
        </p:nvSpPr>
        <p:spPr>
          <a:xfrm>
            <a:off x="7203229" y="4060577"/>
            <a:ext cx="562928"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rijk</a:t>
            </a:r>
            <a:endParaRPr lang="nl-NL" sz="1400" dirty="0">
              <a:solidFill>
                <a:prstClr val="black"/>
              </a:solidFill>
              <a:latin typeface="Calibri"/>
            </a:endParaRPr>
          </a:p>
        </p:txBody>
      </p:sp>
      <p:sp>
        <p:nvSpPr>
          <p:cNvPr id="13" name="Tekstvak 12"/>
          <p:cNvSpPr txBox="1"/>
          <p:nvPr/>
        </p:nvSpPr>
        <p:spPr>
          <a:xfrm>
            <a:off x="1032752" y="4060577"/>
            <a:ext cx="1164077"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provincie</a:t>
            </a:r>
            <a:endParaRPr lang="nl-NL" sz="1400" dirty="0">
              <a:solidFill>
                <a:prstClr val="black"/>
              </a:solidFill>
              <a:latin typeface="Calibri"/>
            </a:endParaRPr>
          </a:p>
        </p:txBody>
      </p:sp>
      <p:sp>
        <p:nvSpPr>
          <p:cNvPr id="14" name="Tekstvak 13"/>
          <p:cNvSpPr txBox="1"/>
          <p:nvPr/>
        </p:nvSpPr>
        <p:spPr>
          <a:xfrm>
            <a:off x="3985118" y="384134"/>
            <a:ext cx="1031131"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gemeente</a:t>
            </a:r>
            <a:endParaRPr lang="nl-NL" sz="1400" dirty="0">
              <a:solidFill>
                <a:prstClr val="black"/>
              </a:solidFill>
              <a:latin typeface="Calibri"/>
            </a:endParaRPr>
          </a:p>
        </p:txBody>
      </p:sp>
      <p:sp>
        <p:nvSpPr>
          <p:cNvPr id="15" name="Tekstvak 14"/>
          <p:cNvSpPr txBox="1"/>
          <p:nvPr/>
        </p:nvSpPr>
        <p:spPr>
          <a:xfrm>
            <a:off x="3880903" y="6046252"/>
            <a:ext cx="1239562"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waterschap</a:t>
            </a:r>
            <a:endParaRPr lang="nl-NL" sz="1400" dirty="0">
              <a:solidFill>
                <a:prstClr val="black"/>
              </a:solidFill>
              <a:latin typeface="Calibri"/>
            </a:endParaRPr>
          </a:p>
        </p:txBody>
      </p:sp>
      <p:sp>
        <p:nvSpPr>
          <p:cNvPr id="16" name="Tekstvak 15"/>
          <p:cNvSpPr txBox="1"/>
          <p:nvPr/>
        </p:nvSpPr>
        <p:spPr>
          <a:xfrm>
            <a:off x="3540868" y="4597419"/>
            <a:ext cx="1980274"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waterschapverordening</a:t>
            </a:r>
            <a:endParaRPr lang="nl-NL" sz="1400" b="1" dirty="0">
              <a:solidFill>
                <a:prstClr val="black"/>
              </a:solidFill>
              <a:latin typeface="Calibri"/>
            </a:endParaRPr>
          </a:p>
        </p:txBody>
      </p:sp>
      <p:sp>
        <p:nvSpPr>
          <p:cNvPr id="17" name="Tekstvak 16"/>
          <p:cNvSpPr txBox="1"/>
          <p:nvPr/>
        </p:nvSpPr>
        <p:spPr>
          <a:xfrm>
            <a:off x="1828798" y="2852909"/>
            <a:ext cx="1400785" cy="738664"/>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(instructieregel) </a:t>
            </a:r>
            <a:r>
              <a:rPr lang="nl-NL" sz="1400" b="1" dirty="0" smtClean="0">
                <a:solidFill>
                  <a:prstClr val="black"/>
                </a:solidFill>
                <a:latin typeface="Calibri"/>
              </a:rPr>
              <a:t>omgevings-verordening</a:t>
            </a:r>
            <a:endParaRPr lang="nl-NL" sz="1400" b="1" dirty="0">
              <a:solidFill>
                <a:prstClr val="black"/>
              </a:solidFill>
              <a:latin typeface="Calibri"/>
            </a:endParaRPr>
          </a:p>
        </p:txBody>
      </p:sp>
      <p:sp>
        <p:nvSpPr>
          <p:cNvPr id="19" name="Tekstvak 18"/>
          <p:cNvSpPr txBox="1"/>
          <p:nvPr/>
        </p:nvSpPr>
        <p:spPr>
          <a:xfrm>
            <a:off x="5960295" y="2852909"/>
            <a:ext cx="1352783" cy="738664"/>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dirty="0">
                <a:solidFill>
                  <a:prstClr val="black"/>
                </a:solidFill>
                <a:latin typeface="Calibri"/>
              </a:rPr>
              <a:t>i</a:t>
            </a:r>
            <a:r>
              <a:rPr lang="nl-NL" sz="1400" dirty="0" smtClean="0">
                <a:solidFill>
                  <a:prstClr val="black"/>
                </a:solidFill>
                <a:latin typeface="Calibri"/>
              </a:rPr>
              <a:t>nstructieregels besluit kwaliteit leefomgeving</a:t>
            </a:r>
            <a:endParaRPr lang="nl-NL" sz="1400" dirty="0">
              <a:solidFill>
                <a:prstClr val="black"/>
              </a:solidFill>
              <a:latin typeface="Calibri"/>
            </a:endParaRPr>
          </a:p>
        </p:txBody>
      </p:sp>
      <p:sp>
        <p:nvSpPr>
          <p:cNvPr id="20" name="Ovaal 19"/>
          <p:cNvSpPr/>
          <p:nvPr/>
        </p:nvSpPr>
        <p:spPr>
          <a:xfrm>
            <a:off x="3352800" y="736399"/>
            <a:ext cx="2415702" cy="3128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21" name="Ovaal 20"/>
          <p:cNvSpPr/>
          <p:nvPr/>
        </p:nvSpPr>
        <p:spPr>
          <a:xfrm>
            <a:off x="99349" y="2227635"/>
            <a:ext cx="3283799" cy="1816514"/>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22" name="Ovaal 21"/>
          <p:cNvSpPr/>
          <p:nvPr/>
        </p:nvSpPr>
        <p:spPr>
          <a:xfrm>
            <a:off x="5697650" y="2342772"/>
            <a:ext cx="3329618" cy="1643815"/>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23" name="Ovaal 22"/>
          <p:cNvSpPr/>
          <p:nvPr/>
        </p:nvSpPr>
        <p:spPr>
          <a:xfrm>
            <a:off x="3352800" y="3986587"/>
            <a:ext cx="2188724" cy="19651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cxnSp>
        <p:nvCxnSpPr>
          <p:cNvPr id="25" name="Rechte verbindingslijn met pijl 24"/>
          <p:cNvCxnSpPr/>
          <p:nvPr/>
        </p:nvCxnSpPr>
        <p:spPr>
          <a:xfrm flipH="1">
            <a:off x="4424100" y="1642637"/>
            <a:ext cx="2" cy="13160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p:nvPr/>
        </p:nvCxnSpPr>
        <p:spPr>
          <a:xfrm flipV="1">
            <a:off x="4394986" y="3336589"/>
            <a:ext cx="19388" cy="12608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p:nvPr/>
        </p:nvCxnSpPr>
        <p:spPr>
          <a:xfrm>
            <a:off x="3229583" y="3211161"/>
            <a:ext cx="496016" cy="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9" idx="1"/>
            <a:endCxn id="6" idx="3"/>
          </p:cNvCxnSpPr>
          <p:nvPr/>
        </p:nvCxnSpPr>
        <p:spPr>
          <a:xfrm flipH="1" flipV="1">
            <a:off x="5120465" y="3211162"/>
            <a:ext cx="839830" cy="11079"/>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1" idx="3"/>
            <a:endCxn id="17" idx="1"/>
          </p:cNvCxnSpPr>
          <p:nvPr/>
        </p:nvCxnSpPr>
        <p:spPr>
          <a:xfrm>
            <a:off x="1295398" y="3211163"/>
            <a:ext cx="533400" cy="11078"/>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p:cNvCxnSpPr>
            <a:stCxn id="9" idx="1"/>
            <a:endCxn id="19" idx="3"/>
          </p:cNvCxnSpPr>
          <p:nvPr/>
        </p:nvCxnSpPr>
        <p:spPr>
          <a:xfrm flipH="1">
            <a:off x="7313078" y="3211161"/>
            <a:ext cx="303795" cy="11080"/>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54" name="Tekstvak 53"/>
          <p:cNvSpPr txBox="1"/>
          <p:nvPr/>
        </p:nvSpPr>
        <p:spPr>
          <a:xfrm>
            <a:off x="5923075" y="736399"/>
            <a:ext cx="3007293" cy="1200329"/>
          </a:xfrm>
          <a:prstGeom prst="rect">
            <a:avLst/>
          </a:prstGeom>
          <a:noFill/>
        </p:spPr>
        <p:txBody>
          <a:bodyPr wrap="square" rtlCol="0">
            <a:spAutoFit/>
          </a:bodyPr>
          <a:lstStyle/>
          <a:p>
            <a:pPr defTabSz="457200" eaLnBrk="1" fontAlgn="auto" hangingPunct="1">
              <a:spcBef>
                <a:spcPts val="0"/>
              </a:spcBef>
              <a:spcAft>
                <a:spcPts val="0"/>
              </a:spcAft>
            </a:pPr>
            <a:r>
              <a:rPr lang="nl-NL" sz="1800" dirty="0" smtClean="0">
                <a:solidFill>
                  <a:prstClr val="black"/>
                </a:solidFill>
                <a:latin typeface="Calibri"/>
              </a:rPr>
              <a:t>Samenhang omgevingsvisie, programma, omgevingsplan, waterschaps-/omgevingsverordening</a:t>
            </a:r>
            <a:endParaRPr lang="nl-NL" sz="1800" dirty="0">
              <a:solidFill>
                <a:prstClr val="black"/>
              </a:solidFill>
              <a:latin typeface="Calibri"/>
            </a:endParaRPr>
          </a:p>
        </p:txBody>
      </p:sp>
      <p:sp>
        <p:nvSpPr>
          <p:cNvPr id="55" name="Tekstvak 54"/>
          <p:cNvSpPr txBox="1"/>
          <p:nvPr/>
        </p:nvSpPr>
        <p:spPr>
          <a:xfrm>
            <a:off x="914397" y="2398287"/>
            <a:ext cx="1282432"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a:solidFill>
                  <a:prstClr val="black"/>
                </a:solidFill>
                <a:latin typeface="Calibri"/>
              </a:rPr>
              <a:t>programma</a:t>
            </a:r>
          </a:p>
        </p:txBody>
      </p:sp>
      <p:sp>
        <p:nvSpPr>
          <p:cNvPr id="56" name="Tekstvak 55"/>
          <p:cNvSpPr txBox="1"/>
          <p:nvPr/>
        </p:nvSpPr>
        <p:spPr>
          <a:xfrm>
            <a:off x="4596802" y="2034995"/>
            <a:ext cx="1100848"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a:solidFill>
                  <a:prstClr val="black"/>
                </a:solidFill>
                <a:latin typeface="Calibri"/>
              </a:rPr>
              <a:t>programma</a:t>
            </a:r>
          </a:p>
        </p:txBody>
      </p:sp>
      <p:cxnSp>
        <p:nvCxnSpPr>
          <p:cNvPr id="58" name="Rechte verbindingslijn met pijl 57"/>
          <p:cNvCxnSpPr/>
          <p:nvPr/>
        </p:nvCxnSpPr>
        <p:spPr>
          <a:xfrm>
            <a:off x="4551700" y="1489820"/>
            <a:ext cx="568765" cy="545175"/>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9" name="Rechte verbindingslijn met pijl 58"/>
          <p:cNvCxnSpPr/>
          <p:nvPr/>
        </p:nvCxnSpPr>
        <p:spPr>
          <a:xfrm flipH="1">
            <a:off x="4906006" y="2389255"/>
            <a:ext cx="197437" cy="668017"/>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3" name="Rechte verbindingslijn met pijl 62"/>
          <p:cNvCxnSpPr/>
          <p:nvPr/>
        </p:nvCxnSpPr>
        <p:spPr>
          <a:xfrm>
            <a:off x="2235909" y="2651792"/>
            <a:ext cx="449094" cy="201117"/>
          </a:xfrm>
          <a:prstGeom prst="straightConnector1">
            <a:avLst/>
          </a:prstGeom>
          <a:ln>
            <a:solidFill>
              <a:srgbClr val="92D05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5" name="Rechte verbindingslijn met pijl 64"/>
          <p:cNvCxnSpPr/>
          <p:nvPr/>
        </p:nvCxnSpPr>
        <p:spPr>
          <a:xfrm flipV="1">
            <a:off x="378563" y="2706064"/>
            <a:ext cx="520430" cy="226290"/>
          </a:xfrm>
          <a:prstGeom prst="straightConnector1">
            <a:avLst/>
          </a:prstGeom>
          <a:ln>
            <a:solidFill>
              <a:srgbClr val="92D05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 name="Rechte verbindingslijn met pijl 4"/>
          <p:cNvCxnSpPr>
            <a:stCxn id="19" idx="2"/>
            <a:endCxn id="16" idx="3"/>
          </p:cNvCxnSpPr>
          <p:nvPr/>
        </p:nvCxnSpPr>
        <p:spPr>
          <a:xfrm flipH="1">
            <a:off x="5521142" y="3591573"/>
            <a:ext cx="1115545" cy="1159735"/>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p:nvPr/>
        </p:nvCxnSpPr>
        <p:spPr>
          <a:xfrm flipH="1">
            <a:off x="3229583" y="3580493"/>
            <a:ext cx="2730713" cy="0"/>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42" name="Tekstvak 41"/>
          <p:cNvSpPr txBox="1"/>
          <p:nvPr/>
        </p:nvSpPr>
        <p:spPr>
          <a:xfrm>
            <a:off x="3924666" y="5407250"/>
            <a:ext cx="1100848"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a:solidFill>
                  <a:prstClr val="black"/>
                </a:solidFill>
                <a:latin typeface="Calibri"/>
              </a:rPr>
              <a:t>programma</a:t>
            </a:r>
          </a:p>
        </p:txBody>
      </p:sp>
      <p:cxnSp>
        <p:nvCxnSpPr>
          <p:cNvPr id="45" name="Rechte verbindingslijn met pijl 44"/>
          <p:cNvCxnSpPr/>
          <p:nvPr/>
        </p:nvCxnSpPr>
        <p:spPr>
          <a:xfrm>
            <a:off x="2685003" y="3585998"/>
            <a:ext cx="948230" cy="103081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52" name="Rechte verbindingslijn met pijl 51"/>
          <p:cNvCxnSpPr/>
          <p:nvPr/>
        </p:nvCxnSpPr>
        <p:spPr>
          <a:xfrm flipH="1" flipV="1">
            <a:off x="4404680" y="4905196"/>
            <a:ext cx="19420" cy="48727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7" name="Tekstvak 56"/>
          <p:cNvSpPr txBox="1"/>
          <p:nvPr/>
        </p:nvSpPr>
        <p:spPr>
          <a:xfrm>
            <a:off x="6785505" y="2444573"/>
            <a:ext cx="1282432" cy="30777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nl-NL" sz="1400" b="1" dirty="0">
                <a:solidFill>
                  <a:prstClr val="black"/>
                </a:solidFill>
                <a:latin typeface="Calibri"/>
              </a:rPr>
              <a:t>programma</a:t>
            </a:r>
          </a:p>
        </p:txBody>
      </p:sp>
      <p:cxnSp>
        <p:nvCxnSpPr>
          <p:cNvPr id="60" name="Rechte verbindingslijn met pijl 59"/>
          <p:cNvCxnSpPr>
            <a:stCxn id="57" idx="1"/>
          </p:cNvCxnSpPr>
          <p:nvPr/>
        </p:nvCxnSpPr>
        <p:spPr>
          <a:xfrm flipH="1">
            <a:off x="6187593" y="2598462"/>
            <a:ext cx="597912" cy="243367"/>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1" name="Rechte verbindingslijn met pijl 60"/>
          <p:cNvCxnSpPr>
            <a:endCxn id="57" idx="3"/>
          </p:cNvCxnSpPr>
          <p:nvPr/>
        </p:nvCxnSpPr>
        <p:spPr>
          <a:xfrm flipH="1" flipV="1">
            <a:off x="8067937" y="2598462"/>
            <a:ext cx="453493" cy="458811"/>
          </a:xfrm>
          <a:prstGeom prst="straightConnector1">
            <a:avLst/>
          </a:prstGeom>
          <a:ln>
            <a:solidFill>
              <a:srgbClr val="7030A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516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Anders werken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628800"/>
            <a:ext cx="4608512" cy="4608512"/>
          </a:xfrm>
          <a:prstGeom prst="rect">
            <a:avLst/>
          </a:prstGeom>
        </p:spPr>
      </p:pic>
    </p:spTree>
    <p:extLst>
      <p:ext uri="{BB962C8B-B14F-4D97-AF65-F5344CB8AC3E}">
        <p14:creationId xmlns:p14="http://schemas.microsoft.com/office/powerpoint/2010/main" val="242903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jdelijke aanduiding voor inhoud 2"/>
          <p:cNvSpPr>
            <a:spLocks noGrp="1"/>
          </p:cNvSpPr>
          <p:nvPr>
            <p:ph sz="half" idx="1"/>
          </p:nvPr>
        </p:nvSpPr>
        <p:spPr bwMode="auto">
          <a:xfrm>
            <a:off x="323528" y="1800000"/>
            <a:ext cx="8352928" cy="427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Tx/>
              <a:buChar char="•"/>
            </a:pPr>
            <a:r>
              <a:rPr altLang="nl-NL" sz="2000" dirty="0" smtClean="0"/>
              <a:t>Meer/</a:t>
            </a:r>
            <a:r>
              <a:rPr altLang="nl-NL" sz="2000" dirty="0" err="1" smtClean="0"/>
              <a:t>anders</a:t>
            </a:r>
            <a:r>
              <a:rPr altLang="nl-NL" sz="2000" dirty="0" smtClean="0"/>
              <a:t> </a:t>
            </a:r>
            <a:r>
              <a:rPr altLang="nl-NL" sz="2000" dirty="0" err="1" smtClean="0"/>
              <a:t>integraal</a:t>
            </a:r>
            <a:r>
              <a:rPr altLang="nl-NL" sz="2000" dirty="0" smtClean="0"/>
              <a:t> </a:t>
            </a:r>
            <a:r>
              <a:rPr altLang="nl-NL" sz="2000" dirty="0" err="1" smtClean="0"/>
              <a:t>werken</a:t>
            </a:r>
            <a:endParaRPr altLang="nl-NL" sz="2000" dirty="0" smtClean="0"/>
          </a:p>
          <a:p>
            <a:pPr marL="285750" indent="-285750">
              <a:buFontTx/>
              <a:buChar char="•"/>
            </a:pPr>
            <a:endParaRPr altLang="nl-NL" sz="2000" dirty="0" smtClean="0"/>
          </a:p>
          <a:p>
            <a:pPr marL="285750" indent="-285750">
              <a:buFontTx/>
              <a:buChar char="•"/>
            </a:pPr>
            <a:r>
              <a:rPr altLang="nl-NL" sz="2000" dirty="0" smtClean="0"/>
              <a:t>Meer/</a:t>
            </a:r>
            <a:r>
              <a:rPr altLang="nl-NL" sz="2000" dirty="0" err="1" smtClean="0"/>
              <a:t>anders</a:t>
            </a:r>
            <a:r>
              <a:rPr altLang="nl-NL" sz="2000" dirty="0" smtClean="0"/>
              <a:t> </a:t>
            </a:r>
            <a:r>
              <a:rPr altLang="nl-NL" sz="2000" dirty="0" err="1" smtClean="0"/>
              <a:t>gebiedsgericht</a:t>
            </a:r>
            <a:r>
              <a:rPr altLang="nl-NL" sz="2000" dirty="0" smtClean="0"/>
              <a:t> </a:t>
            </a:r>
            <a:r>
              <a:rPr altLang="nl-NL" sz="2000" dirty="0" err="1" smtClean="0"/>
              <a:t>werken</a:t>
            </a:r>
            <a:endParaRPr altLang="nl-NL" sz="2000" dirty="0" smtClean="0"/>
          </a:p>
          <a:p>
            <a:pPr marL="285750" indent="-285750">
              <a:buFontTx/>
              <a:buChar char="•"/>
            </a:pPr>
            <a:endParaRPr altLang="nl-NL" sz="2000" dirty="0" smtClean="0"/>
          </a:p>
          <a:p>
            <a:pPr marL="285750" indent="-285750">
              <a:buFontTx/>
              <a:buChar char="•"/>
            </a:pPr>
            <a:r>
              <a:rPr altLang="nl-NL" sz="2000" dirty="0" smtClean="0"/>
              <a:t>Meer/</a:t>
            </a:r>
            <a:r>
              <a:rPr altLang="nl-NL" sz="2000" dirty="0" err="1" smtClean="0"/>
              <a:t>anders</a:t>
            </a:r>
            <a:r>
              <a:rPr altLang="nl-NL" sz="2000" dirty="0" smtClean="0"/>
              <a:t> in </a:t>
            </a:r>
            <a:r>
              <a:rPr altLang="nl-NL" sz="2000" dirty="0" err="1" smtClean="0"/>
              <a:t>regionale</a:t>
            </a:r>
            <a:r>
              <a:rPr altLang="nl-NL" sz="2000" dirty="0" smtClean="0"/>
              <a:t> </a:t>
            </a:r>
            <a:r>
              <a:rPr altLang="nl-NL" sz="2000" dirty="0" err="1" smtClean="0"/>
              <a:t>samenwerking</a:t>
            </a:r>
            <a:endParaRPr altLang="nl-NL" sz="2000" dirty="0" smtClean="0"/>
          </a:p>
          <a:p>
            <a:pPr marL="285750" indent="-285750">
              <a:buFontTx/>
              <a:buChar char="•"/>
            </a:pPr>
            <a:endParaRPr altLang="nl-NL" sz="2000" dirty="0" smtClean="0"/>
          </a:p>
          <a:p>
            <a:pPr marL="285750" indent="-285750">
              <a:buFontTx/>
              <a:buChar char="•"/>
            </a:pPr>
            <a:r>
              <a:rPr altLang="nl-NL" sz="2000" dirty="0" smtClean="0"/>
              <a:t>Meer/</a:t>
            </a:r>
            <a:r>
              <a:rPr altLang="nl-NL" sz="2000" dirty="0" err="1" smtClean="0"/>
              <a:t>anders</a:t>
            </a:r>
            <a:r>
              <a:rPr altLang="nl-NL" sz="2000" dirty="0" smtClean="0"/>
              <a:t> in </a:t>
            </a:r>
            <a:r>
              <a:rPr altLang="nl-NL" sz="2000" dirty="0" err="1" smtClean="0"/>
              <a:t>samenwerking</a:t>
            </a:r>
            <a:r>
              <a:rPr altLang="nl-NL" sz="2000" dirty="0" smtClean="0"/>
              <a:t> met de </a:t>
            </a:r>
            <a:r>
              <a:rPr altLang="nl-NL" sz="2000" dirty="0" err="1" smtClean="0"/>
              <a:t>samenleving</a:t>
            </a:r>
            <a:endParaRPr altLang="nl-NL" sz="2000" dirty="0" smtClean="0"/>
          </a:p>
        </p:txBody>
      </p:sp>
      <p:sp>
        <p:nvSpPr>
          <p:cNvPr id="30721" name="Titel 1"/>
          <p:cNvSpPr>
            <a:spLocks noGrp="1"/>
          </p:cNvSpPr>
          <p:nvPr>
            <p:ph type="title"/>
          </p:nvPr>
        </p:nvSpPr>
        <p:spPr/>
        <p:txBody>
          <a:bodyPr/>
          <a:lstStyle/>
          <a:p>
            <a:pPr>
              <a:defRPr/>
            </a:pPr>
            <a:r>
              <a:rPr lang="nl-NL" dirty="0"/>
              <a:t>Veranderopgave</a:t>
            </a:r>
          </a:p>
        </p:txBody>
      </p:sp>
    </p:spTree>
    <p:extLst>
      <p:ext uri="{BB962C8B-B14F-4D97-AF65-F5344CB8AC3E}">
        <p14:creationId xmlns:p14="http://schemas.microsoft.com/office/powerpoint/2010/main" val="152262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 de slag !</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r>
              <a:rPr lang="nl-NL" sz="2000" dirty="0" smtClean="0"/>
              <a:t>Ambities bepalen</a:t>
            </a:r>
          </a:p>
          <a:p>
            <a:r>
              <a:rPr lang="nl-NL" sz="2000" dirty="0" smtClean="0"/>
              <a:t>Bestaande gegevens gebruiken voor beleidscyclus (VTH)</a:t>
            </a:r>
          </a:p>
          <a:p>
            <a:r>
              <a:rPr lang="nl-NL" sz="2000" dirty="0" smtClean="0"/>
              <a:t>Om doelen te realiseren: deel agenda met anderen (afhankelijkheden tussen kerninstrumenten)</a:t>
            </a:r>
          </a:p>
          <a:p>
            <a:r>
              <a:rPr lang="nl-NL" sz="2000" dirty="0" smtClean="0"/>
              <a:t>Bekijk de instrumenten in samenhang</a:t>
            </a:r>
          </a:p>
          <a:p>
            <a:r>
              <a:rPr lang="nl-NL" sz="2000" dirty="0" smtClean="0"/>
              <a:t>Kijk over je eigen </a:t>
            </a:r>
            <a:r>
              <a:rPr lang="nl-NL" sz="2000" dirty="0" err="1" smtClean="0"/>
              <a:t>overheidslaag</a:t>
            </a:r>
            <a:r>
              <a:rPr lang="nl-NL" sz="2000" dirty="0" smtClean="0"/>
              <a:t> heen</a:t>
            </a:r>
          </a:p>
          <a:p>
            <a:endParaRPr lang="nl-NL" sz="2000" dirty="0" smtClean="0"/>
          </a:p>
          <a:p>
            <a:r>
              <a:rPr lang="nl-NL" sz="2000" b="1" dirty="0" smtClean="0"/>
              <a:t>Investeer in regionale samenwerkingsverbanden</a:t>
            </a:r>
          </a:p>
          <a:p>
            <a:pPr marL="0" indent="0">
              <a:buNone/>
            </a:pPr>
            <a:endParaRPr lang="nl-NL" sz="2000" dirty="0" smtClean="0"/>
          </a:p>
          <a:p>
            <a:endParaRPr lang="nl-NL" dirty="0"/>
          </a:p>
        </p:txBody>
      </p:sp>
    </p:spTree>
    <p:extLst>
      <p:ext uri="{BB962C8B-B14F-4D97-AF65-F5344CB8AC3E}">
        <p14:creationId xmlns:p14="http://schemas.microsoft.com/office/powerpoint/2010/main" val="1396874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normAutofit/>
          </a:bodyPr>
          <a:lstStyle/>
          <a:p>
            <a:pPr eaLnBrk="1" fontAlgn="auto" hangingPunct="1">
              <a:spcAft>
                <a:spcPts val="0"/>
              </a:spcAft>
              <a:defRPr/>
            </a:pPr>
            <a:r>
              <a:rPr lang="nl-NL" dirty="0" smtClean="0"/>
              <a:t>Doe mee</a:t>
            </a:r>
            <a:endParaRPr lang="nl-NL" dirty="0">
              <a:ea typeface="+mj-ea"/>
            </a:endParaRPr>
          </a:p>
        </p:txBody>
      </p:sp>
      <p:sp>
        <p:nvSpPr>
          <p:cNvPr id="7" name="Tijdelijke aanduiding voor tekst 6"/>
          <p:cNvSpPr>
            <a:spLocks noGrp="1"/>
          </p:cNvSpPr>
          <p:nvPr>
            <p:ph type="body" sz="quarter" idx="12"/>
          </p:nvPr>
        </p:nvSpPr>
        <p:spPr>
          <a:xfrm>
            <a:off x="166334" y="1797298"/>
            <a:ext cx="8229600" cy="4256088"/>
          </a:xfrm>
        </p:spPr>
        <p:txBody>
          <a:bodyPr rtlCol="0">
            <a:noAutofit/>
          </a:bodyPr>
          <a:lstStyle/>
          <a:p>
            <a:pPr marL="0" indent="0" eaLnBrk="1" fontAlgn="auto" hangingPunct="1">
              <a:lnSpc>
                <a:spcPct val="150000"/>
              </a:lnSpc>
              <a:spcBef>
                <a:spcPts val="0"/>
              </a:spcBef>
              <a:spcAft>
                <a:spcPts val="0"/>
              </a:spcAft>
              <a:buFont typeface="Arial"/>
              <a:buNone/>
              <a:defRPr/>
            </a:pPr>
            <a:r>
              <a:rPr lang="nl-NL" sz="1400" dirty="0" smtClean="0">
                <a:ea typeface="+mn-ea"/>
              </a:rPr>
              <a:t> </a:t>
            </a:r>
            <a:endParaRPr lang="nl-NL" sz="1400" b="1" i="1" dirty="0">
              <a:ea typeface="+mn-ea"/>
            </a:endParaRPr>
          </a:p>
          <a:p>
            <a:pPr marL="0" indent="0" eaLnBrk="1" fontAlgn="auto" hangingPunct="1">
              <a:lnSpc>
                <a:spcPct val="150000"/>
              </a:lnSpc>
              <a:spcBef>
                <a:spcPts val="0"/>
              </a:spcBef>
              <a:spcAft>
                <a:spcPts val="0"/>
              </a:spcAft>
              <a:buFont typeface="Arial"/>
              <a:buNone/>
              <a:defRPr/>
            </a:pPr>
            <a:endParaRPr lang="nl-NL" sz="1400" b="1" dirty="0">
              <a:ea typeface="+mn-ea"/>
            </a:endParaRPr>
          </a:p>
        </p:txBody>
      </p:sp>
      <p:sp>
        <p:nvSpPr>
          <p:cNvPr id="53252" name="Tekstvak 8"/>
          <p:cNvSpPr txBox="1">
            <a:spLocks noChangeArrowheads="1"/>
          </p:cNvSpPr>
          <p:nvPr/>
        </p:nvSpPr>
        <p:spPr bwMode="auto">
          <a:xfrm>
            <a:off x="5800675" y="4032892"/>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algn="ctr" eaLnBrk="1" hangingPunct="1">
              <a:spcBef>
                <a:spcPct val="0"/>
              </a:spcBef>
            </a:pPr>
            <a:r>
              <a:rPr lang="nl-NL" altLang="nl-NL" sz="1400" b="1" dirty="0">
                <a:solidFill>
                  <a:srgbClr val="000000"/>
                </a:solidFill>
                <a:latin typeface="Calibri" pitchFamily="34" charset="0"/>
                <a:cs typeface="Arial" pitchFamily="34" charset="0"/>
              </a:rPr>
              <a:t>Aandeslag-kaart130+ pilots</a:t>
            </a:r>
          </a:p>
        </p:txBody>
      </p:sp>
      <p:sp>
        <p:nvSpPr>
          <p:cNvPr id="53253" name="Tekstvak 13"/>
          <p:cNvSpPr txBox="1">
            <a:spLocks noChangeArrowheads="1"/>
          </p:cNvSpPr>
          <p:nvPr/>
        </p:nvSpPr>
        <p:spPr bwMode="auto">
          <a:xfrm>
            <a:off x="3329448" y="4048634"/>
            <a:ext cx="1966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algn="ctr" eaLnBrk="1" hangingPunct="1">
              <a:spcBef>
                <a:spcPct val="0"/>
              </a:spcBef>
            </a:pPr>
            <a:r>
              <a:rPr lang="nl-NL" altLang="nl-NL" sz="1400" b="1" dirty="0" smtClean="0">
                <a:solidFill>
                  <a:srgbClr val="000000"/>
                </a:solidFill>
                <a:latin typeface="Calibri" pitchFamily="34" charset="0"/>
                <a:cs typeface="Arial" pitchFamily="34" charset="0"/>
              </a:rPr>
              <a:t>Game: Buurtje bouwen</a:t>
            </a:r>
            <a:endParaRPr lang="nl-NL" altLang="nl-NL" sz="1400" b="1" dirty="0">
              <a:solidFill>
                <a:srgbClr val="000000"/>
              </a:solidFill>
              <a:latin typeface="Calibri" pitchFamily="34" charset="0"/>
              <a:cs typeface="Arial" pitchFamily="34" charset="0"/>
            </a:endParaRPr>
          </a:p>
        </p:txBody>
      </p:sp>
      <p:pic>
        <p:nvPicPr>
          <p:cNvPr id="53255"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25" y="4422051"/>
            <a:ext cx="1974726"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Afbeelding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701" y="2408849"/>
            <a:ext cx="20859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284231"/>
            <a:ext cx="20764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312" y="4407020"/>
            <a:ext cx="1897151" cy="184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8"/>
          <p:cNvSpPr txBox="1">
            <a:spLocks noChangeArrowheads="1"/>
          </p:cNvSpPr>
          <p:nvPr/>
        </p:nvSpPr>
        <p:spPr bwMode="auto">
          <a:xfrm>
            <a:off x="3427649" y="1853415"/>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algn="ctr" eaLnBrk="1" hangingPunct="1">
              <a:spcBef>
                <a:spcPct val="0"/>
              </a:spcBef>
            </a:pPr>
            <a:r>
              <a:rPr lang="nl-NL" altLang="nl-NL" sz="1400" b="1" dirty="0" smtClean="0">
                <a:solidFill>
                  <a:srgbClr val="000000"/>
                </a:solidFill>
                <a:latin typeface="Calibri" pitchFamily="34" charset="0"/>
                <a:cs typeface="Arial" pitchFamily="34" charset="0"/>
              </a:rPr>
              <a:t>Vensters op de Ow</a:t>
            </a:r>
            <a:endParaRPr lang="nl-NL" altLang="nl-NL" sz="1400" b="1" dirty="0">
              <a:solidFill>
                <a:srgbClr val="000000"/>
              </a:solidFill>
              <a:latin typeface="Calibri" pitchFamily="34" charset="0"/>
              <a:cs typeface="Arial" pitchFamily="34"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9448" y="2270191"/>
            <a:ext cx="2438400" cy="16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249" y="4620724"/>
            <a:ext cx="2720401" cy="141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8"/>
          <p:cNvSpPr txBox="1">
            <a:spLocks noChangeArrowheads="1"/>
          </p:cNvSpPr>
          <p:nvPr/>
        </p:nvSpPr>
        <p:spPr bwMode="auto">
          <a:xfrm>
            <a:off x="933224" y="1853416"/>
            <a:ext cx="199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algn="ctr" eaLnBrk="1" hangingPunct="1">
              <a:spcBef>
                <a:spcPct val="0"/>
              </a:spcBef>
            </a:pPr>
            <a:r>
              <a:rPr lang="nl-NL" altLang="nl-NL" sz="1400" b="1" dirty="0" smtClean="0">
                <a:solidFill>
                  <a:srgbClr val="000000"/>
                </a:solidFill>
                <a:latin typeface="Calibri" pitchFamily="34" charset="0"/>
                <a:cs typeface="Arial" pitchFamily="34" charset="0"/>
              </a:rPr>
              <a:t>Veranderprofielen</a:t>
            </a:r>
            <a:endParaRPr lang="nl-NL" altLang="nl-NL" sz="1400" b="1" dirty="0">
              <a:solidFill>
                <a:srgbClr val="000000"/>
              </a:solidFill>
              <a:latin typeface="Calibri" pitchFamily="34" charset="0"/>
              <a:cs typeface="Arial" pitchFamily="34" charset="0"/>
            </a:endParaRPr>
          </a:p>
        </p:txBody>
      </p:sp>
      <p:sp>
        <p:nvSpPr>
          <p:cNvPr id="17" name="Tekstvak 8"/>
          <p:cNvSpPr txBox="1">
            <a:spLocks noChangeArrowheads="1"/>
          </p:cNvSpPr>
          <p:nvPr/>
        </p:nvSpPr>
        <p:spPr bwMode="auto">
          <a:xfrm>
            <a:off x="5873701" y="1853416"/>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algn="ctr" eaLnBrk="1" hangingPunct="1">
              <a:spcBef>
                <a:spcPct val="0"/>
              </a:spcBef>
            </a:pPr>
            <a:r>
              <a:rPr lang="nl-NL" altLang="nl-NL" sz="1400" b="1" dirty="0" smtClean="0">
                <a:solidFill>
                  <a:srgbClr val="000000"/>
                </a:solidFill>
                <a:latin typeface="Calibri" pitchFamily="34" charset="0"/>
                <a:cs typeface="Arial" pitchFamily="34" charset="0"/>
              </a:rPr>
              <a:t>Inspiratiegids participatie</a:t>
            </a:r>
            <a:endParaRPr lang="nl-NL" altLang="nl-NL" sz="1400" b="1" dirty="0">
              <a:solidFill>
                <a:srgbClr val="000000"/>
              </a:solidFill>
              <a:latin typeface="Calibri" pitchFamily="34" charset="0"/>
              <a:cs typeface="Arial" pitchFamily="34" charset="0"/>
            </a:endParaRPr>
          </a:p>
        </p:txBody>
      </p:sp>
      <p:sp>
        <p:nvSpPr>
          <p:cNvPr id="18" name="Tekstvak 8"/>
          <p:cNvSpPr txBox="1">
            <a:spLocks noChangeArrowheads="1"/>
          </p:cNvSpPr>
          <p:nvPr/>
        </p:nvSpPr>
        <p:spPr bwMode="auto">
          <a:xfrm>
            <a:off x="933224" y="4033090"/>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algn="ctr" eaLnBrk="1" hangingPunct="1">
              <a:spcBef>
                <a:spcPct val="0"/>
              </a:spcBef>
            </a:pPr>
            <a:r>
              <a:rPr lang="nl-NL" altLang="nl-NL" sz="1400" b="1" dirty="0" smtClean="0">
                <a:solidFill>
                  <a:srgbClr val="000000"/>
                </a:solidFill>
                <a:latin typeface="Calibri" pitchFamily="34" charset="0"/>
                <a:cs typeface="Arial" pitchFamily="34" charset="0"/>
              </a:rPr>
              <a:t>Aan de slag trofee 2018</a:t>
            </a:r>
            <a:endParaRPr lang="nl-NL" altLang="nl-NL" sz="1400" b="1"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081229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nl-NL"/>
          </a:p>
        </p:txBody>
      </p:sp>
      <p:pic>
        <p:nvPicPr>
          <p:cNvPr id="33795"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5100"/>
            <a:ext cx="914400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544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Consoliderend</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endParaRPr lang="nl-NL"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55" y="1819884"/>
            <a:ext cx="8382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27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556792"/>
            <a:ext cx="8216179" cy="745068"/>
          </a:xfrm>
        </p:spPr>
        <p:txBody>
          <a:bodyPr/>
          <a:lstStyle/>
          <a:p>
            <a:r>
              <a:rPr lang="nl-NL" dirty="0" smtClean="0"/>
              <a:t>Welkom</a:t>
            </a:r>
            <a:endParaRPr lang="nl-NL" dirty="0"/>
          </a:p>
        </p:txBody>
      </p:sp>
      <p:sp>
        <p:nvSpPr>
          <p:cNvPr id="3" name="Ondertitel 2"/>
          <p:cNvSpPr>
            <a:spLocks noGrp="1"/>
          </p:cNvSpPr>
          <p:nvPr>
            <p:ph type="subTitle" idx="1"/>
          </p:nvPr>
        </p:nvSpPr>
        <p:spPr>
          <a:xfrm>
            <a:off x="467544" y="3212976"/>
            <a:ext cx="8216178" cy="2534170"/>
          </a:xfrm>
        </p:spPr>
        <p:txBody>
          <a:bodyPr anchor="ctr">
            <a:noAutofit/>
          </a:bodyPr>
          <a:lstStyle/>
          <a:p>
            <a:pPr marL="0" indent="0">
              <a:buNone/>
            </a:pPr>
            <a:r>
              <a:rPr lang="nl-NL" sz="2000" dirty="0" smtClean="0">
                <a:solidFill>
                  <a:schemeClr val="bg1"/>
                </a:solidFill>
                <a:sym typeface="Wingdings" panose="05000000000000000000" pitchFamily="2" charset="2"/>
              </a:rPr>
              <a:t>Doel van het stelsel</a:t>
            </a:r>
          </a:p>
          <a:p>
            <a:pPr marL="0" indent="0">
              <a:buNone/>
            </a:pPr>
            <a:r>
              <a:rPr lang="nl-NL" sz="2000" dirty="0" smtClean="0">
                <a:solidFill>
                  <a:schemeClr val="bg1"/>
                </a:solidFill>
                <a:sym typeface="Wingdings" panose="05000000000000000000" pitchFamily="2" charset="2"/>
              </a:rPr>
              <a:t>De Omgevingswet:</a:t>
            </a:r>
          </a:p>
          <a:p>
            <a:r>
              <a:rPr lang="nl-NL" sz="2000" dirty="0">
                <a:solidFill>
                  <a:schemeClr val="bg1"/>
                </a:solidFill>
                <a:sym typeface="Wingdings" panose="05000000000000000000" pitchFamily="2" charset="2"/>
              </a:rPr>
              <a:t>d</a:t>
            </a:r>
            <a:r>
              <a:rPr lang="nl-NL" sz="2000" dirty="0" smtClean="0">
                <a:solidFill>
                  <a:schemeClr val="bg1"/>
                </a:solidFill>
                <a:sym typeface="Wingdings" panose="05000000000000000000" pitchFamily="2" charset="2"/>
              </a:rPr>
              <a:t>e wet (juridische aspecten)</a:t>
            </a:r>
          </a:p>
          <a:p>
            <a:r>
              <a:rPr lang="nl-NL" sz="2000" dirty="0">
                <a:solidFill>
                  <a:schemeClr val="bg1"/>
                </a:solidFill>
                <a:sym typeface="Wingdings" panose="05000000000000000000" pitchFamily="2" charset="2"/>
              </a:rPr>
              <a:t>anders werken</a:t>
            </a:r>
          </a:p>
          <a:p>
            <a:r>
              <a:rPr lang="nl-NL" sz="2000" dirty="0" smtClean="0">
                <a:solidFill>
                  <a:schemeClr val="bg1"/>
                </a:solidFill>
                <a:sym typeface="Wingdings" panose="05000000000000000000" pitchFamily="2" charset="2"/>
              </a:rPr>
              <a:t>digitale opgave</a:t>
            </a:r>
          </a:p>
          <a:p>
            <a:pPr marL="0" indent="0">
              <a:buNone/>
            </a:pPr>
            <a:r>
              <a:rPr lang="nl-NL" sz="2000" dirty="0" smtClean="0">
                <a:solidFill>
                  <a:schemeClr val="bg1"/>
                </a:solidFill>
                <a:sym typeface="Wingdings" panose="05000000000000000000" pitchFamily="2" charset="2"/>
              </a:rPr>
              <a:t>Planning en informatiebronnen </a:t>
            </a:r>
          </a:p>
          <a:p>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pic>
        <p:nvPicPr>
          <p:cNvPr id="307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66153"/>
            <a:ext cx="4366561" cy="399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9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Calculerend</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endParaRPr lang="nl-NL"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823023"/>
            <a:ext cx="84201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70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Onderscheidend</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endParaRPr lang="nl-NL"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817854"/>
            <a:ext cx="84486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59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Vernieuwend</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endParaRPr lang="nl-NL"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15528"/>
            <a:ext cx="835342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31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663123"/>
          </a:xfrm>
        </p:spPr>
        <p:txBody>
          <a:bodyPr/>
          <a:lstStyle/>
          <a:p>
            <a:r>
              <a:rPr lang="nl-NL" dirty="0" smtClean="0"/>
              <a:t>Regionale samenwerking</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288" y="1727308"/>
            <a:ext cx="5896372" cy="406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al 6"/>
          <p:cNvSpPr/>
          <p:nvPr/>
        </p:nvSpPr>
        <p:spPr>
          <a:xfrm>
            <a:off x="1439630" y="1490914"/>
            <a:ext cx="6336704" cy="4536504"/>
          </a:xfrm>
          <a:prstGeom prst="ellipse">
            <a:avLst/>
          </a:prstGeom>
          <a:noFill/>
          <a:ln w="635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1547664" y="1700808"/>
            <a:ext cx="720080"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468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Digitale opgave</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071498"/>
            <a:ext cx="4032448" cy="4032448"/>
          </a:xfrm>
          <a:prstGeom prst="rect">
            <a:avLst/>
          </a:prstGeom>
        </p:spPr>
      </p:pic>
    </p:spTree>
    <p:extLst>
      <p:ext uri="{BB962C8B-B14F-4D97-AF65-F5344CB8AC3E}">
        <p14:creationId xmlns:p14="http://schemas.microsoft.com/office/powerpoint/2010/main" val="173120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187624" y="188640"/>
            <a:ext cx="8229600" cy="663123"/>
          </a:xfrm>
        </p:spPr>
        <p:txBody>
          <a:bodyPr/>
          <a:lstStyle/>
          <a:p>
            <a:r>
              <a:rPr lang="nl-NL" dirty="0"/>
              <a:t>Drie ketens</a:t>
            </a:r>
          </a:p>
        </p:txBody>
      </p:sp>
      <p:grpSp>
        <p:nvGrpSpPr>
          <p:cNvPr id="24" name="Groep 23"/>
          <p:cNvGrpSpPr/>
          <p:nvPr/>
        </p:nvGrpSpPr>
        <p:grpSpPr>
          <a:xfrm>
            <a:off x="354223" y="1124744"/>
            <a:ext cx="7962193" cy="4677005"/>
            <a:chOff x="193431" y="850601"/>
            <a:chExt cx="8697278" cy="5380911"/>
          </a:xfrm>
        </p:grpSpPr>
        <p:sp>
          <p:nvSpPr>
            <p:cNvPr id="25" name="Rechthoek: afgeronde hoeken 10">
              <a:extLst>
                <a:ext uri="{FF2B5EF4-FFF2-40B4-BE49-F238E27FC236}">
                  <a16:creationId xmlns="" xmlns:a16="http://schemas.microsoft.com/office/drawing/2014/main" id="{EF59A953-778E-4018-A2D0-871C32F93EBA}"/>
                </a:ext>
              </a:extLst>
            </p:cNvPr>
            <p:cNvSpPr/>
            <p:nvPr/>
          </p:nvSpPr>
          <p:spPr>
            <a:xfrm>
              <a:off x="193431" y="3124572"/>
              <a:ext cx="8697058" cy="1224000"/>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eaLnBrk="1" fontAlgn="auto" hangingPunct="1">
                <a:spcBef>
                  <a:spcPts val="0"/>
                </a:spcBef>
                <a:spcAft>
                  <a:spcPts val="0"/>
                </a:spcAft>
              </a:pPr>
              <a:endParaRPr lang="nl-NL" sz="1000" b="1" kern="0" dirty="0">
                <a:solidFill>
                  <a:prstClr val="black"/>
                </a:solidFill>
                <a:latin typeface="Calibri"/>
                <a:ea typeface="Geneva" charset="-128"/>
              </a:endParaRPr>
            </a:p>
          </p:txBody>
        </p:sp>
        <p:sp>
          <p:nvSpPr>
            <p:cNvPr id="26" name="Rechthoek 25"/>
            <p:cNvSpPr/>
            <p:nvPr/>
          </p:nvSpPr>
          <p:spPr>
            <a:xfrm>
              <a:off x="250188" y="3477527"/>
              <a:ext cx="4651190" cy="454694"/>
            </a:xfrm>
            <a:prstGeom prst="rect">
              <a:avLst/>
            </a:prstGeom>
            <a:solidFill>
              <a:srgbClr val="39870C">
                <a:alpha val="51000"/>
              </a:srgbClr>
            </a:solidFill>
            <a:ln w="3175" cap="flat" cmpd="sng" algn="ctr">
              <a:noFill/>
              <a:prstDash val="solid"/>
            </a:ln>
            <a:effectLst/>
          </p:spPr>
          <p:txBody>
            <a:bodyPr rtlCol="0" anchor="ctr"/>
            <a:lstStyle/>
            <a:p>
              <a:pPr algn="ctr" defTabSz="457200" eaLnBrk="1" hangingPunct="1">
                <a:spcBef>
                  <a:spcPct val="0"/>
                </a:spcBef>
              </a:pPr>
              <a:endParaRPr lang="nl-NL" sz="1000" kern="0">
                <a:solidFill>
                  <a:prstClr val="black">
                    <a:lumMod val="65000"/>
                    <a:lumOff val="35000"/>
                  </a:prstClr>
                </a:solidFill>
                <a:latin typeface="Verdana"/>
                <a:ea typeface="Geneva" charset="-128"/>
                <a:cs typeface="Arial"/>
              </a:endParaRPr>
            </a:p>
          </p:txBody>
        </p:sp>
        <p:sp>
          <p:nvSpPr>
            <p:cNvPr id="27" name="Rechthoek: afgeronde hoeken 8">
              <a:extLst>
                <a:ext uri="{FF2B5EF4-FFF2-40B4-BE49-F238E27FC236}">
                  <a16:creationId xmlns="" xmlns:a16="http://schemas.microsoft.com/office/drawing/2014/main" id="{91CA2730-8ECF-4964-88D3-D7B822A4C69F}"/>
                </a:ext>
              </a:extLst>
            </p:cNvPr>
            <p:cNvSpPr/>
            <p:nvPr/>
          </p:nvSpPr>
          <p:spPr>
            <a:xfrm>
              <a:off x="193431" y="1157942"/>
              <a:ext cx="8697058" cy="1224000"/>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eaLnBrk="1" fontAlgn="auto" hangingPunct="1">
                <a:spcBef>
                  <a:spcPts val="0"/>
                </a:spcBef>
                <a:spcAft>
                  <a:spcPts val="0"/>
                </a:spcAft>
              </a:pPr>
              <a:endParaRPr lang="nl-NL" sz="1000" b="1" kern="0" dirty="0">
                <a:solidFill>
                  <a:prstClr val="black"/>
                </a:solidFill>
                <a:latin typeface="Calibri"/>
                <a:ea typeface="Geneva" charset="-128"/>
              </a:endParaRPr>
            </a:p>
          </p:txBody>
        </p:sp>
        <p:sp>
          <p:nvSpPr>
            <p:cNvPr id="28" name="Pijl: rechts 131">
              <a:extLst>
                <a:ext uri="{FF2B5EF4-FFF2-40B4-BE49-F238E27FC236}">
                  <a16:creationId xmlns="" xmlns:a16="http://schemas.microsoft.com/office/drawing/2014/main" id="{61F20DF5-F5A5-4A2C-924E-2851C89CB79E}"/>
                </a:ext>
              </a:extLst>
            </p:cNvPr>
            <p:cNvSpPr/>
            <p:nvPr/>
          </p:nvSpPr>
          <p:spPr>
            <a:xfrm>
              <a:off x="4901378" y="3260991"/>
              <a:ext cx="3935892" cy="888089"/>
            </a:xfrm>
            <a:prstGeom prst="rightArrow">
              <a:avLst>
                <a:gd name="adj1" fmla="val 53403"/>
                <a:gd name="adj2"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nl-NL" sz="1000" dirty="0">
                <a:solidFill>
                  <a:prstClr val="white"/>
                </a:solidFill>
              </a:endParaRPr>
            </a:p>
          </p:txBody>
        </p:sp>
        <p:sp>
          <p:nvSpPr>
            <p:cNvPr id="29" name="Rechthoek: afgeronde hoeken 18">
              <a:extLst>
                <a:ext uri="{FF2B5EF4-FFF2-40B4-BE49-F238E27FC236}">
                  <a16:creationId xmlns="" xmlns:a16="http://schemas.microsoft.com/office/drawing/2014/main" id="{ACE6A8A9-D3AC-46BB-9019-AE8DA0A79E1F}"/>
                </a:ext>
              </a:extLst>
            </p:cNvPr>
            <p:cNvSpPr/>
            <p:nvPr/>
          </p:nvSpPr>
          <p:spPr>
            <a:xfrm>
              <a:off x="368956" y="3521802"/>
              <a:ext cx="117804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Oriënteren via Regels en Kaart</a:t>
              </a:r>
            </a:p>
          </p:txBody>
        </p:sp>
        <p:sp>
          <p:nvSpPr>
            <p:cNvPr id="30" name="Rechthoek: afgeronde hoeken 19">
              <a:extLst>
                <a:ext uri="{FF2B5EF4-FFF2-40B4-BE49-F238E27FC236}">
                  <a16:creationId xmlns="" xmlns:a16="http://schemas.microsoft.com/office/drawing/2014/main" id="{DA0FA9A5-EF43-4594-953E-B4FDCECD6D56}"/>
                </a:ext>
              </a:extLst>
            </p:cNvPr>
            <p:cNvSpPr/>
            <p:nvPr/>
          </p:nvSpPr>
          <p:spPr>
            <a:xfrm>
              <a:off x="1890097" y="352293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Oriënteren via</a:t>
              </a:r>
            </a:p>
            <a:p>
              <a:pPr defTabSz="457200" eaLnBrk="1" fontAlgn="auto" hangingPunct="1">
                <a:spcBef>
                  <a:spcPts val="0"/>
                </a:spcBef>
                <a:spcAft>
                  <a:spcPts val="0"/>
                </a:spcAft>
              </a:pPr>
              <a:r>
                <a:rPr lang="nl-NL" sz="1000" b="1" kern="0" dirty="0">
                  <a:solidFill>
                    <a:prstClr val="white"/>
                  </a:solidFill>
                  <a:latin typeface="Calibri"/>
                  <a:ea typeface="Geneva" charset="-128"/>
                </a:rPr>
                <a:t>Vragenbomen</a:t>
              </a:r>
            </a:p>
          </p:txBody>
        </p:sp>
        <p:sp>
          <p:nvSpPr>
            <p:cNvPr id="31" name="Rechthoek: afgeronde hoeken 20">
              <a:extLst>
                <a:ext uri="{FF2B5EF4-FFF2-40B4-BE49-F238E27FC236}">
                  <a16:creationId xmlns="" xmlns:a16="http://schemas.microsoft.com/office/drawing/2014/main" id="{71BEA92A-2F99-44F9-A75A-856639AD9D59}"/>
                </a:ext>
              </a:extLst>
            </p:cNvPr>
            <p:cNvSpPr/>
            <p:nvPr/>
          </p:nvSpPr>
          <p:spPr>
            <a:xfrm>
              <a:off x="3585100" y="3522938"/>
              <a:ext cx="1177293"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Opstellen</a:t>
              </a:r>
            </a:p>
            <a:p>
              <a:pPr defTabSz="457200" eaLnBrk="1" fontAlgn="auto" hangingPunct="1">
                <a:spcBef>
                  <a:spcPts val="0"/>
                </a:spcBef>
                <a:spcAft>
                  <a:spcPts val="0"/>
                </a:spcAft>
              </a:pPr>
              <a:r>
                <a:rPr lang="nl-NL" sz="1000" b="1" kern="0" dirty="0">
                  <a:solidFill>
                    <a:prstClr val="white"/>
                  </a:solidFill>
                  <a:latin typeface="Calibri"/>
                  <a:ea typeface="Geneva" charset="-128"/>
                </a:rPr>
                <a:t>I</a:t>
              </a:r>
              <a:r>
                <a:rPr lang="nl-NL" sz="1000" b="1" kern="0" dirty="0" err="1">
                  <a:solidFill>
                    <a:prstClr val="white"/>
                  </a:solidFill>
                  <a:latin typeface="Calibri"/>
                  <a:ea typeface="Geneva" charset="-128"/>
                </a:rPr>
                <a:t>ndienen</a:t>
              </a:r>
              <a:endParaRPr lang="nl-NL" sz="1000" b="1" kern="0" dirty="0">
                <a:solidFill>
                  <a:prstClr val="white"/>
                </a:solidFill>
                <a:latin typeface="Calibri"/>
                <a:ea typeface="Geneva" charset="-128"/>
              </a:endParaRPr>
            </a:p>
          </p:txBody>
        </p:sp>
        <p:sp>
          <p:nvSpPr>
            <p:cNvPr id="32" name="Rechthoek: afgeronde hoeken 21">
              <a:extLst>
                <a:ext uri="{FF2B5EF4-FFF2-40B4-BE49-F238E27FC236}">
                  <a16:creationId xmlns="" xmlns:a16="http://schemas.microsoft.com/office/drawing/2014/main" id="{42793EE4-0B20-4307-B9EB-905BBBB02315}"/>
                </a:ext>
              </a:extLst>
            </p:cNvPr>
            <p:cNvSpPr/>
            <p:nvPr/>
          </p:nvSpPr>
          <p:spPr>
            <a:xfrm>
              <a:off x="5004168" y="352293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Ontvangen</a:t>
              </a:r>
            </a:p>
            <a:p>
              <a:pPr defTabSz="457200" eaLnBrk="1" fontAlgn="auto" hangingPunct="1">
                <a:spcBef>
                  <a:spcPts val="0"/>
                </a:spcBef>
                <a:spcAft>
                  <a:spcPts val="0"/>
                </a:spcAft>
              </a:pPr>
              <a:r>
                <a:rPr lang="nl-NL" sz="1000" b="1" kern="0" dirty="0">
                  <a:solidFill>
                    <a:prstClr val="white"/>
                  </a:solidFill>
                  <a:latin typeface="Calibri"/>
                  <a:ea typeface="Geneva" charset="-128"/>
                </a:rPr>
                <a:t>Beoordelen</a:t>
              </a:r>
            </a:p>
          </p:txBody>
        </p:sp>
        <p:sp>
          <p:nvSpPr>
            <p:cNvPr id="33" name="Rechthoek: afgeronde hoeken 22">
              <a:extLst>
                <a:ext uri="{FF2B5EF4-FFF2-40B4-BE49-F238E27FC236}">
                  <a16:creationId xmlns="" xmlns:a16="http://schemas.microsoft.com/office/drawing/2014/main" id="{5253BC33-1BCE-4A87-8C40-261B40D8DDCF}"/>
                </a:ext>
              </a:extLst>
            </p:cNvPr>
            <p:cNvSpPr/>
            <p:nvPr/>
          </p:nvSpPr>
          <p:spPr>
            <a:xfrm>
              <a:off x="6156176" y="352293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Behandelen</a:t>
              </a:r>
            </a:p>
            <a:p>
              <a:pPr defTabSz="457200" eaLnBrk="1" fontAlgn="auto" hangingPunct="1">
                <a:spcBef>
                  <a:spcPts val="0"/>
                </a:spcBef>
                <a:spcAft>
                  <a:spcPts val="0"/>
                </a:spcAft>
              </a:pPr>
              <a:r>
                <a:rPr lang="nl-NL" sz="1000" b="1" kern="0" dirty="0">
                  <a:solidFill>
                    <a:prstClr val="white"/>
                  </a:solidFill>
                  <a:latin typeface="Calibri"/>
                  <a:ea typeface="Geneva" charset="-128"/>
                </a:rPr>
                <a:t>S</a:t>
              </a:r>
              <a:r>
                <a:rPr lang="nl-NL" sz="1000" b="1" kern="0" dirty="0" err="1">
                  <a:solidFill>
                    <a:prstClr val="white"/>
                  </a:solidFill>
                  <a:latin typeface="Calibri"/>
                  <a:ea typeface="Geneva" charset="-128"/>
                </a:rPr>
                <a:t>amenwerken</a:t>
              </a:r>
              <a:endParaRPr lang="nl-NL" sz="1000" b="1" kern="0" dirty="0">
                <a:solidFill>
                  <a:prstClr val="white"/>
                </a:solidFill>
                <a:latin typeface="Calibri"/>
                <a:ea typeface="Geneva" charset="-128"/>
              </a:endParaRPr>
            </a:p>
          </p:txBody>
        </p:sp>
        <p:sp>
          <p:nvSpPr>
            <p:cNvPr id="34" name="Rechthoek: afgeronde hoeken 23">
              <a:extLst>
                <a:ext uri="{FF2B5EF4-FFF2-40B4-BE49-F238E27FC236}">
                  <a16:creationId xmlns="" xmlns:a16="http://schemas.microsoft.com/office/drawing/2014/main" id="{352806FF-4007-4B61-9787-451840304FB7}"/>
                </a:ext>
              </a:extLst>
            </p:cNvPr>
            <p:cNvSpPr/>
            <p:nvPr/>
          </p:nvSpPr>
          <p:spPr>
            <a:xfrm>
              <a:off x="7308304" y="352293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Besluiten</a:t>
              </a:r>
            </a:p>
            <a:p>
              <a:pPr defTabSz="457200" eaLnBrk="1" fontAlgn="auto" hangingPunct="1">
                <a:spcBef>
                  <a:spcPts val="0"/>
                </a:spcBef>
                <a:spcAft>
                  <a:spcPts val="0"/>
                </a:spcAft>
              </a:pPr>
              <a:r>
                <a:rPr lang="nl-NL" sz="1000" b="1" kern="0" dirty="0">
                  <a:solidFill>
                    <a:prstClr val="white"/>
                  </a:solidFill>
                  <a:latin typeface="Calibri"/>
                  <a:ea typeface="Geneva" charset="-128"/>
                </a:rPr>
                <a:t>Bekendmaken</a:t>
              </a:r>
            </a:p>
          </p:txBody>
        </p:sp>
        <p:sp>
          <p:nvSpPr>
            <p:cNvPr id="35" name="Tekstvak 34"/>
            <p:cNvSpPr txBox="1"/>
            <p:nvPr/>
          </p:nvSpPr>
          <p:spPr>
            <a:xfrm>
              <a:off x="197400" y="850601"/>
              <a:ext cx="1835394" cy="318688"/>
            </a:xfrm>
            <a:prstGeom prst="rect">
              <a:avLst/>
            </a:prstGeom>
            <a:noFill/>
          </p:spPr>
          <p:txBody>
            <a:bodyPr wrap="none" rtlCol="0">
              <a:spAutoFit/>
            </a:bodyPr>
            <a:lstStyle/>
            <a:p>
              <a:pPr defTabSz="457200" eaLnBrk="1" fontAlgn="auto" hangingPunct="1">
                <a:spcBef>
                  <a:spcPts val="0"/>
                </a:spcBef>
                <a:spcAft>
                  <a:spcPts val="0"/>
                </a:spcAft>
              </a:pPr>
              <a:r>
                <a:rPr lang="nl-NL" sz="1200" b="1" kern="0" dirty="0">
                  <a:solidFill>
                    <a:prstClr val="black"/>
                  </a:solidFill>
                  <a:latin typeface="Calibri"/>
                  <a:ea typeface="Geneva" charset="-128"/>
                </a:rPr>
                <a:t>Van plan tot publicatie </a:t>
              </a:r>
            </a:p>
          </p:txBody>
        </p:sp>
        <p:sp>
          <p:nvSpPr>
            <p:cNvPr id="36" name="Tekstvak 35"/>
            <p:cNvSpPr txBox="1"/>
            <p:nvPr/>
          </p:nvSpPr>
          <p:spPr>
            <a:xfrm>
              <a:off x="197400" y="2828786"/>
              <a:ext cx="1928196" cy="318688"/>
            </a:xfrm>
            <a:prstGeom prst="rect">
              <a:avLst/>
            </a:prstGeom>
            <a:noFill/>
          </p:spPr>
          <p:txBody>
            <a:bodyPr wrap="none" rtlCol="0">
              <a:spAutoFit/>
            </a:bodyPr>
            <a:lstStyle/>
            <a:p>
              <a:pPr defTabSz="457200" eaLnBrk="1" fontAlgn="auto" hangingPunct="1">
                <a:spcBef>
                  <a:spcPts val="0"/>
                </a:spcBef>
                <a:spcAft>
                  <a:spcPts val="0"/>
                </a:spcAft>
              </a:pPr>
              <a:r>
                <a:rPr lang="nl-NL" sz="1200" b="1" kern="0" dirty="0">
                  <a:solidFill>
                    <a:prstClr val="black"/>
                  </a:solidFill>
                  <a:latin typeface="Calibri"/>
                  <a:ea typeface="Geneva" charset="-128"/>
                </a:rPr>
                <a:t>Van idee tot afhandeling</a:t>
              </a:r>
            </a:p>
          </p:txBody>
        </p:sp>
        <p:sp>
          <p:nvSpPr>
            <p:cNvPr id="37" name="Rechthoek: afgeronde hoeken 10">
              <a:extLst>
                <a:ext uri="{FF2B5EF4-FFF2-40B4-BE49-F238E27FC236}">
                  <a16:creationId xmlns="" xmlns:a16="http://schemas.microsoft.com/office/drawing/2014/main" id="{EF59A953-778E-4018-A2D0-871C32F93EBA}"/>
                </a:ext>
              </a:extLst>
            </p:cNvPr>
            <p:cNvSpPr/>
            <p:nvPr/>
          </p:nvSpPr>
          <p:spPr>
            <a:xfrm>
              <a:off x="193651" y="5007512"/>
              <a:ext cx="8697058" cy="1224000"/>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eaLnBrk="1" fontAlgn="auto" hangingPunct="1">
                <a:spcBef>
                  <a:spcPts val="0"/>
                </a:spcBef>
                <a:spcAft>
                  <a:spcPts val="0"/>
                </a:spcAft>
              </a:pPr>
              <a:endParaRPr lang="nl-NL" sz="1000" b="1" kern="0" dirty="0">
                <a:solidFill>
                  <a:prstClr val="black"/>
                </a:solidFill>
                <a:latin typeface="Calibri"/>
                <a:ea typeface="Geneva" charset="-128"/>
              </a:endParaRPr>
            </a:p>
          </p:txBody>
        </p:sp>
        <p:sp>
          <p:nvSpPr>
            <p:cNvPr id="38" name="Pijl: rechts 131">
              <a:extLst>
                <a:ext uri="{FF2B5EF4-FFF2-40B4-BE49-F238E27FC236}">
                  <a16:creationId xmlns="" xmlns:a16="http://schemas.microsoft.com/office/drawing/2014/main" id="{61F20DF5-F5A5-4A2C-924E-2851C89CB79E}"/>
                </a:ext>
              </a:extLst>
            </p:cNvPr>
            <p:cNvSpPr/>
            <p:nvPr/>
          </p:nvSpPr>
          <p:spPr>
            <a:xfrm>
              <a:off x="251994" y="5145740"/>
              <a:ext cx="8585276" cy="951161"/>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nl-NL" sz="1000" dirty="0">
                <a:solidFill>
                  <a:prstClr val="white"/>
                </a:solidFill>
              </a:endParaRPr>
            </a:p>
          </p:txBody>
        </p:sp>
        <p:sp>
          <p:nvSpPr>
            <p:cNvPr id="39" name="Rechthoek: afgeronde hoeken 18">
              <a:extLst>
                <a:ext uri="{FF2B5EF4-FFF2-40B4-BE49-F238E27FC236}">
                  <a16:creationId xmlns="" xmlns:a16="http://schemas.microsoft.com/office/drawing/2014/main" id="{ACE6A8A9-D3AC-46BB-9019-AE8DA0A79E1F}"/>
                </a:ext>
              </a:extLst>
            </p:cNvPr>
            <p:cNvSpPr/>
            <p:nvPr/>
          </p:nvSpPr>
          <p:spPr>
            <a:xfrm>
              <a:off x="376491" y="5436641"/>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Inwinnen</a:t>
              </a:r>
            </a:p>
          </p:txBody>
        </p:sp>
        <p:sp>
          <p:nvSpPr>
            <p:cNvPr id="40" name="Rechthoek: afgeronde hoeken 19">
              <a:extLst>
                <a:ext uri="{FF2B5EF4-FFF2-40B4-BE49-F238E27FC236}">
                  <a16:creationId xmlns="" xmlns:a16="http://schemas.microsoft.com/office/drawing/2014/main" id="{DA0FA9A5-EF43-4594-953E-B4FDCECD6D56}"/>
                </a:ext>
              </a:extLst>
            </p:cNvPr>
            <p:cNvSpPr/>
            <p:nvPr/>
          </p:nvSpPr>
          <p:spPr>
            <a:xfrm>
              <a:off x="2773766" y="5437777"/>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Bewerken</a:t>
              </a:r>
            </a:p>
          </p:txBody>
        </p:sp>
        <p:sp>
          <p:nvSpPr>
            <p:cNvPr id="41" name="Rechthoek: afgeronde hoeken 20">
              <a:extLst>
                <a:ext uri="{FF2B5EF4-FFF2-40B4-BE49-F238E27FC236}">
                  <a16:creationId xmlns="" xmlns:a16="http://schemas.microsoft.com/office/drawing/2014/main" id="{71BEA92A-2F99-44F9-A75A-856639AD9D59}"/>
                </a:ext>
              </a:extLst>
            </p:cNvPr>
            <p:cNvSpPr/>
            <p:nvPr/>
          </p:nvSpPr>
          <p:spPr>
            <a:xfrm>
              <a:off x="4901378" y="5437777"/>
              <a:ext cx="1584329"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Beschikbaar stellen</a:t>
              </a:r>
            </a:p>
          </p:txBody>
        </p:sp>
        <p:sp>
          <p:nvSpPr>
            <p:cNvPr id="42" name="Tekstvak 41"/>
            <p:cNvSpPr txBox="1"/>
            <p:nvPr/>
          </p:nvSpPr>
          <p:spPr>
            <a:xfrm>
              <a:off x="197400" y="4731633"/>
              <a:ext cx="1919441" cy="318688"/>
            </a:xfrm>
            <a:prstGeom prst="rect">
              <a:avLst/>
            </a:prstGeom>
            <a:noFill/>
          </p:spPr>
          <p:txBody>
            <a:bodyPr wrap="none" rtlCol="0">
              <a:spAutoFit/>
            </a:bodyPr>
            <a:lstStyle/>
            <a:p>
              <a:pPr defTabSz="457200" eaLnBrk="1" fontAlgn="auto" hangingPunct="1">
                <a:spcBef>
                  <a:spcPts val="0"/>
                </a:spcBef>
                <a:spcAft>
                  <a:spcPts val="0"/>
                </a:spcAft>
              </a:pPr>
              <a:r>
                <a:rPr lang="nl-NL" sz="1200" b="1" kern="0" dirty="0">
                  <a:solidFill>
                    <a:prstClr val="black"/>
                  </a:solidFill>
                  <a:latin typeface="Calibri"/>
                  <a:ea typeface="Geneva" charset="-128"/>
                </a:rPr>
                <a:t>Van vraag tot informatie</a:t>
              </a:r>
            </a:p>
          </p:txBody>
        </p:sp>
        <p:sp>
          <p:nvSpPr>
            <p:cNvPr id="43" name="PIJL-OMLAAG 42"/>
            <p:cNvSpPr/>
            <p:nvPr/>
          </p:nvSpPr>
          <p:spPr>
            <a:xfrm>
              <a:off x="2802888" y="2381942"/>
              <a:ext cx="2700000" cy="724504"/>
            </a:xfrm>
            <a:prstGeom prst="downArrow">
              <a:avLst>
                <a:gd name="adj1" fmla="val 78254"/>
                <a:gd name="adj2" fmla="val 70320"/>
              </a:avLst>
            </a:prstGeom>
            <a:solidFill>
              <a:srgbClr val="275937">
                <a:alpha val="51000"/>
              </a:srgbClr>
            </a:solidFill>
            <a:ln w="3175" cap="flat" cmpd="sng" algn="ctr">
              <a:noFill/>
              <a:prstDash val="solid"/>
            </a:ln>
            <a:effectLst/>
          </p:spPr>
          <p:txBody>
            <a:bodyPr rtlCol="0" anchor="ctr"/>
            <a:lstStyle/>
            <a:p>
              <a:pPr algn="ctr" defTabSz="457200" eaLnBrk="1" hangingPunct="1">
                <a:spcBef>
                  <a:spcPct val="0"/>
                </a:spcBef>
              </a:pPr>
              <a:r>
                <a:rPr lang="nl-NL" sz="1000" b="1" kern="0" dirty="0">
                  <a:solidFill>
                    <a:prstClr val="white"/>
                  </a:solidFill>
                  <a:latin typeface="Verdana"/>
                  <a:ea typeface="Geneva" charset="-128"/>
                  <a:cs typeface="Arial"/>
                </a:rPr>
                <a:t>Wat mag hier?</a:t>
              </a:r>
            </a:p>
          </p:txBody>
        </p:sp>
        <p:sp>
          <p:nvSpPr>
            <p:cNvPr id="44" name="Rechthoek 43"/>
            <p:cNvSpPr/>
            <p:nvPr/>
          </p:nvSpPr>
          <p:spPr>
            <a:xfrm>
              <a:off x="251994" y="1524485"/>
              <a:ext cx="6295112" cy="4546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eaLnBrk="1" fontAlgn="auto" hangingPunct="1">
                <a:spcBef>
                  <a:spcPts val="0"/>
                </a:spcBef>
                <a:spcAft>
                  <a:spcPts val="0"/>
                </a:spcAft>
              </a:pPr>
              <a:endParaRPr lang="nl-NL" sz="1000">
                <a:solidFill>
                  <a:prstClr val="white"/>
                </a:solidFill>
              </a:endParaRPr>
            </a:p>
          </p:txBody>
        </p:sp>
        <p:sp>
          <p:nvSpPr>
            <p:cNvPr id="45" name="Pijl: rechts 130">
              <a:extLst>
                <a:ext uri="{FF2B5EF4-FFF2-40B4-BE49-F238E27FC236}">
                  <a16:creationId xmlns="" xmlns:a16="http://schemas.microsoft.com/office/drawing/2014/main" id="{B2F0DB83-F932-4891-8A09-2319D6E5E881}"/>
                </a:ext>
              </a:extLst>
            </p:cNvPr>
            <p:cNvSpPr/>
            <p:nvPr/>
          </p:nvSpPr>
          <p:spPr>
            <a:xfrm>
              <a:off x="6547106" y="1281995"/>
              <a:ext cx="2290164" cy="951161"/>
            </a:xfrm>
            <a:prstGeom prst="rightArrow">
              <a:avLst/>
            </a:prstGeom>
            <a:solidFill>
              <a:srgbClr val="39870C">
                <a:alpha val="51000"/>
              </a:srgbClr>
            </a:solidFill>
            <a:ln w="3175" cap="flat" cmpd="sng" algn="ctr">
              <a:noFill/>
              <a:prstDash val="solid"/>
            </a:ln>
            <a:effectLst/>
          </p:spPr>
          <p:txBody>
            <a:bodyPr rtlCol="0" anchor="ctr"/>
            <a:lstStyle/>
            <a:p>
              <a:pPr algn="ctr" defTabSz="457200" eaLnBrk="1" hangingPunct="1">
                <a:spcBef>
                  <a:spcPct val="0"/>
                </a:spcBef>
              </a:pPr>
              <a:endParaRPr lang="nl-NL" sz="1000" kern="0" dirty="0">
                <a:solidFill>
                  <a:prstClr val="black"/>
                </a:solidFill>
                <a:latin typeface="Verdana"/>
                <a:ea typeface="Geneva" charset="-128"/>
                <a:cs typeface="Arial"/>
              </a:endParaRPr>
            </a:p>
          </p:txBody>
        </p:sp>
        <p:sp>
          <p:nvSpPr>
            <p:cNvPr id="46" name="Rechthoek: afgeronde hoeken 13">
              <a:extLst>
                <a:ext uri="{FF2B5EF4-FFF2-40B4-BE49-F238E27FC236}">
                  <a16:creationId xmlns="" xmlns:a16="http://schemas.microsoft.com/office/drawing/2014/main" id="{A7DF6064-8438-4236-9ACB-10F8165D955E}"/>
                </a:ext>
              </a:extLst>
            </p:cNvPr>
            <p:cNvSpPr/>
            <p:nvPr/>
          </p:nvSpPr>
          <p:spPr>
            <a:xfrm>
              <a:off x="361719" y="1571832"/>
              <a:ext cx="1312836"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Gebiedsoriëntatie</a:t>
              </a:r>
            </a:p>
            <a:p>
              <a:pPr defTabSz="457200" eaLnBrk="1" fontAlgn="auto" hangingPunct="1">
                <a:spcBef>
                  <a:spcPts val="0"/>
                </a:spcBef>
                <a:spcAft>
                  <a:spcPts val="0"/>
                </a:spcAft>
              </a:pPr>
              <a:r>
                <a:rPr lang="nl-NL" sz="1000" b="1" kern="0" dirty="0">
                  <a:solidFill>
                    <a:prstClr val="white"/>
                  </a:solidFill>
                  <a:latin typeface="Calibri"/>
                  <a:ea typeface="Geneva" charset="-128"/>
                </a:rPr>
                <a:t>Gebiedsanalyse</a:t>
              </a:r>
            </a:p>
          </p:txBody>
        </p:sp>
        <p:sp>
          <p:nvSpPr>
            <p:cNvPr id="47" name="Rechthoek: afgeronde hoeken 14">
              <a:extLst>
                <a:ext uri="{FF2B5EF4-FFF2-40B4-BE49-F238E27FC236}">
                  <a16:creationId xmlns="" xmlns:a16="http://schemas.microsoft.com/office/drawing/2014/main" id="{E19A175C-DD3F-44B4-9270-CC255E386D7B}"/>
                </a:ext>
              </a:extLst>
            </p:cNvPr>
            <p:cNvSpPr/>
            <p:nvPr/>
          </p:nvSpPr>
          <p:spPr>
            <a:xfrm>
              <a:off x="1875524" y="1571832"/>
              <a:ext cx="1466476"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Opstellen </a:t>
              </a:r>
            </a:p>
            <a:p>
              <a:pPr defTabSz="457200" eaLnBrk="1" fontAlgn="auto" hangingPunct="1">
                <a:spcBef>
                  <a:spcPts val="0"/>
                </a:spcBef>
                <a:spcAft>
                  <a:spcPts val="0"/>
                </a:spcAft>
              </a:pPr>
              <a:r>
                <a:rPr lang="nl-NL" sz="1000" b="1" kern="0" dirty="0">
                  <a:solidFill>
                    <a:prstClr val="white"/>
                  </a:solidFill>
                  <a:latin typeface="Calibri"/>
                  <a:ea typeface="Geneva" charset="-128"/>
                </a:rPr>
                <a:t>Omgevingsdocument</a:t>
              </a:r>
            </a:p>
          </p:txBody>
        </p:sp>
        <p:sp>
          <p:nvSpPr>
            <p:cNvPr id="48" name="Rechthoek: afgeronde hoeken 16">
              <a:extLst>
                <a:ext uri="{FF2B5EF4-FFF2-40B4-BE49-F238E27FC236}">
                  <a16:creationId xmlns="" xmlns:a16="http://schemas.microsoft.com/office/drawing/2014/main" id="{B85B69CE-53BF-4404-9D62-D5CA2E127D0D}"/>
                </a:ext>
              </a:extLst>
            </p:cNvPr>
            <p:cNvSpPr/>
            <p:nvPr/>
          </p:nvSpPr>
          <p:spPr>
            <a:xfrm>
              <a:off x="5137604" y="1571832"/>
              <a:ext cx="1190561"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Samenwerken</a:t>
              </a:r>
            </a:p>
            <a:p>
              <a:pPr defTabSz="457200" eaLnBrk="1" fontAlgn="auto" hangingPunct="1">
                <a:spcBef>
                  <a:spcPts val="0"/>
                </a:spcBef>
                <a:spcAft>
                  <a:spcPts val="0"/>
                </a:spcAft>
              </a:pPr>
              <a:r>
                <a:rPr lang="nl-NL" sz="1000" b="1" kern="0" dirty="0">
                  <a:solidFill>
                    <a:prstClr val="white"/>
                  </a:solidFill>
                  <a:latin typeface="Calibri"/>
                  <a:ea typeface="Geneva" charset="-128"/>
                </a:rPr>
                <a:t>Besluiten</a:t>
              </a:r>
            </a:p>
          </p:txBody>
        </p:sp>
        <p:sp>
          <p:nvSpPr>
            <p:cNvPr id="49" name="Rechthoek: afgeronde hoeken 17">
              <a:extLst>
                <a:ext uri="{FF2B5EF4-FFF2-40B4-BE49-F238E27FC236}">
                  <a16:creationId xmlns="" xmlns:a16="http://schemas.microsoft.com/office/drawing/2014/main" id="{606D16D7-E2E7-4D81-8430-1967DABB7465}"/>
                </a:ext>
              </a:extLst>
            </p:cNvPr>
            <p:cNvSpPr/>
            <p:nvPr/>
          </p:nvSpPr>
          <p:spPr>
            <a:xfrm>
              <a:off x="6820483" y="1571832"/>
              <a:ext cx="1378779"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Bekendmaken</a:t>
              </a:r>
            </a:p>
            <a:p>
              <a:pPr defTabSz="457200" eaLnBrk="1" fontAlgn="auto" hangingPunct="1">
                <a:spcBef>
                  <a:spcPts val="0"/>
                </a:spcBef>
                <a:spcAft>
                  <a:spcPts val="0"/>
                </a:spcAft>
              </a:pPr>
              <a:r>
                <a:rPr lang="nl-NL" sz="1000" b="1" kern="0" dirty="0">
                  <a:solidFill>
                    <a:prstClr val="white"/>
                  </a:solidFill>
                  <a:latin typeface="Calibri"/>
                  <a:ea typeface="Geneva" charset="-128"/>
                </a:rPr>
                <a:t>Beschikbaar stellen</a:t>
              </a:r>
            </a:p>
          </p:txBody>
        </p:sp>
        <p:sp>
          <p:nvSpPr>
            <p:cNvPr id="50" name="Rechthoek: afgeronde hoeken 14">
              <a:extLst>
                <a:ext uri="{FF2B5EF4-FFF2-40B4-BE49-F238E27FC236}">
                  <a16:creationId xmlns="" xmlns:a16="http://schemas.microsoft.com/office/drawing/2014/main" id="{E19A175C-DD3F-44B4-9270-CC255E386D7B}"/>
                </a:ext>
              </a:extLst>
            </p:cNvPr>
            <p:cNvSpPr/>
            <p:nvPr/>
          </p:nvSpPr>
          <p:spPr>
            <a:xfrm>
              <a:off x="3560802" y="1571832"/>
              <a:ext cx="1394932"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r>
                <a:rPr lang="nl-NL" sz="1000" b="1" kern="0" dirty="0">
                  <a:solidFill>
                    <a:prstClr val="white"/>
                  </a:solidFill>
                  <a:latin typeface="Calibri"/>
                  <a:ea typeface="Geneva" charset="-128"/>
                </a:rPr>
                <a:t>Opstellen</a:t>
              </a:r>
            </a:p>
            <a:p>
              <a:pPr defTabSz="457200" eaLnBrk="1" fontAlgn="auto" hangingPunct="1">
                <a:spcBef>
                  <a:spcPts val="0"/>
                </a:spcBef>
                <a:spcAft>
                  <a:spcPts val="0"/>
                </a:spcAft>
              </a:pPr>
              <a:r>
                <a:rPr lang="nl-NL" sz="1000" b="1" kern="0" dirty="0">
                  <a:solidFill>
                    <a:prstClr val="white"/>
                  </a:solidFill>
                  <a:latin typeface="Calibri"/>
                  <a:ea typeface="Geneva" charset="-128"/>
                </a:rPr>
                <a:t>Vragenbomen</a:t>
              </a:r>
            </a:p>
          </p:txBody>
        </p:sp>
        <p:sp>
          <p:nvSpPr>
            <p:cNvPr id="51" name="PIJL-OMHOOG 50"/>
            <p:cNvSpPr/>
            <p:nvPr/>
          </p:nvSpPr>
          <p:spPr>
            <a:xfrm>
              <a:off x="2802888" y="4359512"/>
              <a:ext cx="2700000" cy="648000"/>
            </a:xfrm>
            <a:prstGeom prst="upArrow">
              <a:avLst>
                <a:gd name="adj1" fmla="val 74670"/>
                <a:gd name="adj2" fmla="val 66933"/>
              </a:avLst>
            </a:prstGeom>
            <a:solidFill>
              <a:srgbClr val="275937">
                <a:alpha val="51000"/>
              </a:srgbClr>
            </a:solidFill>
            <a:ln w="3175" cap="flat" cmpd="sng" algn="ctr">
              <a:noFill/>
              <a:prstDash val="solid"/>
            </a:ln>
            <a:effectLst/>
          </p:spPr>
          <p:txBody>
            <a:bodyPr rtlCol="0" anchor="ctr"/>
            <a:lstStyle/>
            <a:p>
              <a:pPr algn="ctr" defTabSz="457200" eaLnBrk="1" hangingPunct="1">
                <a:spcBef>
                  <a:spcPct val="0"/>
                </a:spcBef>
              </a:pPr>
              <a:r>
                <a:rPr lang="nl-NL" sz="1000" b="1" kern="0" dirty="0">
                  <a:solidFill>
                    <a:prstClr val="white"/>
                  </a:solidFill>
                  <a:latin typeface="Verdana"/>
                  <a:ea typeface="Geneva" charset="-128"/>
                  <a:cs typeface="Arial"/>
                </a:rPr>
                <a:t>Wat kan hier?</a:t>
              </a:r>
            </a:p>
          </p:txBody>
        </p:sp>
      </p:grpSp>
    </p:spTree>
    <p:extLst>
      <p:ext uri="{BB962C8B-B14F-4D97-AF65-F5344CB8AC3E}">
        <p14:creationId xmlns:p14="http://schemas.microsoft.com/office/powerpoint/2010/main" val="2013340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0"/>
          </p:nvPr>
        </p:nvSpPr>
        <p:spPr/>
        <p:txBody>
          <a:bodyPr/>
          <a:lstStyle/>
          <a:p>
            <a:pPr>
              <a:defRPr/>
            </a:pPr>
            <a:endParaRPr lang="nl-NL"/>
          </a:p>
        </p:txBody>
      </p:sp>
      <p:sp>
        <p:nvSpPr>
          <p:cNvPr id="6" name="Tijdelijke aanduiding voor datum 5"/>
          <p:cNvSpPr>
            <a:spLocks noGrp="1"/>
          </p:cNvSpPr>
          <p:nvPr>
            <p:ph type="dt" sz="half" idx="11"/>
          </p:nvPr>
        </p:nvSpPr>
        <p:spPr/>
        <p:txBody>
          <a:bodyPr/>
          <a:lstStyle/>
          <a:p>
            <a:pPr>
              <a:defRPr/>
            </a:pPr>
            <a:endParaRPr lang="nl-NL"/>
          </a:p>
        </p:txBody>
      </p:sp>
      <p:pic>
        <p:nvPicPr>
          <p:cNvPr id="8" name="Afbeelding 7"/>
          <p:cNvPicPr>
            <a:picLocks noChangeAspect="1"/>
          </p:cNvPicPr>
          <p:nvPr/>
        </p:nvPicPr>
        <p:blipFill>
          <a:blip r:embed="rId2"/>
          <a:stretch>
            <a:fillRect/>
          </a:stretch>
        </p:blipFill>
        <p:spPr>
          <a:xfrm>
            <a:off x="0" y="836712"/>
            <a:ext cx="9144000" cy="5688632"/>
          </a:xfrm>
          <a:prstGeom prst="rect">
            <a:avLst/>
          </a:prstGeom>
        </p:spPr>
      </p:pic>
    </p:spTree>
    <p:extLst>
      <p:ext uri="{BB962C8B-B14F-4D97-AF65-F5344CB8AC3E}">
        <p14:creationId xmlns:p14="http://schemas.microsoft.com/office/powerpoint/2010/main" val="113020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afgeronde hoeken 4"/>
          <p:cNvSpPr>
            <a:spLocks noGrp="1"/>
          </p:cNvSpPr>
          <p:nvPr>
            <p:ph idx="1"/>
          </p:nvPr>
        </p:nvSpPr>
        <p:spPr>
          <a:xfrm>
            <a:off x="381165" y="1484784"/>
            <a:ext cx="8201025" cy="44148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t>Het Digitaal Stelsel Omgevingswet:</a:t>
            </a:r>
          </a:p>
          <a:p>
            <a:pPr algn="ctr"/>
            <a:endParaRPr lang="nl-NL" sz="1600" dirty="0"/>
          </a:p>
          <a:p>
            <a:pPr marL="171450" indent="-171450">
              <a:buFont typeface="Arial" panose="020B0604020202020204" pitchFamily="34" charset="0"/>
              <a:buChar char="•"/>
            </a:pPr>
            <a:r>
              <a:rPr lang="nl-NL" sz="1600" dirty="0"/>
              <a:t>biedt </a:t>
            </a:r>
            <a:r>
              <a:rPr lang="nl-NL" sz="1600" b="1" dirty="0"/>
              <a:t>integraal inzicht </a:t>
            </a:r>
            <a:r>
              <a:rPr lang="nl-NL" sz="1600" dirty="0"/>
              <a:t>in wat wel of niet kan binnen de fysieke leefomgeving,</a:t>
            </a:r>
          </a:p>
          <a:p>
            <a:pPr marL="171450" indent="-171450">
              <a:buFont typeface="Arial" panose="020B0604020202020204" pitchFamily="34" charset="0"/>
              <a:buChar char="•"/>
            </a:pPr>
            <a:endParaRPr lang="nl-NL" sz="1600" dirty="0"/>
          </a:p>
          <a:p>
            <a:pPr marL="171450" indent="-171450">
              <a:buFont typeface="Arial" panose="020B0604020202020204" pitchFamily="34" charset="0"/>
              <a:buChar char="•"/>
            </a:pPr>
            <a:r>
              <a:rPr lang="nl-NL" sz="1600" dirty="0"/>
              <a:t>zorgt dat (</a:t>
            </a:r>
            <a:r>
              <a:rPr lang="nl-NL" sz="1600" dirty="0" err="1"/>
              <a:t>besluitvormings</a:t>
            </a:r>
            <a:r>
              <a:rPr lang="nl-NL" sz="1600" dirty="0"/>
              <a:t>)processen </a:t>
            </a:r>
            <a:r>
              <a:rPr lang="nl-NL" sz="1600" b="1" dirty="0"/>
              <a:t>sneller en beter voorspelbaar </a:t>
            </a:r>
            <a:r>
              <a:rPr lang="nl-NL" sz="1600" dirty="0"/>
              <a:t>verlopen, </a:t>
            </a:r>
          </a:p>
          <a:p>
            <a:pPr marL="171450" indent="-171450">
              <a:buFont typeface="Arial" panose="020B0604020202020204" pitchFamily="34" charset="0"/>
              <a:buChar char="•"/>
            </a:pPr>
            <a:endParaRPr lang="nl-NL" sz="1600" dirty="0"/>
          </a:p>
          <a:p>
            <a:pPr marL="171450" indent="-171450">
              <a:buFont typeface="Arial" panose="020B0604020202020204" pitchFamily="34" charset="0"/>
              <a:buChar char="•"/>
            </a:pPr>
            <a:r>
              <a:rPr lang="nl-NL" sz="1600" b="1" dirty="0"/>
              <a:t>biedt één loket voor burgers en bedrijven </a:t>
            </a:r>
            <a:r>
              <a:rPr lang="nl-NL" sz="1600" dirty="0"/>
              <a:t>en ondersteunt digitaal bij hun activiteiten, bijvoorbeeld bij een vergunningaanvraag,</a:t>
            </a:r>
          </a:p>
          <a:p>
            <a:pPr marL="171450" indent="-171450">
              <a:buFont typeface="Arial" panose="020B0604020202020204" pitchFamily="34" charset="0"/>
              <a:buChar char="•"/>
            </a:pPr>
            <a:endParaRPr lang="nl-NL" sz="1600" dirty="0"/>
          </a:p>
          <a:p>
            <a:pPr marL="171450" indent="-171450">
              <a:buFont typeface="Arial" panose="020B0604020202020204" pitchFamily="34" charset="0"/>
              <a:buChar char="•"/>
            </a:pPr>
            <a:r>
              <a:rPr lang="nl-NL" sz="1600" b="1" dirty="0"/>
              <a:t>ondersteunt het bevoegd gezag </a:t>
            </a:r>
            <a:r>
              <a:rPr lang="nl-NL" sz="1600" dirty="0"/>
              <a:t>bij de uitvoering van hun processen, bijvoorbeeld voor planvorming en vergunningverlening</a:t>
            </a:r>
            <a:r>
              <a:rPr lang="nl-NL" sz="1050" dirty="0"/>
              <a:t>.</a:t>
            </a:r>
          </a:p>
        </p:txBody>
      </p:sp>
    </p:spTree>
    <p:extLst>
      <p:ext uri="{BB962C8B-B14F-4D97-AF65-F5344CB8AC3E}">
        <p14:creationId xmlns:p14="http://schemas.microsoft.com/office/powerpoint/2010/main" val="1008395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07" y="2132856"/>
            <a:ext cx="4129109" cy="3482037"/>
          </a:xfrm>
          <a:prstGeom prst="rect">
            <a:avLst/>
          </a:prstGeom>
          <a:ln>
            <a:noFill/>
          </a:ln>
          <a:effectLst>
            <a:outerShdw blurRad="292100" dist="139700" dir="2700000" algn="tl" rotWithShape="0">
              <a:srgbClr val="333333">
                <a:alpha val="65000"/>
              </a:srgbClr>
            </a:outerShdw>
          </a:effectLst>
        </p:spPr>
      </p:pic>
      <p:sp>
        <p:nvSpPr>
          <p:cNvPr id="6" name="Tijdelijke aanduiding voor tekst 5"/>
          <p:cNvSpPr txBox="1">
            <a:spLocks/>
          </p:cNvSpPr>
          <p:nvPr/>
        </p:nvSpPr>
        <p:spPr>
          <a:xfrm>
            <a:off x="2647747" y="1376856"/>
            <a:ext cx="6291456" cy="756000"/>
          </a:xfrm>
          <a:prstGeom prst="rect">
            <a:avLst/>
          </a:prstGeom>
        </p:spPr>
        <p:txBody>
          <a:bodyPr/>
          <a:lst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endParaRPr lang="nl-NL" sz="1800" dirty="0">
              <a:solidFill>
                <a:schemeClr val="bg1"/>
              </a:solidFill>
            </a:endParaRPr>
          </a:p>
        </p:txBody>
      </p:sp>
      <p:sp>
        <p:nvSpPr>
          <p:cNvPr id="7" name="Tijdelijke aanduiding voor tekst 3"/>
          <p:cNvSpPr txBox="1">
            <a:spLocks/>
          </p:cNvSpPr>
          <p:nvPr/>
        </p:nvSpPr>
        <p:spPr>
          <a:xfrm>
            <a:off x="586907" y="2438111"/>
            <a:ext cx="2263637" cy="756000"/>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nl-NL" sz="1800" kern="1200" dirty="0" smtClean="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Arial" panose="020B0604020202020204" pitchFamily="34" charset="0"/>
              <a:buNone/>
              <a:defRPr lang="nl-NL" sz="1800" kern="1200" dirty="0" smtClean="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lang="nl-NL" sz="1800" kern="1200" dirty="0" smtClean="0">
                <a:solidFill>
                  <a:schemeClr val="tx1"/>
                </a:solidFill>
                <a:latin typeface="+mn-lt"/>
                <a:ea typeface="+mn-ea"/>
                <a:cs typeface="+mn-cs"/>
              </a:defRPr>
            </a:lvl3pPr>
            <a:lvl4pPr marL="1143000" indent="0" algn="l" defTabSz="914400" rtl="0" eaLnBrk="1" latinLnBrk="0" hangingPunct="1">
              <a:lnSpc>
                <a:spcPct val="90000"/>
              </a:lnSpc>
              <a:spcBef>
                <a:spcPts val="500"/>
              </a:spcBef>
              <a:buFont typeface="Arial" panose="020B0604020202020204" pitchFamily="34" charset="0"/>
              <a:buNone/>
              <a:defRPr lang="nl-NL" sz="1600" kern="1200" dirty="0" smtClean="0">
                <a:solidFill>
                  <a:schemeClr val="tx1"/>
                </a:solidFill>
                <a:latin typeface="+mn-lt"/>
                <a:ea typeface="+mn-ea"/>
                <a:cs typeface="+mn-cs"/>
              </a:defRPr>
            </a:lvl4pPr>
            <a:lvl5pPr marL="1600200" indent="0" algn="l" defTabSz="914400" rtl="0" eaLnBrk="1" latinLnBrk="0" hangingPunct="1">
              <a:lnSpc>
                <a:spcPct val="90000"/>
              </a:lnSpc>
              <a:spcBef>
                <a:spcPts val="500"/>
              </a:spcBef>
              <a:buFont typeface="Arial" panose="020B0604020202020204" pitchFamily="34" charset="0"/>
              <a:buNone/>
              <a:defRPr lang="nl-NL"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bg1"/>
              </a:solidFill>
            </a:endParaRPr>
          </a:p>
        </p:txBody>
      </p:sp>
      <p:sp>
        <p:nvSpPr>
          <p:cNvPr id="10" name="Tijdelijke aanduiding voor inhoud 2"/>
          <p:cNvSpPr txBox="1">
            <a:spLocks/>
          </p:cNvSpPr>
          <p:nvPr/>
        </p:nvSpPr>
        <p:spPr>
          <a:xfrm>
            <a:off x="5108124" y="2447288"/>
            <a:ext cx="3822005" cy="3788526"/>
          </a:xfrm>
          <a:prstGeom prst="rect">
            <a:avLst/>
          </a:prstGeom>
        </p:spPr>
        <p:txBody>
          <a:bodyPr>
            <a:normAutofit/>
          </a:bodyPr>
          <a:lst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r>
              <a:rPr lang="nl-NL" sz="1800" dirty="0"/>
              <a:t>Via Mijn Omgevingsloket zien gebruikers:</a:t>
            </a:r>
          </a:p>
          <a:p>
            <a:pPr marL="285750" indent="-285750">
              <a:buFont typeface="Arial" panose="020B0604020202020204" pitchFamily="34" charset="0"/>
              <a:buChar char="•"/>
            </a:pPr>
            <a:r>
              <a:rPr lang="nl-NL" sz="1800" dirty="0"/>
              <a:t>Wat mag en kan ik op deze locatie? </a:t>
            </a:r>
          </a:p>
          <a:p>
            <a:pPr marL="285750" indent="-285750">
              <a:buFont typeface="Arial" panose="020B0604020202020204" pitchFamily="34" charset="0"/>
              <a:buChar char="•"/>
            </a:pPr>
            <a:r>
              <a:rPr lang="nl-NL" sz="1800" dirty="0">
                <a:solidFill>
                  <a:schemeClr val="tx1"/>
                </a:solidFill>
              </a:rPr>
              <a:t>Welke regels zijn op deze locatie voor deze activiteit van toepassing?</a:t>
            </a:r>
          </a:p>
          <a:p>
            <a:pPr marL="0" indent="0"/>
            <a:endParaRPr lang="nl-NL" sz="1800" dirty="0">
              <a:solidFill>
                <a:schemeClr val="tx1"/>
              </a:solidFill>
            </a:endParaRPr>
          </a:p>
          <a:p>
            <a:pPr marL="0" indent="0"/>
            <a:r>
              <a:rPr lang="nl-NL" sz="1800" dirty="0">
                <a:solidFill>
                  <a:schemeClr val="tx1"/>
                </a:solidFill>
              </a:rPr>
              <a:t>Alle regels en gegevens, integraal !</a:t>
            </a:r>
          </a:p>
          <a:p>
            <a:pPr marL="0" indent="0"/>
            <a:r>
              <a:rPr lang="nl-NL" sz="1800" dirty="0">
                <a:solidFill>
                  <a:schemeClr val="tx1"/>
                </a:solidFill>
              </a:rPr>
              <a:t>Dus van gemeente, provincie, waterschap en Rijk.</a:t>
            </a:r>
          </a:p>
        </p:txBody>
      </p:sp>
      <p:pic>
        <p:nvPicPr>
          <p:cNvPr id="9220" name="Picture 4" descr="C:\Users\jongf01\AppData\Local\Microsoft\Windows\Temporary Internet Files\Content.IE5\AZZI2M9U\map-pi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0855" y="2134774"/>
            <a:ext cx="558367" cy="558367"/>
          </a:xfrm>
          <a:prstGeom prst="rect">
            <a:avLst/>
          </a:prstGeom>
          <a:noFill/>
          <a:extLst>
            <a:ext uri="{909E8E84-426E-40DD-AFC4-6F175D3DCCD1}">
              <a14:hiddenFill xmlns:a14="http://schemas.microsoft.com/office/drawing/2010/main">
                <a:solidFill>
                  <a:srgbClr val="FFFFFF"/>
                </a:solidFill>
              </a14:hiddenFill>
            </a:ext>
          </a:extLst>
        </p:spPr>
      </p:pic>
      <p:sp>
        <p:nvSpPr>
          <p:cNvPr id="2" name="Wolkvormige toelichting 1"/>
          <p:cNvSpPr/>
          <p:nvPr/>
        </p:nvSpPr>
        <p:spPr>
          <a:xfrm>
            <a:off x="4427984" y="332657"/>
            <a:ext cx="4305406" cy="2027996"/>
          </a:xfrm>
          <a:prstGeom prst="cloudCallout">
            <a:avLst>
              <a:gd name="adj1" fmla="val -77814"/>
              <a:gd name="adj2" fmla="val 80812"/>
            </a:avLst>
          </a:prstGeom>
          <a:solidFill>
            <a:srgbClr val="D271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dirty="0">
                <a:solidFill>
                  <a:prstClr val="white"/>
                </a:solidFill>
              </a:rPr>
              <a:t>Mag ik hier een restaurantje starten? Met een aanlegsteiger voor passanten?</a:t>
            </a:r>
          </a:p>
        </p:txBody>
      </p:sp>
      <p:sp>
        <p:nvSpPr>
          <p:cNvPr id="3" name="Titel 2"/>
          <p:cNvSpPr>
            <a:spLocks noGrp="1"/>
          </p:cNvSpPr>
          <p:nvPr>
            <p:ph type="title"/>
          </p:nvPr>
        </p:nvSpPr>
        <p:spPr>
          <a:xfrm>
            <a:off x="381001" y="1263650"/>
            <a:ext cx="3128222" cy="571500"/>
          </a:xfrm>
        </p:spPr>
        <p:txBody>
          <a:bodyPr>
            <a:normAutofit fontScale="90000"/>
          </a:bodyPr>
          <a:lstStyle/>
          <a:p>
            <a:r>
              <a:rPr lang="nl-NL" dirty="0"/>
              <a:t>Een voorbeeld…</a:t>
            </a:r>
          </a:p>
        </p:txBody>
      </p:sp>
    </p:spTree>
    <p:extLst>
      <p:ext uri="{BB962C8B-B14F-4D97-AF65-F5344CB8AC3E}">
        <p14:creationId xmlns:p14="http://schemas.microsoft.com/office/powerpoint/2010/main" val="3866322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101581"/>
            <a:ext cx="6840760" cy="663123"/>
          </a:xfrm>
        </p:spPr>
        <p:txBody>
          <a:bodyPr>
            <a:normAutofit/>
          </a:bodyPr>
          <a:lstStyle/>
          <a:p>
            <a:r>
              <a:rPr lang="nl-NL" dirty="0" smtClean="0"/>
              <a:t>Digitaal stelsel </a:t>
            </a:r>
            <a:r>
              <a:rPr lang="nl-NL" dirty="0"/>
              <a:t>O</a:t>
            </a:r>
            <a:r>
              <a:rPr lang="nl-NL" dirty="0" smtClean="0"/>
              <a:t>mgevingswet</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a:xfrm>
            <a:off x="450850" y="1268760"/>
            <a:ext cx="8229600" cy="4798666"/>
          </a:xfrm>
        </p:spPr>
        <p:txBody>
          <a:bodyPr>
            <a:normAutofit/>
          </a:bodyPr>
          <a:lstStyle/>
          <a:p>
            <a:pPr marL="0" lvl="0" indent="0">
              <a:lnSpc>
                <a:spcPct val="100000"/>
              </a:lnSpc>
              <a:buNone/>
            </a:pPr>
            <a:r>
              <a:rPr lang="nl-NL" sz="1400" dirty="0" smtClean="0">
                <a:solidFill>
                  <a:prstClr val="black"/>
                </a:solidFill>
              </a:rPr>
              <a:t>Opdracht: ontwikkelen van…</a:t>
            </a:r>
            <a:endParaRPr lang="nl-NL" sz="1400" dirty="0">
              <a:solidFill>
                <a:prstClr val="black"/>
              </a:solidFill>
            </a:endParaRPr>
          </a:p>
          <a:p>
            <a:pPr marL="0" lvl="0" indent="0">
              <a:lnSpc>
                <a:spcPct val="100000"/>
              </a:lnSpc>
              <a:buNone/>
            </a:pPr>
            <a:r>
              <a:rPr lang="nl-NL" sz="1400" dirty="0">
                <a:sym typeface="Wingdings" panose="05000000000000000000" pitchFamily="2" charset="2"/>
              </a:rPr>
              <a:t> </a:t>
            </a:r>
            <a:r>
              <a:rPr lang="nl-NL" sz="1400" dirty="0" smtClean="0">
                <a:solidFill>
                  <a:prstClr val="black"/>
                </a:solidFill>
              </a:rPr>
              <a:t>Een </a:t>
            </a:r>
            <a:r>
              <a:rPr lang="nl-NL" sz="1400" b="1" dirty="0" smtClean="0">
                <a:solidFill>
                  <a:prstClr val="black"/>
                </a:solidFill>
              </a:rPr>
              <a:t>digitaal loket</a:t>
            </a:r>
          </a:p>
          <a:p>
            <a:pPr marL="742950" lvl="1" indent="-285750">
              <a:lnSpc>
                <a:spcPct val="100000"/>
              </a:lnSpc>
              <a:buFont typeface="Wingdings" panose="05000000000000000000" pitchFamily="2" charset="2"/>
              <a:buChar char="§"/>
            </a:pPr>
            <a:r>
              <a:rPr lang="nl-NL" sz="1400" dirty="0" smtClean="0">
                <a:solidFill>
                  <a:prstClr val="black"/>
                </a:solidFill>
              </a:rPr>
              <a:t>Zien welke omgevingsdocumenten en regels van toepassing zijn;</a:t>
            </a:r>
          </a:p>
          <a:p>
            <a:pPr marL="742950" lvl="1" indent="-285750">
              <a:lnSpc>
                <a:spcPct val="100000"/>
              </a:lnSpc>
              <a:buFont typeface="Wingdings" panose="05000000000000000000" pitchFamily="2" charset="2"/>
              <a:buChar char="§"/>
            </a:pPr>
            <a:r>
              <a:rPr lang="nl-NL" sz="1400" dirty="0" smtClean="0">
                <a:solidFill>
                  <a:prstClr val="black"/>
                </a:solidFill>
              </a:rPr>
              <a:t>Checken of vergunning/melding nodig is;</a:t>
            </a:r>
          </a:p>
          <a:p>
            <a:pPr marL="742950" lvl="1" indent="-285750">
              <a:lnSpc>
                <a:spcPct val="100000"/>
              </a:lnSpc>
              <a:buFont typeface="Wingdings" panose="05000000000000000000" pitchFamily="2" charset="2"/>
              <a:buChar char="§"/>
            </a:pPr>
            <a:r>
              <a:rPr lang="nl-NL" sz="1400" dirty="0" smtClean="0">
                <a:solidFill>
                  <a:prstClr val="black"/>
                </a:solidFill>
              </a:rPr>
              <a:t>Aanvraag/melding indienen</a:t>
            </a:r>
            <a:endParaRPr lang="nl-NL" sz="1400" dirty="0" smtClean="0">
              <a:sym typeface="Wingdings" panose="05000000000000000000" pitchFamily="2" charset="2"/>
            </a:endParaRPr>
          </a:p>
          <a:p>
            <a:pPr marL="0" lvl="0" indent="0">
              <a:lnSpc>
                <a:spcPct val="100000"/>
              </a:lnSpc>
              <a:buNone/>
            </a:pPr>
            <a:r>
              <a:rPr lang="nl-NL" sz="1400" dirty="0" smtClean="0">
                <a:sym typeface="Wingdings" panose="05000000000000000000" pitchFamily="2" charset="2"/>
              </a:rPr>
              <a:t> </a:t>
            </a:r>
            <a:r>
              <a:rPr lang="nl-NL" sz="1400" dirty="0" smtClean="0">
                <a:solidFill>
                  <a:prstClr val="black"/>
                </a:solidFill>
              </a:rPr>
              <a:t>Benodigde </a:t>
            </a:r>
            <a:r>
              <a:rPr lang="nl-NL" sz="1400" b="1" dirty="0" smtClean="0">
                <a:solidFill>
                  <a:prstClr val="black"/>
                </a:solidFill>
              </a:rPr>
              <a:t>onderliggende systemen en standaarden</a:t>
            </a:r>
          </a:p>
          <a:p>
            <a:pPr lvl="0">
              <a:lnSpc>
                <a:spcPct val="100000"/>
              </a:lnSpc>
            </a:pPr>
            <a:endParaRPr lang="nl-NL" sz="1400" dirty="0" smtClean="0">
              <a:solidFill>
                <a:prstClr val="black"/>
              </a:solidFill>
            </a:endParaRPr>
          </a:p>
          <a:p>
            <a:pPr marL="0" lvl="0" indent="0">
              <a:lnSpc>
                <a:spcPct val="100000"/>
              </a:lnSpc>
              <a:buNone/>
            </a:pPr>
            <a:r>
              <a:rPr lang="nl-NL" sz="1400" dirty="0">
                <a:sym typeface="Wingdings" panose="05000000000000000000" pitchFamily="2" charset="2"/>
              </a:rPr>
              <a:t> </a:t>
            </a:r>
            <a:r>
              <a:rPr lang="nl-NL" sz="1400" dirty="0" smtClean="0">
                <a:solidFill>
                  <a:prstClr val="black"/>
                </a:solidFill>
              </a:rPr>
              <a:t>Een </a:t>
            </a:r>
            <a:r>
              <a:rPr lang="nl-NL" sz="1400" b="1" dirty="0" smtClean="0">
                <a:solidFill>
                  <a:prstClr val="black"/>
                </a:solidFill>
              </a:rPr>
              <a:t>overbruggingsfunctie voor de overgang van de ‘oude’ </a:t>
            </a:r>
            <a:r>
              <a:rPr lang="nl-NL" sz="1400" b="1" dirty="0" err="1" smtClean="0">
                <a:solidFill>
                  <a:prstClr val="black"/>
                </a:solidFill>
              </a:rPr>
              <a:t>bestemmings-plannen</a:t>
            </a:r>
            <a:r>
              <a:rPr lang="nl-NL" sz="1400" b="1" dirty="0" smtClean="0">
                <a:solidFill>
                  <a:prstClr val="black"/>
                </a:solidFill>
              </a:rPr>
              <a:t> naar de nieuwe omgevingsplannen</a:t>
            </a:r>
            <a:endParaRPr lang="nl-NL" sz="1400" b="1" dirty="0">
              <a:solidFill>
                <a:prstClr val="black"/>
              </a:solidFill>
            </a:endParaRPr>
          </a:p>
          <a:p>
            <a:pPr lvl="0">
              <a:lnSpc>
                <a:spcPct val="100000"/>
              </a:lnSpc>
            </a:pPr>
            <a:endParaRPr lang="nl-NL" sz="1400" dirty="0" smtClean="0">
              <a:solidFill>
                <a:prstClr val="black"/>
              </a:solidFill>
            </a:endParaRPr>
          </a:p>
          <a:p>
            <a:pPr marL="0" lvl="0" indent="0">
              <a:lnSpc>
                <a:spcPct val="100000"/>
              </a:lnSpc>
              <a:buNone/>
            </a:pPr>
            <a:r>
              <a:rPr lang="nl-NL" sz="1400" dirty="0" smtClean="0">
                <a:solidFill>
                  <a:prstClr val="black"/>
                </a:solidFill>
              </a:rPr>
              <a:t>Dit stelsel moet op moment inwerkingtreding Omgevingswet gereed zijn zijn en moet zó gebouwd zijn dat het </a:t>
            </a:r>
            <a:r>
              <a:rPr lang="nl-NL" sz="1400" b="1" dirty="0" smtClean="0">
                <a:solidFill>
                  <a:prstClr val="black"/>
                </a:solidFill>
              </a:rPr>
              <a:t>doorontwikkeld kan worden</a:t>
            </a:r>
            <a:endParaRPr lang="nl-NL" sz="1400" b="1" dirty="0"/>
          </a:p>
        </p:txBody>
      </p:sp>
      <p:pic>
        <p:nvPicPr>
          <p:cNvPr id="10" name="Tijdelijke aanduiding voor afbeelding 9"/>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1676" r="21676"/>
          <a:stretch>
            <a:fillRect/>
          </a:stretch>
        </p:blipFill>
        <p:spPr>
          <a:xfrm>
            <a:off x="5857875" y="1674813"/>
            <a:ext cx="3286125" cy="3857625"/>
          </a:xfrm>
        </p:spPr>
      </p:pic>
      <p:sp>
        <p:nvSpPr>
          <p:cNvPr id="8" name="Rechthoek 7"/>
          <p:cNvSpPr/>
          <p:nvPr/>
        </p:nvSpPr>
        <p:spPr>
          <a:xfrm>
            <a:off x="467544" y="5805264"/>
            <a:ext cx="8554788" cy="557430"/>
          </a:xfrm>
          <a:prstGeom prst="rect">
            <a:avLst/>
          </a:prstGeom>
          <a:solidFill>
            <a:srgbClr val="E17000"/>
          </a:solidFill>
          <a:ln>
            <a:solidFill>
              <a:srgbClr val="275937"/>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latin typeface="Verdana" panose="020B0604030504040204" pitchFamily="34" charset="0"/>
                <a:ea typeface="Verdana" panose="020B0604030504040204" pitchFamily="34" charset="0"/>
                <a:cs typeface="Verdana" panose="020B0604030504040204" pitchFamily="34" charset="0"/>
              </a:rPr>
              <a:t>Dit doen we stapsgewijs, </a:t>
            </a:r>
            <a:r>
              <a:rPr lang="nl-NL" sz="1400" dirty="0" smtClean="0">
                <a:latin typeface="Verdana" panose="020B0604030504040204" pitchFamily="34" charset="0"/>
                <a:ea typeface="Verdana" panose="020B0604030504040204" pitchFamily="34" charset="0"/>
                <a:cs typeface="Verdana" panose="020B0604030504040204" pitchFamily="34" charset="0"/>
              </a:rPr>
              <a:t>waarbij we zo snel mogelijk de landelijke voorziening in de praktijk testen, samen </a:t>
            </a:r>
            <a:r>
              <a:rPr lang="nl-NL" sz="1400" dirty="0">
                <a:latin typeface="Verdana" panose="020B0604030504040204" pitchFamily="34" charset="0"/>
                <a:ea typeface="Verdana" panose="020B0604030504040204" pitchFamily="34" charset="0"/>
                <a:cs typeface="Verdana" panose="020B0604030504040204" pitchFamily="34" charset="0"/>
              </a:rPr>
              <a:t>met </a:t>
            </a:r>
            <a:r>
              <a:rPr lang="nl-NL" sz="1400" dirty="0" smtClean="0">
                <a:latin typeface="Verdana" panose="020B0604030504040204" pitchFamily="34" charset="0"/>
                <a:ea typeface="Verdana" panose="020B0604030504040204" pitchFamily="34" charset="0"/>
                <a:cs typeface="Verdana" panose="020B0604030504040204" pitchFamily="34" charset="0"/>
              </a:rPr>
              <a:t>bevoegd gezagen, leveranciers en andere gebruikers</a:t>
            </a:r>
            <a:endParaRPr lang="nl-NL"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233280" y="548680"/>
            <a:ext cx="7947232" cy="523220"/>
          </a:xfrm>
          <a:prstGeom prst="rect">
            <a:avLst/>
          </a:prstGeom>
          <a:noFill/>
        </p:spPr>
        <p:txBody>
          <a:bodyPr wrap="square" rtlCol="0">
            <a:spAutoFit/>
          </a:bodyPr>
          <a:lstStyle/>
          <a:p>
            <a:r>
              <a:rPr lang="nl-NL" sz="1400" dirty="0" smtClean="0">
                <a:latin typeface="Verdana" panose="020B0604030504040204" pitchFamily="34" charset="0"/>
                <a:ea typeface="Verdana" panose="020B0604030504040204" pitchFamily="34" charset="0"/>
                <a:cs typeface="Verdana" panose="020B0604030504040204" pitchFamily="34" charset="0"/>
              </a:rPr>
              <a:t>Het digitaal stelsel bestaat uit lokale voorzieningen en een landelijke voorziening (DSO-LV). </a:t>
            </a:r>
            <a:endParaRPr lang="nl-NL"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921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Doel Omgevingswet</a:t>
            </a:r>
            <a:endParaRPr lang="nl-NL" dirty="0"/>
          </a:p>
        </p:txBody>
      </p:sp>
      <p:sp>
        <p:nvSpPr>
          <p:cNvPr id="12291" name="Tijdelijke aanduiding voor inhoud 2"/>
          <p:cNvSpPr>
            <a:spLocks noGrp="1"/>
          </p:cNvSpPr>
          <p:nvPr>
            <p:ph type="body"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solidFill>
                <a:srgbClr val="70A426"/>
              </a:solidFill>
            </a:endParaRPr>
          </a:p>
          <a:p>
            <a:r>
              <a:rPr altLang="nl-NL" sz="1800" dirty="0" smtClean="0">
                <a:solidFill>
                  <a:schemeClr val="tx1"/>
                </a:solidFill>
              </a:rPr>
              <a:t>Eén samenhangende wet over de </a:t>
            </a:r>
            <a:r>
              <a:rPr altLang="nl-NL" sz="1800" b="1" dirty="0" smtClean="0">
                <a:solidFill>
                  <a:schemeClr val="tx1"/>
                </a:solidFill>
              </a:rPr>
              <a:t>fysieke leefomgeving </a:t>
            </a:r>
          </a:p>
          <a:p>
            <a:r>
              <a:rPr altLang="nl-NL" sz="1800" dirty="0" smtClean="0">
                <a:solidFill>
                  <a:schemeClr val="tx1"/>
                </a:solidFill>
              </a:rPr>
              <a:t>… die ontwikkeling stimuleert </a:t>
            </a:r>
          </a:p>
          <a:p>
            <a:r>
              <a:rPr altLang="nl-NL" sz="1800" dirty="0" smtClean="0">
                <a:solidFill>
                  <a:schemeClr val="tx1"/>
                </a:solidFill>
              </a:rPr>
              <a:t>… en die kwaliteit van de leefomgeving waarborgt</a:t>
            </a:r>
          </a:p>
          <a:p>
            <a:endParaRPr altLang="nl-NL" sz="1100" dirty="0" smtClean="0">
              <a:solidFill>
                <a:srgbClr val="002060"/>
              </a:solidFill>
            </a:endParaRPr>
          </a:p>
          <a:p>
            <a:pPr eaLnBrk="1" hangingPunct="1"/>
            <a:r>
              <a:rPr altLang="nl-NL" sz="2400" dirty="0" smtClean="0">
                <a:solidFill>
                  <a:srgbClr val="002060"/>
                </a:solidFill>
              </a:rPr>
              <a:t> </a:t>
            </a:r>
          </a:p>
          <a:p>
            <a:pPr eaLnBrk="1" hangingPunct="1"/>
            <a:endParaRPr altLang="nl-NL" sz="2400" dirty="0" smtClean="0">
              <a:solidFill>
                <a:srgbClr val="002060"/>
              </a:solidFill>
            </a:endParaRPr>
          </a:p>
        </p:txBody>
      </p:sp>
      <p:sp>
        <p:nvSpPr>
          <p:cNvPr id="12292" name="Tijdelijke aanduiding voor voettekst 5"/>
          <p:cNvSpPr txBox="1">
            <a:spLocks noGrp="1"/>
          </p:cNvSpPr>
          <p:nvPr/>
        </p:nvSpPr>
        <p:spPr bwMode="auto">
          <a:xfrm>
            <a:off x="4657725" y="6726238"/>
            <a:ext cx="41640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nl-NL" altLang="nl-NL" sz="1000">
              <a:solidFill>
                <a:schemeClr val="bg1"/>
              </a:solidFill>
              <a:latin typeface="Verdana" pitchFamily="34" charset="0"/>
              <a:cs typeface="Arial" pitchFamily="34" charset="0"/>
            </a:endParaRPr>
          </a:p>
        </p:txBody>
      </p:sp>
      <p:sp>
        <p:nvSpPr>
          <p:cNvPr id="12293" name="Tijdelijke aanduiding voor dianummer 3"/>
          <p:cNvSpPr txBox="1">
            <a:spLocks noGrp="1"/>
          </p:cNvSpPr>
          <p:nvPr/>
        </p:nvSpPr>
        <p:spPr bwMode="auto">
          <a:xfrm>
            <a:off x="619125" y="6764338"/>
            <a:ext cx="1905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nl-NL" altLang="nl-NL" sz="1000">
              <a:solidFill>
                <a:srgbClr val="FFFFFF"/>
              </a:solidFill>
              <a:latin typeface="Verdana" pitchFamily="34" charset="0"/>
              <a:cs typeface="Arial" pitchFamily="34" charset="0"/>
            </a:endParaRPr>
          </a:p>
        </p:txBody>
      </p:sp>
      <p:graphicFrame>
        <p:nvGraphicFramePr>
          <p:cNvPr id="8" name="Diagram 7"/>
          <p:cNvGraphicFramePr/>
          <p:nvPr/>
        </p:nvGraphicFramePr>
        <p:xfrm>
          <a:off x="547936" y="3149352"/>
          <a:ext cx="4968552" cy="323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3500264" y="3221360"/>
          <a:ext cx="508788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296" name="Groep 7"/>
          <p:cNvGrpSpPr>
            <a:grpSpLocks/>
          </p:cNvGrpSpPr>
          <p:nvPr/>
        </p:nvGrpSpPr>
        <p:grpSpPr bwMode="auto">
          <a:xfrm>
            <a:off x="7521575" y="4941888"/>
            <a:ext cx="1317625" cy="1287462"/>
            <a:chOff x="2808315" y="2056417"/>
            <a:chExt cx="1317808" cy="1288515"/>
          </a:xfrm>
        </p:grpSpPr>
        <p:sp>
          <p:nvSpPr>
            <p:cNvPr id="11" name=" 3"/>
            <p:cNvSpPr/>
            <p:nvPr/>
          </p:nvSpPr>
          <p:spPr>
            <a:xfrm>
              <a:off x="2808315" y="2056417"/>
              <a:ext cx="1317808" cy="1288515"/>
            </a:xfrm>
            <a:prstGeom prst="gear6">
              <a:avLst/>
            </a:prstGeom>
            <a:solidFill>
              <a:schemeClr val="accent1">
                <a:lumMod val="60000"/>
                <a:lumOff val="4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 4"/>
            <p:cNvSpPr/>
            <p:nvPr/>
          </p:nvSpPr>
          <p:spPr>
            <a:xfrm>
              <a:off x="3136974" y="2382120"/>
              <a:ext cx="660492" cy="637109"/>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nl-NL" sz="1100" b="1" dirty="0">
                  <a:solidFill>
                    <a:schemeClr val="bg1"/>
                  </a:solidFill>
                </a:rPr>
                <a:t>Infra</a:t>
              </a:r>
            </a:p>
          </p:txBody>
        </p:sp>
      </p:grpSp>
      <p:pic>
        <p:nvPicPr>
          <p:cNvPr id="123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391818"/>
            <a:ext cx="17272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2363" y="3146425"/>
            <a:ext cx="14446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5674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atum 5">
            <a:extLst>
              <a:ext uri="{FF2B5EF4-FFF2-40B4-BE49-F238E27FC236}">
                <a16:creationId xmlns="" xmlns:a16="http://schemas.microsoft.com/office/drawing/2014/main" id="{7E21F4E9-4AAE-4E91-8194-0F28008EFA10}"/>
              </a:ext>
            </a:extLst>
          </p:cNvPr>
          <p:cNvSpPr>
            <a:spLocks noGrp="1" noChangeArrowheads="1"/>
          </p:cNvSpPr>
          <p:nvPr>
            <p:ph type="dt" sz="quarter" idx="4294967295"/>
          </p:nvPr>
        </p:nvSpPr>
        <p:spPr bwMode="auto">
          <a:xfrm>
            <a:off x="5770908" y="5387404"/>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685738" fontAlgn="auto">
              <a:spcBef>
                <a:spcPts val="0"/>
              </a:spcBef>
              <a:spcAft>
                <a:spcPts val="0"/>
              </a:spcAft>
              <a:defRPr/>
            </a:pPr>
            <a:r>
              <a:rPr lang="nl-NL" altLang="nl-NL" sz="750" b="1" spc="0">
                <a:solidFill>
                  <a:prstClr val="white"/>
                </a:solidFill>
                <a:latin typeface="Arial" charset="0"/>
                <a:cs typeface="Arial" charset="0"/>
              </a:rPr>
              <a:t>28 september 2017</a:t>
            </a:r>
          </a:p>
        </p:txBody>
      </p:sp>
      <p:sp>
        <p:nvSpPr>
          <p:cNvPr id="9" name="Rechthoek: afgeronde hoeken 8">
            <a:extLst>
              <a:ext uri="{FF2B5EF4-FFF2-40B4-BE49-F238E27FC236}">
                <a16:creationId xmlns="" xmlns:a16="http://schemas.microsoft.com/office/drawing/2014/main" id="{92069B0F-78DE-4E7E-BD65-43007A2BA59A}"/>
              </a:ext>
            </a:extLst>
          </p:cNvPr>
          <p:cNvSpPr/>
          <p:nvPr/>
        </p:nvSpPr>
        <p:spPr>
          <a:xfrm>
            <a:off x="4071841" y="2209800"/>
            <a:ext cx="1148232" cy="34514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1350" b="1" dirty="0">
                <a:solidFill>
                  <a:prstClr val="white"/>
                </a:solidFill>
                <a:latin typeface="Arial"/>
              </a:rPr>
              <a:t>DSO-LV</a:t>
            </a:r>
          </a:p>
        </p:txBody>
      </p:sp>
      <p:sp>
        <p:nvSpPr>
          <p:cNvPr id="10" name="Rechthoek: afgeronde hoeken 9">
            <a:extLst>
              <a:ext uri="{FF2B5EF4-FFF2-40B4-BE49-F238E27FC236}">
                <a16:creationId xmlns="" xmlns:a16="http://schemas.microsoft.com/office/drawing/2014/main" id="{CC02CCB9-16DB-4397-81C7-10058CAE8541}"/>
              </a:ext>
            </a:extLst>
          </p:cNvPr>
          <p:cNvSpPr/>
          <p:nvPr/>
        </p:nvSpPr>
        <p:spPr>
          <a:xfrm>
            <a:off x="2887306" y="2211341"/>
            <a:ext cx="733288" cy="3449685"/>
          </a:xfrm>
          <a:prstGeom prst="roundRect">
            <a:avLst/>
          </a:prstGeom>
          <a:solidFill>
            <a:srgbClr val="8FB73C"/>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684610">
              <a:spcBef>
                <a:spcPct val="0"/>
              </a:spcBef>
              <a:defRPr/>
            </a:pPr>
            <a:r>
              <a:rPr lang="nl-NL" sz="1800" b="1" dirty="0">
                <a:solidFill>
                  <a:prstClr val="white"/>
                </a:solidFill>
                <a:ea typeface="Verdana" panose="020B0604030504040204" pitchFamily="34" charset="0"/>
                <a:cs typeface="Verdana" panose="020B0604030504040204" pitchFamily="34" charset="0"/>
              </a:rPr>
              <a:t>Omgevingsloket</a:t>
            </a:r>
          </a:p>
        </p:txBody>
      </p:sp>
      <p:cxnSp>
        <p:nvCxnSpPr>
          <p:cNvPr id="17" name="Rechte verbindingslijn met pijl 16">
            <a:extLst>
              <a:ext uri="{FF2B5EF4-FFF2-40B4-BE49-F238E27FC236}">
                <a16:creationId xmlns="" xmlns:a16="http://schemas.microsoft.com/office/drawing/2014/main" id="{6965B9EE-45C0-4A07-B4CC-19A8B85AF8EF}"/>
              </a:ext>
            </a:extLst>
          </p:cNvPr>
          <p:cNvCxnSpPr>
            <a:cxnSpLocks/>
            <a:stCxn id="9" idx="1"/>
            <a:endCxn id="10" idx="3"/>
          </p:cNvCxnSpPr>
          <p:nvPr/>
        </p:nvCxnSpPr>
        <p:spPr>
          <a:xfrm flipH="1">
            <a:off x="3620594" y="3935524"/>
            <a:ext cx="451247" cy="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hthoek: afgeronde hoeken 22">
            <a:extLst>
              <a:ext uri="{FF2B5EF4-FFF2-40B4-BE49-F238E27FC236}">
                <a16:creationId xmlns="" xmlns:a16="http://schemas.microsoft.com/office/drawing/2014/main" id="{15764DB3-0D0E-4552-AE4A-88CB3511C4E1}"/>
              </a:ext>
            </a:extLst>
          </p:cNvPr>
          <p:cNvSpPr/>
          <p:nvPr/>
        </p:nvSpPr>
        <p:spPr>
          <a:xfrm>
            <a:off x="5675659" y="2204864"/>
            <a:ext cx="2285762" cy="504056"/>
          </a:xfrm>
          <a:prstGeom prst="roundRect">
            <a:avLst/>
          </a:prstGeom>
          <a:solidFill>
            <a:srgbClr val="8FB73C">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Eigen lokale systemen (brongegevens en documenten)</a:t>
            </a:r>
          </a:p>
        </p:txBody>
      </p:sp>
      <p:sp>
        <p:nvSpPr>
          <p:cNvPr id="24" name="Rechthoek: afgeronde hoeken 23">
            <a:extLst>
              <a:ext uri="{FF2B5EF4-FFF2-40B4-BE49-F238E27FC236}">
                <a16:creationId xmlns="" xmlns:a16="http://schemas.microsoft.com/office/drawing/2014/main" id="{151D87AC-D75A-41C9-9E1F-2E00450C9A5B}"/>
              </a:ext>
            </a:extLst>
          </p:cNvPr>
          <p:cNvSpPr/>
          <p:nvPr/>
        </p:nvSpPr>
        <p:spPr>
          <a:xfrm>
            <a:off x="5763763" y="2277494"/>
            <a:ext cx="2284089" cy="504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Eigen lokale systemen (brongegevens en documenten)</a:t>
            </a:r>
          </a:p>
        </p:txBody>
      </p:sp>
      <p:sp>
        <p:nvSpPr>
          <p:cNvPr id="25" name="Rechthoek: afgeronde hoeken 24">
            <a:extLst>
              <a:ext uri="{FF2B5EF4-FFF2-40B4-BE49-F238E27FC236}">
                <a16:creationId xmlns="" xmlns:a16="http://schemas.microsoft.com/office/drawing/2014/main" id="{9AA98C01-B7FC-4935-BF0A-C91B123F6635}"/>
              </a:ext>
            </a:extLst>
          </p:cNvPr>
          <p:cNvSpPr/>
          <p:nvPr/>
        </p:nvSpPr>
        <p:spPr>
          <a:xfrm>
            <a:off x="5836394" y="2341788"/>
            <a:ext cx="2284088" cy="504055"/>
          </a:xfrm>
          <a:prstGeom prst="roundRect">
            <a:avLst/>
          </a:prstGeom>
          <a:solidFill>
            <a:srgbClr val="8FB73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1350" b="1" dirty="0">
                <a:solidFill>
                  <a:prstClr val="white"/>
                </a:solidFill>
                <a:latin typeface="Arial"/>
              </a:rPr>
              <a:t>Omgevingsdocumenten</a:t>
            </a:r>
          </a:p>
          <a:p>
            <a:pPr algn="ctr" defTabSz="684610">
              <a:spcBef>
                <a:spcPct val="0"/>
              </a:spcBef>
              <a:defRPr/>
            </a:pPr>
            <a:r>
              <a:rPr lang="nl-NL" sz="1350" b="1" dirty="0">
                <a:solidFill>
                  <a:prstClr val="white"/>
                </a:solidFill>
                <a:latin typeface="Arial"/>
              </a:rPr>
              <a:t> (juridische regels)</a:t>
            </a:r>
          </a:p>
        </p:txBody>
      </p:sp>
      <p:sp>
        <p:nvSpPr>
          <p:cNvPr id="29" name="Rechthoek: afgeronde hoeken 28">
            <a:extLst>
              <a:ext uri="{FF2B5EF4-FFF2-40B4-BE49-F238E27FC236}">
                <a16:creationId xmlns="" xmlns:a16="http://schemas.microsoft.com/office/drawing/2014/main" id="{1A5E48BF-6E64-4CCF-A173-098DBD58635D}"/>
              </a:ext>
            </a:extLst>
          </p:cNvPr>
          <p:cNvSpPr/>
          <p:nvPr/>
        </p:nvSpPr>
        <p:spPr>
          <a:xfrm>
            <a:off x="5676551" y="4293096"/>
            <a:ext cx="2227360" cy="49552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Informatiehuizen</a:t>
            </a:r>
          </a:p>
        </p:txBody>
      </p:sp>
      <p:sp>
        <p:nvSpPr>
          <p:cNvPr id="30" name="Rechthoek: afgeronde hoeken 29">
            <a:extLst>
              <a:ext uri="{FF2B5EF4-FFF2-40B4-BE49-F238E27FC236}">
                <a16:creationId xmlns="" xmlns:a16="http://schemas.microsoft.com/office/drawing/2014/main" id="{F636DEEC-7DFE-4390-9E7E-55A6A712CAD8}"/>
              </a:ext>
            </a:extLst>
          </p:cNvPr>
          <p:cNvSpPr/>
          <p:nvPr/>
        </p:nvSpPr>
        <p:spPr>
          <a:xfrm>
            <a:off x="5783707" y="4378821"/>
            <a:ext cx="2227360" cy="49552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Informatiehuizen</a:t>
            </a:r>
          </a:p>
        </p:txBody>
      </p:sp>
      <p:sp>
        <p:nvSpPr>
          <p:cNvPr id="31" name="Rechthoek: afgeronde hoeken 30">
            <a:extLst>
              <a:ext uri="{FF2B5EF4-FFF2-40B4-BE49-F238E27FC236}">
                <a16:creationId xmlns="" xmlns:a16="http://schemas.microsoft.com/office/drawing/2014/main" id="{00F6FFAC-65BF-46BC-9AB2-557CC71AC881}"/>
              </a:ext>
            </a:extLst>
          </p:cNvPr>
          <p:cNvSpPr/>
          <p:nvPr/>
        </p:nvSpPr>
        <p:spPr>
          <a:xfrm>
            <a:off x="5889674" y="4481215"/>
            <a:ext cx="2227359" cy="4955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1200" b="1" dirty="0">
                <a:solidFill>
                  <a:prstClr val="white"/>
                </a:solidFill>
                <a:latin typeface="Arial"/>
              </a:rPr>
              <a:t>Informatieproducten/-huizen</a:t>
            </a:r>
          </a:p>
        </p:txBody>
      </p:sp>
      <p:cxnSp>
        <p:nvCxnSpPr>
          <p:cNvPr id="32" name="Rechte verbindingslijn met pijl 31">
            <a:extLst>
              <a:ext uri="{FF2B5EF4-FFF2-40B4-BE49-F238E27FC236}">
                <a16:creationId xmlns="" xmlns:a16="http://schemas.microsoft.com/office/drawing/2014/main" id="{E01C6D7A-C300-4766-AAEA-6DDE70F6DF16}"/>
              </a:ext>
            </a:extLst>
          </p:cNvPr>
          <p:cNvCxnSpPr>
            <a:cxnSpLocks/>
            <a:stCxn id="29" idx="1"/>
          </p:cNvCxnSpPr>
          <p:nvPr/>
        </p:nvCxnSpPr>
        <p:spPr>
          <a:xfrm flipH="1">
            <a:off x="5224413" y="4540857"/>
            <a:ext cx="45213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402" name="Afbeelding 35">
            <a:extLst>
              <a:ext uri="{FF2B5EF4-FFF2-40B4-BE49-F238E27FC236}">
                <a16:creationId xmlns="" xmlns:a16="http://schemas.microsoft.com/office/drawing/2014/main" id="{8C42D27D-E4AC-4B95-A3F6-FD070C166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204" y="2513410"/>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hoek: afgeronde hoeken 22">
            <a:extLst>
              <a:ext uri="{FF2B5EF4-FFF2-40B4-BE49-F238E27FC236}">
                <a16:creationId xmlns="" xmlns:a16="http://schemas.microsoft.com/office/drawing/2014/main" id="{D149CE02-912F-6743-9950-79DB79180EE4}"/>
              </a:ext>
            </a:extLst>
          </p:cNvPr>
          <p:cNvSpPr/>
          <p:nvPr/>
        </p:nvSpPr>
        <p:spPr>
          <a:xfrm>
            <a:off x="5672210" y="2860029"/>
            <a:ext cx="2285762" cy="504056"/>
          </a:xfrm>
          <a:prstGeom prst="roundRect">
            <a:avLst/>
          </a:prstGeom>
          <a:solidFill>
            <a:srgbClr val="8FB73C">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Eigen lokale systemen (brongegevens en documenten)</a:t>
            </a:r>
          </a:p>
        </p:txBody>
      </p:sp>
      <p:sp>
        <p:nvSpPr>
          <p:cNvPr id="34" name="Rechthoek: afgeronde hoeken 23">
            <a:extLst>
              <a:ext uri="{FF2B5EF4-FFF2-40B4-BE49-F238E27FC236}">
                <a16:creationId xmlns="" xmlns:a16="http://schemas.microsoft.com/office/drawing/2014/main" id="{48FE23A0-4497-8349-B306-309470A6D5B4}"/>
              </a:ext>
            </a:extLst>
          </p:cNvPr>
          <p:cNvSpPr/>
          <p:nvPr/>
        </p:nvSpPr>
        <p:spPr>
          <a:xfrm>
            <a:off x="5760314" y="2932659"/>
            <a:ext cx="2284089" cy="504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Eigen lokale systemen (brongegevens en documenten)</a:t>
            </a:r>
          </a:p>
        </p:txBody>
      </p:sp>
      <p:sp>
        <p:nvSpPr>
          <p:cNvPr id="36" name="Rechthoek: afgeronde hoeken 24">
            <a:extLst>
              <a:ext uri="{FF2B5EF4-FFF2-40B4-BE49-F238E27FC236}">
                <a16:creationId xmlns="" xmlns:a16="http://schemas.microsoft.com/office/drawing/2014/main" id="{5CA56938-8EE3-AE42-B6C9-1C3062EACF6A}"/>
              </a:ext>
            </a:extLst>
          </p:cNvPr>
          <p:cNvSpPr/>
          <p:nvPr/>
        </p:nvSpPr>
        <p:spPr>
          <a:xfrm>
            <a:off x="5832945" y="2996953"/>
            <a:ext cx="2284088" cy="504055"/>
          </a:xfrm>
          <a:prstGeom prst="roundRect">
            <a:avLst/>
          </a:prstGeom>
          <a:solidFill>
            <a:srgbClr val="8FB73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1350" b="1" dirty="0">
                <a:solidFill>
                  <a:prstClr val="white"/>
                </a:solidFill>
                <a:latin typeface="Arial"/>
              </a:rPr>
              <a:t> Vragenbomen</a:t>
            </a:r>
          </a:p>
          <a:p>
            <a:pPr algn="ctr" defTabSz="684610">
              <a:spcBef>
                <a:spcPct val="0"/>
              </a:spcBef>
              <a:defRPr/>
            </a:pPr>
            <a:r>
              <a:rPr lang="nl-NL" sz="1350" b="1" dirty="0">
                <a:solidFill>
                  <a:prstClr val="white"/>
                </a:solidFill>
                <a:latin typeface="Arial"/>
              </a:rPr>
              <a:t>(Toepasbare regels)</a:t>
            </a:r>
          </a:p>
        </p:txBody>
      </p:sp>
      <p:sp>
        <p:nvSpPr>
          <p:cNvPr id="38" name="Rechthoek: afgeronde hoeken 22">
            <a:extLst>
              <a:ext uri="{FF2B5EF4-FFF2-40B4-BE49-F238E27FC236}">
                <a16:creationId xmlns="" xmlns:a16="http://schemas.microsoft.com/office/drawing/2014/main" id="{97D6D047-03E5-6B48-91BC-EF39195BB3E4}"/>
              </a:ext>
            </a:extLst>
          </p:cNvPr>
          <p:cNvSpPr/>
          <p:nvPr/>
        </p:nvSpPr>
        <p:spPr>
          <a:xfrm>
            <a:off x="5672210" y="3573016"/>
            <a:ext cx="2285762" cy="504056"/>
          </a:xfrm>
          <a:prstGeom prst="roundRect">
            <a:avLst/>
          </a:prstGeom>
          <a:solidFill>
            <a:srgbClr val="8FB73C">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Eigen lokale systemen (brongegevens en documenten)</a:t>
            </a:r>
          </a:p>
        </p:txBody>
      </p:sp>
      <p:sp>
        <p:nvSpPr>
          <p:cNvPr id="39" name="Rechthoek: afgeronde hoeken 23">
            <a:extLst>
              <a:ext uri="{FF2B5EF4-FFF2-40B4-BE49-F238E27FC236}">
                <a16:creationId xmlns="" xmlns:a16="http://schemas.microsoft.com/office/drawing/2014/main" id="{7A43DBB3-8497-5A40-9AFB-AF0821B8F3D0}"/>
              </a:ext>
            </a:extLst>
          </p:cNvPr>
          <p:cNvSpPr/>
          <p:nvPr/>
        </p:nvSpPr>
        <p:spPr>
          <a:xfrm>
            <a:off x="5760314" y="3645646"/>
            <a:ext cx="2284089" cy="504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Eigen lokale systemen (brongegevens en documenten)</a:t>
            </a:r>
          </a:p>
        </p:txBody>
      </p:sp>
      <p:sp>
        <p:nvSpPr>
          <p:cNvPr id="40" name="Rechthoek: afgeronde hoeken 24">
            <a:extLst>
              <a:ext uri="{FF2B5EF4-FFF2-40B4-BE49-F238E27FC236}">
                <a16:creationId xmlns="" xmlns:a16="http://schemas.microsoft.com/office/drawing/2014/main" id="{62ED3570-59C8-0048-B07D-BD5CF5D209D2}"/>
              </a:ext>
            </a:extLst>
          </p:cNvPr>
          <p:cNvSpPr/>
          <p:nvPr/>
        </p:nvSpPr>
        <p:spPr>
          <a:xfrm>
            <a:off x="5832945" y="3709940"/>
            <a:ext cx="2284088" cy="504055"/>
          </a:xfrm>
          <a:prstGeom prst="roundRect">
            <a:avLst/>
          </a:prstGeom>
          <a:solidFill>
            <a:srgbClr val="8FB73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1350" b="1" dirty="0">
                <a:solidFill>
                  <a:prstClr val="white"/>
                </a:solidFill>
                <a:latin typeface="Arial"/>
              </a:rPr>
              <a:t>Begrippen en samenhang daartussen</a:t>
            </a:r>
          </a:p>
        </p:txBody>
      </p:sp>
      <p:cxnSp>
        <p:nvCxnSpPr>
          <p:cNvPr id="42" name="Rechte verbindingslijn met pijl 41">
            <a:extLst>
              <a:ext uri="{FF2B5EF4-FFF2-40B4-BE49-F238E27FC236}">
                <a16:creationId xmlns="" xmlns:a16="http://schemas.microsoft.com/office/drawing/2014/main" id="{5B49BC39-11DD-9F43-BB8F-A45E6DD5C36F}"/>
              </a:ext>
            </a:extLst>
          </p:cNvPr>
          <p:cNvCxnSpPr>
            <a:cxnSpLocks/>
          </p:cNvCxnSpPr>
          <p:nvPr/>
        </p:nvCxnSpPr>
        <p:spPr>
          <a:xfrm flipH="1">
            <a:off x="5220072" y="3140968"/>
            <a:ext cx="45213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 xmlns:a16="http://schemas.microsoft.com/office/drawing/2014/main" id="{1BD6BE19-00C3-4641-9AA4-F6AEF3F97EAC}"/>
              </a:ext>
            </a:extLst>
          </p:cNvPr>
          <p:cNvCxnSpPr>
            <a:cxnSpLocks/>
          </p:cNvCxnSpPr>
          <p:nvPr/>
        </p:nvCxnSpPr>
        <p:spPr>
          <a:xfrm flipH="1">
            <a:off x="5220072" y="3861048"/>
            <a:ext cx="45213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 xmlns:a16="http://schemas.microsoft.com/office/drawing/2014/main" id="{E5435B36-C3B2-BE44-86E6-A20D82463733}"/>
              </a:ext>
            </a:extLst>
          </p:cNvPr>
          <p:cNvCxnSpPr>
            <a:cxnSpLocks/>
          </p:cNvCxnSpPr>
          <p:nvPr/>
        </p:nvCxnSpPr>
        <p:spPr>
          <a:xfrm flipH="1">
            <a:off x="5220072" y="2519337"/>
            <a:ext cx="45213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Rechthoek: afgeronde hoeken 28">
            <a:extLst>
              <a:ext uri="{FF2B5EF4-FFF2-40B4-BE49-F238E27FC236}">
                <a16:creationId xmlns="" xmlns:a16="http://schemas.microsoft.com/office/drawing/2014/main" id="{8F1A0F2B-F306-6648-923B-DAF1E12C35ED}"/>
              </a:ext>
            </a:extLst>
          </p:cNvPr>
          <p:cNvSpPr/>
          <p:nvPr/>
        </p:nvSpPr>
        <p:spPr>
          <a:xfrm>
            <a:off x="5672210" y="5049616"/>
            <a:ext cx="2227360" cy="495521"/>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Informatiehuizen</a:t>
            </a:r>
          </a:p>
        </p:txBody>
      </p:sp>
      <p:sp>
        <p:nvSpPr>
          <p:cNvPr id="46" name="Rechthoek: afgeronde hoeken 29">
            <a:extLst>
              <a:ext uri="{FF2B5EF4-FFF2-40B4-BE49-F238E27FC236}">
                <a16:creationId xmlns="" xmlns:a16="http://schemas.microsoft.com/office/drawing/2014/main" id="{4E03C80C-353E-1046-95DF-D916D54D14BE}"/>
              </a:ext>
            </a:extLst>
          </p:cNvPr>
          <p:cNvSpPr/>
          <p:nvPr/>
        </p:nvSpPr>
        <p:spPr>
          <a:xfrm>
            <a:off x="5779366" y="5135341"/>
            <a:ext cx="2227360" cy="49552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900" b="1" dirty="0">
                <a:solidFill>
                  <a:prstClr val="white"/>
                </a:solidFill>
                <a:latin typeface="Arial"/>
              </a:rPr>
              <a:t>Informatiehuizen</a:t>
            </a:r>
          </a:p>
        </p:txBody>
      </p:sp>
      <p:sp>
        <p:nvSpPr>
          <p:cNvPr id="47" name="Rechthoek: afgeronde hoeken 30">
            <a:extLst>
              <a:ext uri="{FF2B5EF4-FFF2-40B4-BE49-F238E27FC236}">
                <a16:creationId xmlns="" xmlns:a16="http://schemas.microsoft.com/office/drawing/2014/main" id="{48B0B20C-DC81-D44D-BB2C-538DA3A4910F}"/>
              </a:ext>
            </a:extLst>
          </p:cNvPr>
          <p:cNvSpPr/>
          <p:nvPr/>
        </p:nvSpPr>
        <p:spPr>
          <a:xfrm>
            <a:off x="5885333" y="5237735"/>
            <a:ext cx="2227359" cy="495521"/>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4610">
              <a:spcBef>
                <a:spcPct val="0"/>
              </a:spcBef>
              <a:defRPr/>
            </a:pPr>
            <a:r>
              <a:rPr lang="nl-NL" sz="1200" b="1" dirty="0">
                <a:solidFill>
                  <a:prstClr val="white"/>
                </a:solidFill>
                <a:latin typeface="Arial"/>
              </a:rPr>
              <a:t>Meldingen en aanvragen</a:t>
            </a:r>
          </a:p>
        </p:txBody>
      </p:sp>
      <p:cxnSp>
        <p:nvCxnSpPr>
          <p:cNvPr id="48" name="Rechte verbindingslijn met pijl 47">
            <a:extLst>
              <a:ext uri="{FF2B5EF4-FFF2-40B4-BE49-F238E27FC236}">
                <a16:creationId xmlns="" xmlns:a16="http://schemas.microsoft.com/office/drawing/2014/main" id="{5C3C60A0-9579-4E49-9EFC-40D64175D132}"/>
              </a:ext>
            </a:extLst>
          </p:cNvPr>
          <p:cNvCxnSpPr>
            <a:cxnSpLocks/>
          </p:cNvCxnSpPr>
          <p:nvPr/>
        </p:nvCxnSpPr>
        <p:spPr>
          <a:xfrm>
            <a:off x="5220072" y="5297377"/>
            <a:ext cx="45213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052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sz="1400" dirty="0"/>
          </a:p>
        </p:txBody>
      </p:sp>
      <p:sp>
        <p:nvSpPr>
          <p:cNvPr id="4" name="Tijdelijke aanduiding voor voettekst 3"/>
          <p:cNvSpPr>
            <a:spLocks noGrp="1"/>
          </p:cNvSpPr>
          <p:nvPr>
            <p:ph type="ftr" sz="quarter" idx="11"/>
          </p:nvPr>
        </p:nvSpPr>
        <p:spPr/>
        <p:txBody>
          <a:bodyPr/>
          <a:lstStyle/>
          <a:p>
            <a:endParaRPr lang="nl-NL" sz="1400" dirty="0"/>
          </a:p>
        </p:txBody>
      </p:sp>
      <p:sp>
        <p:nvSpPr>
          <p:cNvPr id="6" name="Tekstvak 5"/>
          <p:cNvSpPr txBox="1"/>
          <p:nvPr/>
        </p:nvSpPr>
        <p:spPr>
          <a:xfrm>
            <a:off x="3352800" y="3386850"/>
            <a:ext cx="2097614" cy="738664"/>
          </a:xfrm>
          <a:prstGeom prst="rect">
            <a:avLst/>
          </a:prstGeom>
          <a:noFill/>
          <a:ln>
            <a:no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Digitaal Stelsel Landelijke voorziening  (uitsluitend fysiek domein)</a:t>
            </a:r>
            <a:endParaRPr lang="nl-NL" sz="1400" b="1" dirty="0">
              <a:solidFill>
                <a:prstClr val="black"/>
              </a:solidFill>
              <a:latin typeface="Calibri"/>
            </a:endParaRPr>
          </a:p>
        </p:txBody>
      </p:sp>
      <p:sp>
        <p:nvSpPr>
          <p:cNvPr id="7" name="Tekstvak 6"/>
          <p:cNvSpPr txBox="1"/>
          <p:nvPr/>
        </p:nvSpPr>
        <p:spPr>
          <a:xfrm>
            <a:off x="3540867" y="3282447"/>
            <a:ext cx="184731" cy="307777"/>
          </a:xfrm>
          <a:prstGeom prst="rect">
            <a:avLst/>
          </a:prstGeom>
          <a:noFill/>
        </p:spPr>
        <p:txBody>
          <a:bodyPr wrap="none" rtlCol="0">
            <a:spAutoFit/>
          </a:bodyPr>
          <a:lstStyle/>
          <a:p>
            <a:pPr defTabSz="457200" eaLnBrk="1" fontAlgn="auto" hangingPunct="1">
              <a:spcBef>
                <a:spcPts val="0"/>
              </a:spcBef>
              <a:spcAft>
                <a:spcPts val="0"/>
              </a:spcAft>
            </a:pPr>
            <a:endParaRPr lang="nl-NL" sz="1400" dirty="0">
              <a:solidFill>
                <a:prstClr val="black"/>
              </a:solidFill>
              <a:latin typeface="Calibri"/>
            </a:endParaRPr>
          </a:p>
        </p:txBody>
      </p:sp>
      <p:sp>
        <p:nvSpPr>
          <p:cNvPr id="9" name="Tekstvak 8"/>
          <p:cNvSpPr txBox="1"/>
          <p:nvPr/>
        </p:nvSpPr>
        <p:spPr>
          <a:xfrm>
            <a:off x="5986083" y="3194972"/>
            <a:ext cx="3024867" cy="738664"/>
          </a:xfrm>
          <a:prstGeom prst="rect">
            <a:avLst/>
          </a:prstGeom>
          <a:noFill/>
          <a:ln>
            <a:no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Landelijke voorziening Bekendmaken en </a:t>
            </a:r>
            <a:r>
              <a:rPr lang="nl-NL" sz="1400" b="1" dirty="0" err="1" smtClean="0">
                <a:solidFill>
                  <a:prstClr val="black"/>
                </a:solidFill>
                <a:latin typeface="Calibri"/>
              </a:rPr>
              <a:t>Beschikbaarstellen</a:t>
            </a:r>
            <a:r>
              <a:rPr lang="nl-NL" sz="1400" b="1" dirty="0" smtClean="0">
                <a:solidFill>
                  <a:prstClr val="black"/>
                </a:solidFill>
                <a:latin typeface="Calibri"/>
              </a:rPr>
              <a:t> (breder dan fysiek domein)</a:t>
            </a:r>
            <a:endParaRPr lang="nl-NL" sz="1400" b="1" dirty="0">
              <a:solidFill>
                <a:prstClr val="black"/>
              </a:solidFill>
              <a:latin typeface="Calibri"/>
            </a:endParaRPr>
          </a:p>
        </p:txBody>
      </p:sp>
      <p:sp>
        <p:nvSpPr>
          <p:cNvPr id="12" name="Tekstvak 11"/>
          <p:cNvSpPr txBox="1"/>
          <p:nvPr/>
        </p:nvSpPr>
        <p:spPr>
          <a:xfrm>
            <a:off x="7080994" y="4188817"/>
            <a:ext cx="562928"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rijk</a:t>
            </a:r>
            <a:endParaRPr lang="nl-NL" sz="1400" dirty="0">
              <a:solidFill>
                <a:prstClr val="black"/>
              </a:solidFill>
              <a:latin typeface="Calibri"/>
            </a:endParaRPr>
          </a:p>
        </p:txBody>
      </p:sp>
      <p:sp>
        <p:nvSpPr>
          <p:cNvPr id="13" name="Tekstvak 12"/>
          <p:cNvSpPr txBox="1"/>
          <p:nvPr/>
        </p:nvSpPr>
        <p:spPr>
          <a:xfrm>
            <a:off x="1032751" y="4188816"/>
            <a:ext cx="1164077"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provincie</a:t>
            </a:r>
            <a:endParaRPr lang="nl-NL" sz="1400" dirty="0">
              <a:solidFill>
                <a:prstClr val="black"/>
              </a:solidFill>
              <a:latin typeface="Calibri"/>
            </a:endParaRPr>
          </a:p>
        </p:txBody>
      </p:sp>
      <p:sp>
        <p:nvSpPr>
          <p:cNvPr id="14" name="Tekstvak 13"/>
          <p:cNvSpPr txBox="1"/>
          <p:nvPr/>
        </p:nvSpPr>
        <p:spPr>
          <a:xfrm>
            <a:off x="4008268" y="669214"/>
            <a:ext cx="1031131"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gemeente</a:t>
            </a:r>
            <a:endParaRPr lang="nl-NL" sz="1400" dirty="0">
              <a:solidFill>
                <a:prstClr val="black"/>
              </a:solidFill>
              <a:latin typeface="Calibri"/>
            </a:endParaRPr>
          </a:p>
        </p:txBody>
      </p:sp>
      <p:sp>
        <p:nvSpPr>
          <p:cNvPr id="15" name="Tekstvak 14"/>
          <p:cNvSpPr txBox="1"/>
          <p:nvPr/>
        </p:nvSpPr>
        <p:spPr>
          <a:xfrm>
            <a:off x="3880903" y="6046252"/>
            <a:ext cx="1239562"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waterschap</a:t>
            </a:r>
            <a:endParaRPr lang="nl-NL" sz="1400" dirty="0">
              <a:solidFill>
                <a:prstClr val="black"/>
              </a:solidFill>
              <a:latin typeface="Calibri"/>
            </a:endParaRPr>
          </a:p>
        </p:txBody>
      </p:sp>
      <p:sp>
        <p:nvSpPr>
          <p:cNvPr id="20" name="Ovaal 19"/>
          <p:cNvSpPr/>
          <p:nvPr/>
        </p:nvSpPr>
        <p:spPr>
          <a:xfrm>
            <a:off x="3315983" y="976991"/>
            <a:ext cx="2415702" cy="22369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21" name="Ovaal 20"/>
          <p:cNvSpPr/>
          <p:nvPr/>
        </p:nvSpPr>
        <p:spPr>
          <a:xfrm>
            <a:off x="554928" y="2528078"/>
            <a:ext cx="3283799" cy="1816514"/>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22" name="Ovaal 21"/>
          <p:cNvSpPr/>
          <p:nvPr/>
        </p:nvSpPr>
        <p:spPr>
          <a:xfrm>
            <a:off x="5120465" y="2649291"/>
            <a:ext cx="3906803" cy="1643815"/>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23" name="Ovaal 22"/>
          <p:cNvSpPr/>
          <p:nvPr/>
        </p:nvSpPr>
        <p:spPr>
          <a:xfrm>
            <a:off x="3390930" y="3809559"/>
            <a:ext cx="2188724" cy="21421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400">
              <a:solidFill>
                <a:prstClr val="white"/>
              </a:solidFill>
            </a:endParaRPr>
          </a:p>
        </p:txBody>
      </p:sp>
      <p:sp>
        <p:nvSpPr>
          <p:cNvPr id="51" name="Ovaal 50"/>
          <p:cNvSpPr/>
          <p:nvPr/>
        </p:nvSpPr>
        <p:spPr>
          <a:xfrm>
            <a:off x="3315983" y="2680898"/>
            <a:ext cx="2263672" cy="1661806"/>
          </a:xfrm>
          <a:prstGeom prst="ellipse">
            <a:avLst/>
          </a:prstGeom>
          <a:noFill/>
          <a:ln w="76200">
            <a:solidFill>
              <a:srgbClr val="39870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53" name="Ovaal 52"/>
          <p:cNvSpPr/>
          <p:nvPr/>
        </p:nvSpPr>
        <p:spPr>
          <a:xfrm>
            <a:off x="3647490" y="1107298"/>
            <a:ext cx="1753186" cy="133210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62" name="Ovaal 61"/>
          <p:cNvSpPr/>
          <p:nvPr/>
        </p:nvSpPr>
        <p:spPr>
          <a:xfrm>
            <a:off x="742950" y="2796686"/>
            <a:ext cx="1726031" cy="1229171"/>
          </a:xfrm>
          <a:prstGeom prst="ellipse">
            <a:avLst/>
          </a:prstGeom>
          <a:no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66" name="Ovaal 65"/>
          <p:cNvSpPr/>
          <p:nvPr/>
        </p:nvSpPr>
        <p:spPr>
          <a:xfrm>
            <a:off x="3484113" y="4750013"/>
            <a:ext cx="1980275" cy="1020623"/>
          </a:xfrm>
          <a:prstGeom prst="ellipse">
            <a:avLst/>
          </a:prstGeom>
          <a:no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64" name="Ovaal 63"/>
          <p:cNvSpPr/>
          <p:nvPr/>
        </p:nvSpPr>
        <p:spPr>
          <a:xfrm>
            <a:off x="5790203" y="2924264"/>
            <a:ext cx="3084690" cy="1136622"/>
          </a:xfrm>
          <a:prstGeom prst="ellipse">
            <a:avLst/>
          </a:prstGeom>
          <a:noFill/>
          <a:ln w="762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4" name="Ovaal 23"/>
          <p:cNvSpPr/>
          <p:nvPr/>
        </p:nvSpPr>
        <p:spPr>
          <a:xfrm>
            <a:off x="1478713" y="1188534"/>
            <a:ext cx="1121612" cy="897441"/>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ekstvak 1"/>
          <p:cNvSpPr txBox="1"/>
          <p:nvPr/>
        </p:nvSpPr>
        <p:spPr>
          <a:xfrm>
            <a:off x="1480629" y="1505043"/>
            <a:ext cx="1119696"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applicaties</a:t>
            </a:r>
            <a:endParaRPr lang="nl-NL" sz="1400" dirty="0">
              <a:solidFill>
                <a:prstClr val="black"/>
              </a:solidFill>
              <a:latin typeface="Calibri"/>
            </a:endParaRPr>
          </a:p>
        </p:txBody>
      </p:sp>
      <p:cxnSp>
        <p:nvCxnSpPr>
          <p:cNvPr id="10" name="Rechte verbindingslijn met pijl 9"/>
          <p:cNvCxnSpPr>
            <a:stCxn id="24" idx="5"/>
            <a:endCxn id="51" idx="1"/>
          </p:cNvCxnSpPr>
          <p:nvPr/>
        </p:nvCxnSpPr>
        <p:spPr>
          <a:xfrm>
            <a:off x="2436069" y="1954548"/>
            <a:ext cx="1211421" cy="9697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p:nvPr/>
        </p:nvCxnSpPr>
        <p:spPr>
          <a:xfrm>
            <a:off x="4543242" y="2420020"/>
            <a:ext cx="0" cy="2292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Rechte verbindingslijn met pijl 24"/>
          <p:cNvCxnSpPr>
            <a:stCxn id="62" idx="6"/>
          </p:cNvCxnSpPr>
          <p:nvPr/>
        </p:nvCxnSpPr>
        <p:spPr>
          <a:xfrm>
            <a:off x="2468981" y="3411272"/>
            <a:ext cx="84700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51" idx="4"/>
            <a:endCxn id="66" idx="0"/>
          </p:cNvCxnSpPr>
          <p:nvPr/>
        </p:nvCxnSpPr>
        <p:spPr>
          <a:xfrm>
            <a:off x="4447819" y="4342704"/>
            <a:ext cx="26432" cy="4073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Rechte verbindingslijn 29"/>
          <p:cNvCxnSpPr>
            <a:stCxn id="51" idx="6"/>
          </p:cNvCxnSpPr>
          <p:nvPr/>
        </p:nvCxnSpPr>
        <p:spPr>
          <a:xfrm flipV="1">
            <a:off x="5579655" y="3502188"/>
            <a:ext cx="210547" cy="9613"/>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kstvak 42"/>
          <p:cNvSpPr txBox="1"/>
          <p:nvPr/>
        </p:nvSpPr>
        <p:spPr>
          <a:xfrm>
            <a:off x="3899438" y="1228044"/>
            <a:ext cx="1248792" cy="1169551"/>
          </a:xfrm>
          <a:prstGeom prst="rect">
            <a:avLst/>
          </a:prstGeom>
          <a:noFill/>
          <a:ln>
            <a:no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Plan-/zaaksysteem</a:t>
            </a:r>
          </a:p>
          <a:p>
            <a:pPr defTabSz="457200" eaLnBrk="1" fontAlgn="auto" hangingPunct="1">
              <a:spcBef>
                <a:spcPts val="0"/>
              </a:spcBef>
              <a:spcAft>
                <a:spcPts val="0"/>
              </a:spcAft>
            </a:pPr>
            <a:r>
              <a:rPr lang="nl-NL" sz="1400" b="1" dirty="0" smtClean="0">
                <a:solidFill>
                  <a:prstClr val="black"/>
                </a:solidFill>
                <a:latin typeface="Calibri"/>
              </a:rPr>
              <a:t>(breder dan Fysiek domein)</a:t>
            </a:r>
            <a:endParaRPr lang="nl-NL" sz="1400" b="1" dirty="0">
              <a:solidFill>
                <a:prstClr val="black"/>
              </a:solidFill>
              <a:latin typeface="Calibri"/>
            </a:endParaRPr>
          </a:p>
        </p:txBody>
      </p:sp>
      <p:sp>
        <p:nvSpPr>
          <p:cNvPr id="31" name="Tekstvak 30"/>
          <p:cNvSpPr txBox="1"/>
          <p:nvPr/>
        </p:nvSpPr>
        <p:spPr>
          <a:xfrm>
            <a:off x="1059795" y="124092"/>
            <a:ext cx="7742460" cy="523220"/>
          </a:xfrm>
          <a:prstGeom prst="rect">
            <a:avLst/>
          </a:prstGeom>
          <a:noFill/>
        </p:spPr>
        <p:txBody>
          <a:bodyPr wrap="square" rtlCol="0">
            <a:spAutoFit/>
          </a:bodyPr>
          <a:lstStyle/>
          <a:p>
            <a:pPr defTabSz="457200" eaLnBrk="1" fontAlgn="auto" hangingPunct="1">
              <a:spcBef>
                <a:spcPts val="0"/>
              </a:spcBef>
              <a:spcAft>
                <a:spcPts val="0"/>
              </a:spcAft>
            </a:pPr>
            <a:r>
              <a:rPr lang="nl-NL" sz="2800" b="1" dirty="0">
                <a:solidFill>
                  <a:srgbClr val="275937"/>
                </a:solidFill>
                <a:latin typeface="Verdana"/>
                <a:cs typeface="Verdana"/>
              </a:rPr>
              <a:t>Digitaal  Stelsel Omgevingswet</a:t>
            </a:r>
          </a:p>
        </p:txBody>
      </p:sp>
      <p:sp>
        <p:nvSpPr>
          <p:cNvPr id="32" name="Ovaal 31"/>
          <p:cNvSpPr/>
          <p:nvPr/>
        </p:nvSpPr>
        <p:spPr>
          <a:xfrm>
            <a:off x="5731685" y="5244344"/>
            <a:ext cx="1121612" cy="897441"/>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33" name="Ovaal 32"/>
          <p:cNvSpPr/>
          <p:nvPr/>
        </p:nvSpPr>
        <p:spPr>
          <a:xfrm>
            <a:off x="7185397" y="4631927"/>
            <a:ext cx="1121612" cy="897441"/>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35" name="Tekstvak 34"/>
          <p:cNvSpPr txBox="1"/>
          <p:nvPr/>
        </p:nvSpPr>
        <p:spPr>
          <a:xfrm>
            <a:off x="5790202" y="5616747"/>
            <a:ext cx="1119696"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applicaties</a:t>
            </a:r>
            <a:endParaRPr lang="nl-NL" sz="1400" dirty="0">
              <a:solidFill>
                <a:prstClr val="black"/>
              </a:solidFill>
              <a:latin typeface="Calibri"/>
            </a:endParaRPr>
          </a:p>
        </p:txBody>
      </p:sp>
      <p:sp>
        <p:nvSpPr>
          <p:cNvPr id="36" name="Tekstvak 35"/>
          <p:cNvSpPr txBox="1"/>
          <p:nvPr/>
        </p:nvSpPr>
        <p:spPr>
          <a:xfrm>
            <a:off x="7187313" y="4986115"/>
            <a:ext cx="1119696" cy="307777"/>
          </a:xfrm>
          <a:prstGeom prst="rect">
            <a:avLst/>
          </a:prstGeom>
          <a:noFill/>
        </p:spPr>
        <p:txBody>
          <a:bodyPr wrap="square" rtlCol="0">
            <a:spAutoFit/>
          </a:bodyPr>
          <a:lstStyle/>
          <a:p>
            <a:pPr defTabSz="457200" eaLnBrk="1" fontAlgn="auto" hangingPunct="1">
              <a:spcBef>
                <a:spcPts val="0"/>
              </a:spcBef>
              <a:spcAft>
                <a:spcPts val="0"/>
              </a:spcAft>
            </a:pPr>
            <a:r>
              <a:rPr lang="nl-NL" sz="1400" dirty="0" smtClean="0">
                <a:solidFill>
                  <a:prstClr val="black"/>
                </a:solidFill>
                <a:latin typeface="Calibri"/>
              </a:rPr>
              <a:t>applicaties</a:t>
            </a:r>
            <a:endParaRPr lang="nl-NL" sz="1400" dirty="0">
              <a:solidFill>
                <a:prstClr val="black"/>
              </a:solidFill>
              <a:latin typeface="Calibri"/>
            </a:endParaRPr>
          </a:p>
        </p:txBody>
      </p:sp>
      <p:cxnSp>
        <p:nvCxnSpPr>
          <p:cNvPr id="8" name="Rechte verbindingslijn met pijl 7"/>
          <p:cNvCxnSpPr/>
          <p:nvPr/>
        </p:nvCxnSpPr>
        <p:spPr>
          <a:xfrm>
            <a:off x="5400676" y="3910070"/>
            <a:ext cx="1813296" cy="9705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p:cNvCxnSpPr/>
          <p:nvPr/>
        </p:nvCxnSpPr>
        <p:spPr>
          <a:xfrm>
            <a:off x="5400676" y="4025857"/>
            <a:ext cx="691780" cy="12344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4" name="Tekstvak 43"/>
          <p:cNvSpPr txBox="1"/>
          <p:nvPr/>
        </p:nvSpPr>
        <p:spPr>
          <a:xfrm>
            <a:off x="3693796" y="4878083"/>
            <a:ext cx="1613775" cy="738664"/>
          </a:xfrm>
          <a:prstGeom prst="rect">
            <a:avLst/>
          </a:prstGeom>
          <a:noFill/>
          <a:ln>
            <a:no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Plan-/zaaksysteem</a:t>
            </a:r>
          </a:p>
          <a:p>
            <a:pPr defTabSz="457200" eaLnBrk="1" fontAlgn="auto" hangingPunct="1">
              <a:spcBef>
                <a:spcPts val="0"/>
              </a:spcBef>
              <a:spcAft>
                <a:spcPts val="0"/>
              </a:spcAft>
            </a:pPr>
            <a:r>
              <a:rPr lang="nl-NL" sz="1400" b="1" dirty="0" smtClean="0">
                <a:solidFill>
                  <a:prstClr val="black"/>
                </a:solidFill>
                <a:latin typeface="Calibri"/>
              </a:rPr>
              <a:t>(breder dan Fysiek domein)</a:t>
            </a:r>
            <a:endParaRPr lang="nl-NL" sz="1400" b="1" dirty="0">
              <a:solidFill>
                <a:prstClr val="black"/>
              </a:solidFill>
              <a:latin typeface="Calibri"/>
            </a:endParaRPr>
          </a:p>
        </p:txBody>
      </p:sp>
      <p:sp>
        <p:nvSpPr>
          <p:cNvPr id="45" name="Tekstvak 44"/>
          <p:cNvSpPr txBox="1"/>
          <p:nvPr/>
        </p:nvSpPr>
        <p:spPr>
          <a:xfrm>
            <a:off x="1126470" y="2844112"/>
            <a:ext cx="1248792" cy="1169551"/>
          </a:xfrm>
          <a:prstGeom prst="rect">
            <a:avLst/>
          </a:prstGeom>
          <a:noFill/>
          <a:ln>
            <a:noFill/>
          </a:ln>
        </p:spPr>
        <p:txBody>
          <a:bodyPr wrap="square" rtlCol="0">
            <a:spAutoFit/>
          </a:bodyPr>
          <a:lstStyle/>
          <a:p>
            <a:pPr defTabSz="457200" eaLnBrk="1" fontAlgn="auto" hangingPunct="1">
              <a:spcBef>
                <a:spcPts val="0"/>
              </a:spcBef>
              <a:spcAft>
                <a:spcPts val="0"/>
              </a:spcAft>
            </a:pPr>
            <a:r>
              <a:rPr lang="nl-NL" sz="1400" b="1" dirty="0" smtClean="0">
                <a:solidFill>
                  <a:prstClr val="black"/>
                </a:solidFill>
                <a:latin typeface="Calibri"/>
              </a:rPr>
              <a:t>Plan-/zaaksysteem</a:t>
            </a:r>
          </a:p>
          <a:p>
            <a:pPr defTabSz="457200" eaLnBrk="1" fontAlgn="auto" hangingPunct="1">
              <a:spcBef>
                <a:spcPts val="0"/>
              </a:spcBef>
              <a:spcAft>
                <a:spcPts val="0"/>
              </a:spcAft>
            </a:pPr>
            <a:r>
              <a:rPr lang="nl-NL" sz="1400" b="1" dirty="0" smtClean="0">
                <a:solidFill>
                  <a:prstClr val="black"/>
                </a:solidFill>
                <a:latin typeface="Calibri"/>
              </a:rPr>
              <a:t>(breder dan Fysiek domein)</a:t>
            </a:r>
            <a:endParaRPr lang="nl-NL" sz="1400" b="1" dirty="0">
              <a:solidFill>
                <a:prstClr val="black"/>
              </a:solidFill>
              <a:latin typeface="Calibri"/>
            </a:endParaRPr>
          </a:p>
        </p:txBody>
      </p:sp>
    </p:spTree>
    <p:extLst>
      <p:ext uri="{BB962C8B-B14F-4D97-AF65-F5344CB8AC3E}">
        <p14:creationId xmlns:p14="http://schemas.microsoft.com/office/powerpoint/2010/main" val="331911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Planning en informatiebronnen</a:t>
            </a:r>
            <a:endParaRPr lang="nl-NL" dirty="0"/>
          </a:p>
        </p:txBody>
      </p:sp>
      <p:sp>
        <p:nvSpPr>
          <p:cNvPr id="3" name="Ondertitel 2"/>
          <p:cNvSpPr>
            <a:spLocks noGrp="1"/>
          </p:cNvSpPr>
          <p:nvPr>
            <p:ph type="subTitle" idx="1"/>
          </p:nvPr>
        </p:nvSpPr>
        <p:spPr>
          <a:xfrm>
            <a:off x="549593" y="2406998"/>
            <a:ext cx="8216178" cy="2534170"/>
          </a:xfrm>
        </p:spPr>
        <p:txBody>
          <a:bodyPr anchor="ctr">
            <a:noAutofit/>
          </a:bodyPr>
          <a:lstStyle/>
          <a:p>
            <a:pPr>
              <a:buFont typeface="Arial" panose="020B0604020202020204" pitchFamily="34" charset="0"/>
              <a:buChar char="•"/>
            </a:pPr>
            <a:endParaRPr lang="nl-NL" sz="2000" dirty="0" smtClean="0">
              <a:solidFill>
                <a:schemeClr val="bg1"/>
              </a:solidFill>
              <a:sym typeface="Wingdings" panose="05000000000000000000" pitchFamily="2" charset="2"/>
            </a:endParaRPr>
          </a:p>
          <a:p>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pic>
        <p:nvPicPr>
          <p:cNvPr id="307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32856"/>
            <a:ext cx="4366561" cy="399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960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5050" y="177800"/>
            <a:ext cx="7894638" cy="517144"/>
          </a:xfrm>
        </p:spPr>
        <p:txBody>
          <a:bodyPr rtlCol="0">
            <a:normAutofit fontScale="90000"/>
          </a:bodyPr>
          <a:lstStyle/>
          <a:p>
            <a:pPr eaLnBrk="1" fontAlgn="auto" hangingPunct="1">
              <a:spcAft>
                <a:spcPts val="0"/>
              </a:spcAft>
              <a:defRPr/>
            </a:pPr>
            <a:r>
              <a:rPr lang="nl-NL" sz="1600" dirty="0" smtClean="0">
                <a:ea typeface="+mj-ea"/>
              </a:rPr>
              <a:t>Kerninstrumenten in relatie datum inwerkingtreding en overgangsrecht</a:t>
            </a:r>
            <a:endParaRPr lang="nl-NL" sz="1600" dirty="0">
              <a:ea typeface="+mj-ea"/>
            </a:endParaRPr>
          </a:p>
        </p:txBody>
      </p:sp>
      <p:sp>
        <p:nvSpPr>
          <p:cNvPr id="63491" name="Tijdelijke aanduiding voor datum 2"/>
          <p:cNvSpPr>
            <a:spLocks noGrp="1"/>
          </p:cNvSpPr>
          <p:nvPr>
            <p:ph type="dt" sz="quarter" idx="4294967295"/>
          </p:nvPr>
        </p:nvSpPr>
        <p:spPr bwMode="auto">
          <a:xfrm>
            <a:off x="6669088" y="62880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numCol="1" anchorCtr="0" compatLnSpc="1">
            <a:prstTxWarp prst="textNoShape">
              <a:avLst/>
            </a:prstTxWarp>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base" hangingPunct="1">
              <a:spcBef>
                <a:spcPct val="0"/>
              </a:spcBef>
              <a:spcAft>
                <a:spcPct val="0"/>
              </a:spcAft>
            </a:pPr>
            <a:fld id="{50A9C679-F9B5-47B8-9BF1-28217898E63C}" type="datetime3">
              <a:rPr lang="nl-NL" altLang="nl-NL" sz="1000" smtClean="0">
                <a:solidFill>
                  <a:srgbClr val="FFFFFF"/>
                </a:solidFill>
                <a:cs typeface="Arial" pitchFamily="34" charset="0"/>
              </a:rPr>
              <a:pPr eaLnBrk="1" fontAlgn="base" hangingPunct="1">
                <a:spcBef>
                  <a:spcPct val="0"/>
                </a:spcBef>
                <a:spcAft>
                  <a:spcPct val="0"/>
                </a:spcAft>
              </a:pPr>
              <a:t>12/7/18</a:t>
            </a:fld>
            <a:endParaRPr lang="nl-NL" altLang="nl-NL" sz="1000" smtClean="0">
              <a:solidFill>
                <a:srgbClr val="FFFFFF"/>
              </a:solidFill>
              <a:cs typeface="Arial" pitchFamily="34" charset="0"/>
            </a:endParaRPr>
          </a:p>
        </p:txBody>
      </p:sp>
      <p:sp>
        <p:nvSpPr>
          <p:cNvPr id="63492" name="Tijdelijke aanduiding voor voettekst 3"/>
          <p:cNvSpPr>
            <a:spLocks noGrp="1"/>
          </p:cNvSpPr>
          <p:nvPr>
            <p:ph type="ftr" sz="quarter" idx="4294967295"/>
          </p:nvPr>
        </p:nvSpPr>
        <p:spPr bwMode="auto">
          <a:xfrm>
            <a:off x="457200" y="6513513"/>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base" hangingPunct="1">
              <a:spcBef>
                <a:spcPct val="0"/>
              </a:spcBef>
              <a:spcAft>
                <a:spcPct val="0"/>
              </a:spcAft>
            </a:pPr>
            <a:endParaRPr lang="nl-NL" altLang="nl-NL" sz="1000" smtClean="0">
              <a:solidFill>
                <a:srgbClr val="FFFFFF"/>
              </a:solidFill>
              <a:cs typeface="Arial" pitchFamily="34" charset="0"/>
            </a:endParaRPr>
          </a:p>
        </p:txBody>
      </p:sp>
      <p:sp>
        <p:nvSpPr>
          <p:cNvPr id="138" name="Rechthoek 137"/>
          <p:cNvSpPr/>
          <p:nvPr/>
        </p:nvSpPr>
        <p:spPr>
          <a:xfrm>
            <a:off x="2849563" y="631825"/>
            <a:ext cx="1722437" cy="323850"/>
          </a:xfrm>
          <a:prstGeom prst="rect">
            <a:avLst/>
          </a:prstGeom>
          <a:solidFill>
            <a:sysClr val="window" lastClr="FFFFFF"/>
          </a:solidFill>
          <a:ln w="3175" cap="flat" cmpd="sng" algn="ctr">
            <a:noFill/>
            <a:prstDash val="solid"/>
          </a:ln>
          <a:effectLst/>
        </p:spPr>
        <p:txBody>
          <a:bodyPr lIns="0" tIns="0" rIns="0" bIns="0" anchor="ctr"/>
          <a:lstStyle/>
          <a:p>
            <a:pPr eaLnBrk="1" fontAlgn="auto" hangingPunct="1">
              <a:spcBef>
                <a:spcPts val="0"/>
              </a:spcBef>
              <a:spcAft>
                <a:spcPts val="0"/>
              </a:spcAft>
              <a:defRPr/>
            </a:pPr>
            <a:r>
              <a:rPr lang="nl-NL" sz="1200" b="1" kern="0" dirty="0" smtClean="0">
                <a:solidFill>
                  <a:srgbClr val="FF0000"/>
                </a:solidFill>
                <a:latin typeface="Verdana"/>
              </a:rPr>
              <a:t>Inwerkingtreding </a:t>
            </a:r>
            <a:endParaRPr lang="nl-NL" sz="1200" b="1" kern="0" dirty="0">
              <a:solidFill>
                <a:srgbClr val="FF0000"/>
              </a:solidFill>
              <a:latin typeface="Verdana"/>
            </a:endParaRPr>
          </a:p>
        </p:txBody>
      </p:sp>
      <p:cxnSp>
        <p:nvCxnSpPr>
          <p:cNvPr id="63494" name="Rechte verbindingslijn 138"/>
          <p:cNvCxnSpPr>
            <a:cxnSpLocks noChangeShapeType="1"/>
          </p:cNvCxnSpPr>
          <p:nvPr/>
        </p:nvCxnSpPr>
        <p:spPr bwMode="auto">
          <a:xfrm>
            <a:off x="104775" y="1214438"/>
            <a:ext cx="8713788" cy="19050"/>
          </a:xfrm>
          <a:prstGeom prst="line">
            <a:avLst/>
          </a:prstGeom>
          <a:noFill/>
          <a:ln w="57150" algn="ctr">
            <a:solidFill>
              <a:srgbClr val="275937"/>
            </a:solidFill>
            <a:round/>
            <a:headEnd/>
            <a:tailEnd/>
          </a:ln>
          <a:extLst>
            <a:ext uri="{909E8E84-426E-40DD-AFC4-6F175D3DCCD1}">
              <a14:hiddenFill xmlns:a14="http://schemas.microsoft.com/office/drawing/2010/main">
                <a:noFill/>
              </a14:hiddenFill>
            </a:ext>
          </a:extLst>
        </p:spPr>
      </p:cxnSp>
      <p:sp>
        <p:nvSpPr>
          <p:cNvPr id="140" name="Rechthoek 139"/>
          <p:cNvSpPr/>
          <p:nvPr/>
        </p:nvSpPr>
        <p:spPr>
          <a:xfrm>
            <a:off x="1635125" y="1125538"/>
            <a:ext cx="215900" cy="144462"/>
          </a:xfrm>
          <a:prstGeom prst="rect">
            <a:avLst/>
          </a:prstGeom>
          <a:solidFill>
            <a:srgbClr val="F9E11E"/>
          </a:solidFill>
          <a:ln w="3175" cap="flat" cmpd="sng" algn="ctr">
            <a:noFill/>
            <a:prstDash val="solid"/>
          </a:ln>
          <a:effectLst/>
        </p:spPr>
        <p:txBody>
          <a:bodyPr anchor="ctr"/>
          <a:lstStyle/>
          <a:p>
            <a:pPr eaLnBrk="1" fontAlgn="auto" hangingPunct="1">
              <a:spcBef>
                <a:spcPts val="0"/>
              </a:spcBef>
              <a:spcAft>
                <a:spcPts val="0"/>
              </a:spcAft>
              <a:defRPr/>
            </a:pPr>
            <a:endParaRPr lang="nl-NL" sz="1400" kern="0">
              <a:solidFill>
                <a:srgbClr val="39870C"/>
              </a:solidFill>
              <a:latin typeface="Verdana"/>
            </a:endParaRPr>
          </a:p>
        </p:txBody>
      </p:sp>
      <p:sp>
        <p:nvSpPr>
          <p:cNvPr id="141" name="Rechthoek 140"/>
          <p:cNvSpPr/>
          <p:nvPr/>
        </p:nvSpPr>
        <p:spPr>
          <a:xfrm>
            <a:off x="3710781" y="1114197"/>
            <a:ext cx="215900" cy="144462"/>
          </a:xfrm>
          <a:prstGeom prst="rect">
            <a:avLst/>
          </a:prstGeom>
          <a:solidFill>
            <a:srgbClr val="F9E11E"/>
          </a:solidFill>
          <a:ln w="3175" cap="flat" cmpd="sng" algn="ctr">
            <a:noFill/>
            <a:prstDash val="solid"/>
          </a:ln>
          <a:effectLst/>
        </p:spPr>
        <p:txBody>
          <a:bodyPr anchor="ctr"/>
          <a:lstStyle/>
          <a:p>
            <a:pPr algn="ctr" eaLnBrk="1" fontAlgn="auto" hangingPunct="1">
              <a:spcBef>
                <a:spcPts val="0"/>
              </a:spcBef>
              <a:spcAft>
                <a:spcPts val="0"/>
              </a:spcAft>
              <a:defRPr/>
            </a:pPr>
            <a:endParaRPr lang="nl-NL" sz="1100" kern="0">
              <a:solidFill>
                <a:srgbClr val="39870C"/>
              </a:solidFill>
              <a:latin typeface="Verdana"/>
            </a:endParaRPr>
          </a:p>
        </p:txBody>
      </p:sp>
      <p:sp>
        <p:nvSpPr>
          <p:cNvPr id="142" name="Rechthoek 141"/>
          <p:cNvSpPr/>
          <p:nvPr/>
        </p:nvSpPr>
        <p:spPr>
          <a:xfrm>
            <a:off x="4659313" y="1123950"/>
            <a:ext cx="215900" cy="144463"/>
          </a:xfrm>
          <a:prstGeom prst="rect">
            <a:avLst/>
          </a:prstGeom>
          <a:solidFill>
            <a:srgbClr val="F9E11E"/>
          </a:solidFill>
          <a:ln w="3175" cap="flat" cmpd="sng" algn="ctr">
            <a:noFill/>
            <a:prstDash val="solid"/>
          </a:ln>
          <a:effectLst/>
        </p:spPr>
        <p:txBody>
          <a:bodyPr anchor="ctr"/>
          <a:lstStyle/>
          <a:p>
            <a:pPr eaLnBrk="1" fontAlgn="auto" hangingPunct="1">
              <a:spcBef>
                <a:spcPts val="0"/>
              </a:spcBef>
              <a:spcAft>
                <a:spcPts val="0"/>
              </a:spcAft>
              <a:defRPr/>
            </a:pPr>
            <a:endParaRPr lang="nl-NL" sz="1100" kern="0">
              <a:solidFill>
                <a:srgbClr val="39870C"/>
              </a:solidFill>
              <a:latin typeface="Verdana"/>
            </a:endParaRPr>
          </a:p>
        </p:txBody>
      </p:sp>
      <p:sp>
        <p:nvSpPr>
          <p:cNvPr id="63498" name="Tekstvak 142"/>
          <p:cNvSpPr txBox="1">
            <a:spLocks noChangeArrowheads="1"/>
          </p:cNvSpPr>
          <p:nvPr/>
        </p:nvSpPr>
        <p:spPr bwMode="auto">
          <a:xfrm>
            <a:off x="1358900" y="866775"/>
            <a:ext cx="13340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smtClean="0">
                <a:solidFill>
                  <a:srgbClr val="39870C"/>
                </a:solidFill>
                <a:ea typeface="Geneva"/>
                <a:cs typeface="Geneva"/>
              </a:rPr>
              <a:t>2018/2019</a:t>
            </a:r>
            <a:endParaRPr lang="nl-NL" altLang="nl-NL" sz="1400" b="1" dirty="0">
              <a:solidFill>
                <a:srgbClr val="39870C"/>
              </a:solidFill>
              <a:ea typeface="Geneva"/>
              <a:cs typeface="Geneva"/>
            </a:endParaRPr>
          </a:p>
        </p:txBody>
      </p:sp>
      <p:sp>
        <p:nvSpPr>
          <p:cNvPr id="63499" name="Tekstvak 143"/>
          <p:cNvSpPr txBox="1">
            <a:spLocks noChangeArrowheads="1"/>
          </p:cNvSpPr>
          <p:nvPr/>
        </p:nvSpPr>
        <p:spPr bwMode="auto">
          <a:xfrm>
            <a:off x="3510577" y="843484"/>
            <a:ext cx="698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a:solidFill>
                  <a:srgbClr val="39870C"/>
                </a:solidFill>
                <a:ea typeface="Geneva"/>
                <a:cs typeface="Geneva"/>
              </a:rPr>
              <a:t>2021</a:t>
            </a:r>
          </a:p>
        </p:txBody>
      </p:sp>
      <p:sp>
        <p:nvSpPr>
          <p:cNvPr id="63500" name="Tekstvak 144"/>
          <p:cNvSpPr txBox="1">
            <a:spLocks noChangeArrowheads="1"/>
          </p:cNvSpPr>
          <p:nvPr/>
        </p:nvSpPr>
        <p:spPr bwMode="auto">
          <a:xfrm>
            <a:off x="4418013" y="860425"/>
            <a:ext cx="69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a:solidFill>
                  <a:srgbClr val="39870C"/>
                </a:solidFill>
                <a:ea typeface="Geneva"/>
                <a:cs typeface="Geneva"/>
              </a:rPr>
              <a:t>2022</a:t>
            </a:r>
          </a:p>
        </p:txBody>
      </p:sp>
      <p:sp>
        <p:nvSpPr>
          <p:cNvPr id="147" name="Rechthoek 146"/>
          <p:cNvSpPr/>
          <p:nvPr/>
        </p:nvSpPr>
        <p:spPr>
          <a:xfrm>
            <a:off x="1820862" y="1270000"/>
            <a:ext cx="1889919" cy="819150"/>
          </a:xfrm>
          <a:prstGeom prst="rect">
            <a:avLst/>
          </a:prstGeom>
          <a:solidFill>
            <a:srgbClr val="FFB612"/>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a:solidFill>
                  <a:srgbClr val="000000"/>
                </a:solidFill>
                <a:latin typeface="Verdana"/>
              </a:rPr>
              <a:t>n</a:t>
            </a:r>
            <a:r>
              <a:rPr lang="nl-NL" sz="1100" kern="0" dirty="0" smtClean="0">
                <a:solidFill>
                  <a:srgbClr val="000000"/>
                </a:solidFill>
                <a:latin typeface="Verdana"/>
              </a:rPr>
              <a:t>ationale en provinciale </a:t>
            </a:r>
          </a:p>
          <a:p>
            <a:pPr eaLnBrk="1" fontAlgn="auto" hangingPunct="1">
              <a:spcBef>
                <a:spcPts val="0"/>
              </a:spcBef>
              <a:spcAft>
                <a:spcPts val="0"/>
              </a:spcAft>
              <a:defRPr/>
            </a:pPr>
            <a:r>
              <a:rPr lang="nl-NL" sz="1100" kern="0" dirty="0" smtClean="0">
                <a:solidFill>
                  <a:srgbClr val="000000"/>
                </a:solidFill>
                <a:latin typeface="Verdana"/>
              </a:rPr>
              <a:t>o-visie vastgesteld, </a:t>
            </a:r>
          </a:p>
          <a:p>
            <a:pPr eaLnBrk="1" fontAlgn="auto" hangingPunct="1">
              <a:spcBef>
                <a:spcPts val="0"/>
              </a:spcBef>
              <a:spcAft>
                <a:spcPts val="0"/>
              </a:spcAft>
              <a:defRPr/>
            </a:pPr>
            <a:r>
              <a:rPr lang="nl-NL" sz="1100" kern="0" dirty="0" smtClean="0">
                <a:solidFill>
                  <a:srgbClr val="000000"/>
                </a:solidFill>
                <a:latin typeface="Verdana"/>
              </a:rPr>
              <a:t>geen overgangstermijn</a:t>
            </a:r>
            <a:endParaRPr lang="nl-NL" sz="1100" b="1" kern="0" dirty="0">
              <a:solidFill>
                <a:srgbClr val="000000"/>
              </a:solidFill>
              <a:latin typeface="Verdana"/>
            </a:endParaRPr>
          </a:p>
        </p:txBody>
      </p:sp>
      <p:cxnSp>
        <p:nvCxnSpPr>
          <p:cNvPr id="63503" name="Rechte verbindingslijn 147"/>
          <p:cNvCxnSpPr>
            <a:cxnSpLocks noChangeShapeType="1"/>
          </p:cNvCxnSpPr>
          <p:nvPr/>
        </p:nvCxnSpPr>
        <p:spPr bwMode="auto">
          <a:xfrm>
            <a:off x="39688" y="1198563"/>
            <a:ext cx="0" cy="5576887"/>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63504" name="Rechte verbindingslijn 148"/>
          <p:cNvCxnSpPr>
            <a:cxnSpLocks noChangeShapeType="1"/>
          </p:cNvCxnSpPr>
          <p:nvPr/>
        </p:nvCxnSpPr>
        <p:spPr bwMode="auto">
          <a:xfrm>
            <a:off x="3809302" y="1209110"/>
            <a:ext cx="4762" cy="54895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53" name="Rechthoek 152"/>
          <p:cNvSpPr/>
          <p:nvPr/>
        </p:nvSpPr>
        <p:spPr>
          <a:xfrm>
            <a:off x="3824720" y="4781550"/>
            <a:ext cx="5125606" cy="685800"/>
          </a:xfrm>
          <a:prstGeom prst="rect">
            <a:avLst/>
          </a:prstGeom>
          <a:solidFill>
            <a:srgbClr val="F9E11E"/>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pPr>
            <a:r>
              <a:rPr lang="nl-NL" sz="1100" kern="0" dirty="0">
                <a:solidFill>
                  <a:srgbClr val="39870C">
                    <a:lumMod val="50000"/>
                  </a:srgbClr>
                </a:solidFill>
                <a:latin typeface="Verdana"/>
              </a:rPr>
              <a:t>Vaststelling o-plan kan niet voor inwerkingtreding, op 1 januari 2021 omgevingsplan van rechtswege, overgangsrecht uiterlijk in 2029 O -plan van rechtswege omgezet in o-plan “nieuwe stijl” </a:t>
            </a:r>
          </a:p>
        </p:txBody>
      </p:sp>
      <p:sp>
        <p:nvSpPr>
          <p:cNvPr id="63509" name="Tekstvak 153"/>
          <p:cNvSpPr txBox="1">
            <a:spLocks noChangeArrowheads="1"/>
          </p:cNvSpPr>
          <p:nvPr/>
        </p:nvSpPr>
        <p:spPr bwMode="auto">
          <a:xfrm>
            <a:off x="39688" y="2030261"/>
            <a:ext cx="183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a:solidFill>
                  <a:srgbClr val="1D4306"/>
                </a:solidFill>
                <a:ea typeface="Geneva"/>
                <a:cs typeface="Geneva"/>
              </a:rPr>
              <a:t>Omgevingsvisie </a:t>
            </a:r>
          </a:p>
        </p:txBody>
      </p:sp>
      <p:sp>
        <p:nvSpPr>
          <p:cNvPr id="156" name="Rechthoek 155"/>
          <p:cNvSpPr/>
          <p:nvPr/>
        </p:nvSpPr>
        <p:spPr>
          <a:xfrm>
            <a:off x="6069013" y="1109663"/>
            <a:ext cx="215900" cy="144462"/>
          </a:xfrm>
          <a:prstGeom prst="rect">
            <a:avLst/>
          </a:prstGeom>
          <a:solidFill>
            <a:srgbClr val="F9E11E"/>
          </a:solidFill>
          <a:ln w="3175" cap="flat" cmpd="sng" algn="ctr">
            <a:noFill/>
            <a:prstDash val="solid"/>
          </a:ln>
          <a:effectLst/>
        </p:spPr>
        <p:txBody>
          <a:bodyPr anchor="ctr"/>
          <a:lstStyle/>
          <a:p>
            <a:pPr algn="ctr" eaLnBrk="1" fontAlgn="auto" hangingPunct="1">
              <a:spcBef>
                <a:spcPts val="0"/>
              </a:spcBef>
              <a:spcAft>
                <a:spcPts val="0"/>
              </a:spcAft>
              <a:defRPr/>
            </a:pPr>
            <a:endParaRPr lang="nl-NL" sz="1100" kern="0">
              <a:solidFill>
                <a:srgbClr val="39870C"/>
              </a:solidFill>
              <a:latin typeface="Verdana"/>
            </a:endParaRPr>
          </a:p>
        </p:txBody>
      </p:sp>
      <p:sp>
        <p:nvSpPr>
          <p:cNvPr id="157" name="Rechthoek 156"/>
          <p:cNvSpPr/>
          <p:nvPr/>
        </p:nvSpPr>
        <p:spPr>
          <a:xfrm>
            <a:off x="7127875" y="1123950"/>
            <a:ext cx="215900" cy="144463"/>
          </a:xfrm>
          <a:prstGeom prst="rect">
            <a:avLst/>
          </a:prstGeom>
          <a:solidFill>
            <a:srgbClr val="F9E11E"/>
          </a:solidFill>
          <a:ln w="3175" cap="flat" cmpd="sng" algn="ctr">
            <a:noFill/>
            <a:prstDash val="solid"/>
          </a:ln>
          <a:effectLst/>
        </p:spPr>
        <p:txBody>
          <a:bodyPr anchor="ctr"/>
          <a:lstStyle/>
          <a:p>
            <a:pPr algn="ctr" eaLnBrk="1" fontAlgn="auto" hangingPunct="1">
              <a:spcBef>
                <a:spcPts val="0"/>
              </a:spcBef>
              <a:spcAft>
                <a:spcPts val="0"/>
              </a:spcAft>
              <a:defRPr/>
            </a:pPr>
            <a:endParaRPr lang="nl-NL" sz="1100" kern="0">
              <a:solidFill>
                <a:srgbClr val="39870C"/>
              </a:solidFill>
              <a:latin typeface="Verdana"/>
            </a:endParaRPr>
          </a:p>
        </p:txBody>
      </p:sp>
      <p:sp>
        <p:nvSpPr>
          <p:cNvPr id="63512" name="Tekstvak 157"/>
          <p:cNvSpPr txBox="1">
            <a:spLocks noChangeArrowheads="1"/>
          </p:cNvSpPr>
          <p:nvPr/>
        </p:nvSpPr>
        <p:spPr bwMode="auto">
          <a:xfrm>
            <a:off x="6919913" y="803275"/>
            <a:ext cx="698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a:solidFill>
                  <a:srgbClr val="39870C"/>
                </a:solidFill>
                <a:ea typeface="Geneva"/>
                <a:cs typeface="Geneva"/>
              </a:rPr>
              <a:t>2026</a:t>
            </a:r>
          </a:p>
        </p:txBody>
      </p:sp>
      <p:sp>
        <p:nvSpPr>
          <p:cNvPr id="63513" name="Tekstvak 158"/>
          <p:cNvSpPr txBox="1">
            <a:spLocks noChangeArrowheads="1"/>
          </p:cNvSpPr>
          <p:nvPr/>
        </p:nvSpPr>
        <p:spPr bwMode="auto">
          <a:xfrm>
            <a:off x="5765800" y="836613"/>
            <a:ext cx="69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a:solidFill>
                  <a:srgbClr val="39870C"/>
                </a:solidFill>
                <a:ea typeface="Geneva"/>
                <a:cs typeface="Geneva"/>
              </a:rPr>
              <a:t>2024</a:t>
            </a:r>
          </a:p>
        </p:txBody>
      </p:sp>
      <p:sp>
        <p:nvSpPr>
          <p:cNvPr id="63514" name="Tekstvak 159"/>
          <p:cNvSpPr txBox="1">
            <a:spLocks noChangeArrowheads="1"/>
          </p:cNvSpPr>
          <p:nvPr/>
        </p:nvSpPr>
        <p:spPr bwMode="auto">
          <a:xfrm>
            <a:off x="117475" y="4970462"/>
            <a:ext cx="917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a:solidFill>
                  <a:srgbClr val="1D4306"/>
                </a:solidFill>
                <a:ea typeface="Geneva"/>
                <a:cs typeface="Geneva"/>
              </a:rPr>
              <a:t>o-plan </a:t>
            </a:r>
          </a:p>
        </p:txBody>
      </p:sp>
      <p:cxnSp>
        <p:nvCxnSpPr>
          <p:cNvPr id="63515" name="Rechte verbindingslijn 160"/>
          <p:cNvCxnSpPr>
            <a:cxnSpLocks noChangeShapeType="1"/>
            <a:stCxn id="142" idx="2"/>
          </p:cNvCxnSpPr>
          <p:nvPr/>
        </p:nvCxnSpPr>
        <p:spPr bwMode="auto">
          <a:xfrm>
            <a:off x="4767263" y="1268413"/>
            <a:ext cx="30162" cy="545941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63516" name="Rechte verbindingslijn 161"/>
          <p:cNvCxnSpPr>
            <a:cxnSpLocks noChangeShapeType="1"/>
          </p:cNvCxnSpPr>
          <p:nvPr/>
        </p:nvCxnSpPr>
        <p:spPr bwMode="auto">
          <a:xfrm>
            <a:off x="8172450" y="1216025"/>
            <a:ext cx="47625" cy="5508625"/>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63517" name="Tekstvak 162"/>
          <p:cNvSpPr txBox="1">
            <a:spLocks noChangeArrowheads="1"/>
          </p:cNvSpPr>
          <p:nvPr/>
        </p:nvSpPr>
        <p:spPr bwMode="auto">
          <a:xfrm>
            <a:off x="88900" y="3571022"/>
            <a:ext cx="1721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smtClean="0">
                <a:solidFill>
                  <a:srgbClr val="1D4306"/>
                </a:solidFill>
                <a:ea typeface="Geneva"/>
                <a:cs typeface="Geneva"/>
              </a:rPr>
              <a:t>o –verordening</a:t>
            </a:r>
          </a:p>
          <a:p>
            <a:pPr eaLnBrk="1" fontAlgn="auto" hangingPunct="1">
              <a:spcBef>
                <a:spcPct val="0"/>
              </a:spcBef>
              <a:spcAft>
                <a:spcPts val="0"/>
              </a:spcAft>
            </a:pPr>
            <a:r>
              <a:rPr lang="nl-NL" altLang="nl-NL" sz="1400" b="1" dirty="0" smtClean="0">
                <a:solidFill>
                  <a:srgbClr val="1D4306"/>
                </a:solidFill>
                <a:ea typeface="Geneva"/>
                <a:cs typeface="Geneva"/>
              </a:rPr>
              <a:t>(provincie)</a:t>
            </a:r>
            <a:endParaRPr lang="nl-NL" altLang="nl-NL" sz="1400" b="1" dirty="0">
              <a:solidFill>
                <a:srgbClr val="1D4306"/>
              </a:solidFill>
              <a:ea typeface="Geneva"/>
              <a:cs typeface="Geneva"/>
            </a:endParaRPr>
          </a:p>
        </p:txBody>
      </p:sp>
      <p:cxnSp>
        <p:nvCxnSpPr>
          <p:cNvPr id="63518" name="Rechte verbindingslijn 163"/>
          <p:cNvCxnSpPr>
            <a:cxnSpLocks noChangeShapeType="1"/>
          </p:cNvCxnSpPr>
          <p:nvPr/>
        </p:nvCxnSpPr>
        <p:spPr bwMode="auto">
          <a:xfrm>
            <a:off x="7258050" y="1233488"/>
            <a:ext cx="22225" cy="5483225"/>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165" name="Rechthoek 164"/>
          <p:cNvSpPr/>
          <p:nvPr/>
        </p:nvSpPr>
        <p:spPr>
          <a:xfrm>
            <a:off x="8064500" y="1101725"/>
            <a:ext cx="215900" cy="144463"/>
          </a:xfrm>
          <a:prstGeom prst="rect">
            <a:avLst/>
          </a:prstGeom>
          <a:solidFill>
            <a:srgbClr val="F9E11E"/>
          </a:solidFill>
          <a:ln w="3175" cap="flat" cmpd="sng" algn="ctr">
            <a:noFill/>
            <a:prstDash val="solid"/>
          </a:ln>
          <a:effectLst/>
        </p:spPr>
        <p:txBody>
          <a:bodyPr anchor="ctr"/>
          <a:lstStyle/>
          <a:p>
            <a:pPr algn="ctr" eaLnBrk="1" fontAlgn="auto" hangingPunct="1">
              <a:spcBef>
                <a:spcPts val="0"/>
              </a:spcBef>
              <a:spcAft>
                <a:spcPts val="0"/>
              </a:spcAft>
              <a:defRPr/>
            </a:pPr>
            <a:endParaRPr lang="nl-NL" sz="1100" kern="0">
              <a:solidFill>
                <a:srgbClr val="39870C"/>
              </a:solidFill>
              <a:latin typeface="Verdana"/>
            </a:endParaRPr>
          </a:p>
        </p:txBody>
      </p:sp>
      <p:sp>
        <p:nvSpPr>
          <p:cNvPr id="63520" name="Tekstvak 165"/>
          <p:cNvSpPr txBox="1">
            <a:spLocks noChangeArrowheads="1"/>
          </p:cNvSpPr>
          <p:nvPr/>
        </p:nvSpPr>
        <p:spPr bwMode="auto">
          <a:xfrm>
            <a:off x="7870825" y="830263"/>
            <a:ext cx="696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a:solidFill>
                  <a:srgbClr val="39870C"/>
                </a:solidFill>
                <a:ea typeface="Geneva"/>
                <a:cs typeface="Geneva"/>
              </a:rPr>
              <a:t>2029</a:t>
            </a:r>
          </a:p>
        </p:txBody>
      </p:sp>
      <p:cxnSp>
        <p:nvCxnSpPr>
          <p:cNvPr id="63521" name="Rechte verbindingslijn 166"/>
          <p:cNvCxnSpPr>
            <a:cxnSpLocks noChangeShapeType="1"/>
          </p:cNvCxnSpPr>
          <p:nvPr/>
        </p:nvCxnSpPr>
        <p:spPr bwMode="auto">
          <a:xfrm>
            <a:off x="6176963" y="1254125"/>
            <a:ext cx="22225" cy="5483225"/>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169" name="Rechthoek 168"/>
          <p:cNvSpPr/>
          <p:nvPr/>
        </p:nvSpPr>
        <p:spPr>
          <a:xfrm>
            <a:off x="1816100" y="2184249"/>
            <a:ext cx="4906569" cy="471170"/>
          </a:xfrm>
          <a:prstGeom prst="rect">
            <a:avLst/>
          </a:prstGeom>
          <a:solidFill>
            <a:srgbClr val="FFB612"/>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smtClean="0">
                <a:solidFill>
                  <a:prstClr val="black"/>
                </a:solidFill>
                <a:latin typeface="Verdana"/>
              </a:rPr>
              <a:t>vaststelling gemeentelijk o-visie kan voor inwerkingtreding, uiterste datum van vaststelling volgt uit Koninklijk besluit , naar verwachting 100% o-visies gemeenten gereed in 2024</a:t>
            </a:r>
            <a:endParaRPr lang="nl-NL" sz="1100" b="1" kern="0" dirty="0">
              <a:solidFill>
                <a:srgbClr val="000000"/>
              </a:solidFill>
              <a:latin typeface="Verdana"/>
            </a:endParaRPr>
          </a:p>
        </p:txBody>
      </p:sp>
      <p:sp>
        <p:nvSpPr>
          <p:cNvPr id="170" name="Rechthoek 169"/>
          <p:cNvSpPr/>
          <p:nvPr/>
        </p:nvSpPr>
        <p:spPr>
          <a:xfrm>
            <a:off x="1823600" y="4248481"/>
            <a:ext cx="4290733" cy="436924"/>
          </a:xfrm>
          <a:prstGeom prst="rect">
            <a:avLst/>
          </a:prstGeom>
          <a:solidFill>
            <a:srgbClr val="F9E11E"/>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smtClean="0">
                <a:solidFill>
                  <a:srgbClr val="39870C">
                    <a:lumMod val="50000"/>
                  </a:srgbClr>
                </a:solidFill>
                <a:latin typeface="Verdana"/>
              </a:rPr>
              <a:t>Vaststelling w-verordening kan voor inwerkingtreding, overgangsrecht: uiterlijk in 2023</a:t>
            </a:r>
            <a:endParaRPr lang="nl-NL" sz="1100" b="1" kern="0" dirty="0">
              <a:solidFill>
                <a:srgbClr val="39870C">
                  <a:lumMod val="50000"/>
                </a:srgbClr>
              </a:solidFill>
              <a:latin typeface="Verdana"/>
            </a:endParaRPr>
          </a:p>
        </p:txBody>
      </p:sp>
      <p:sp>
        <p:nvSpPr>
          <p:cNvPr id="172" name="Rechthoek 171"/>
          <p:cNvSpPr/>
          <p:nvPr/>
        </p:nvSpPr>
        <p:spPr>
          <a:xfrm>
            <a:off x="1831518" y="3457983"/>
            <a:ext cx="1993201" cy="749299"/>
          </a:xfrm>
          <a:prstGeom prst="rect">
            <a:avLst/>
          </a:prstGeom>
          <a:solidFill>
            <a:srgbClr val="F9E11E"/>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smtClean="0">
                <a:solidFill>
                  <a:srgbClr val="39870C">
                    <a:lumMod val="50000"/>
                  </a:srgbClr>
                </a:solidFill>
                <a:latin typeface="Verdana"/>
              </a:rPr>
              <a:t>O-verordening provincies voor inwerkingtreding vastgesteld, geen overgangsrecht</a:t>
            </a:r>
            <a:endParaRPr lang="nl-NL" sz="1100" b="1" kern="0" dirty="0">
              <a:solidFill>
                <a:srgbClr val="39870C">
                  <a:lumMod val="50000"/>
                </a:srgbClr>
              </a:solidFill>
              <a:latin typeface="Verdana"/>
            </a:endParaRPr>
          </a:p>
        </p:txBody>
      </p:sp>
      <p:sp>
        <p:nvSpPr>
          <p:cNvPr id="63527" name="Tekstvak 172"/>
          <p:cNvSpPr txBox="1">
            <a:spLocks noChangeArrowheads="1"/>
          </p:cNvSpPr>
          <p:nvPr/>
        </p:nvSpPr>
        <p:spPr bwMode="auto">
          <a:xfrm>
            <a:off x="39688" y="4207282"/>
            <a:ext cx="16722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smtClean="0">
                <a:solidFill>
                  <a:srgbClr val="1D4306"/>
                </a:solidFill>
                <a:ea typeface="Geneva"/>
                <a:cs typeface="Geneva"/>
              </a:rPr>
              <a:t>w-verordening</a:t>
            </a:r>
          </a:p>
          <a:p>
            <a:pPr eaLnBrk="1" fontAlgn="auto" hangingPunct="1">
              <a:spcBef>
                <a:spcPct val="0"/>
              </a:spcBef>
              <a:spcAft>
                <a:spcPts val="0"/>
              </a:spcAft>
            </a:pPr>
            <a:r>
              <a:rPr lang="nl-NL" altLang="nl-NL" sz="1400" b="1" dirty="0">
                <a:solidFill>
                  <a:srgbClr val="1D4306"/>
                </a:solidFill>
                <a:ea typeface="Geneva"/>
                <a:cs typeface="Geneva"/>
              </a:rPr>
              <a:t>(</a:t>
            </a:r>
            <a:r>
              <a:rPr lang="nl-NL" altLang="nl-NL" sz="1400" b="1" dirty="0" smtClean="0">
                <a:solidFill>
                  <a:srgbClr val="1D4306"/>
                </a:solidFill>
                <a:ea typeface="Geneva"/>
                <a:cs typeface="Geneva"/>
              </a:rPr>
              <a:t>waterschap)</a:t>
            </a:r>
            <a:endParaRPr lang="nl-NL" altLang="nl-NL" sz="1400" b="1" dirty="0">
              <a:solidFill>
                <a:srgbClr val="1D4306"/>
              </a:solidFill>
              <a:ea typeface="Geneva"/>
              <a:cs typeface="Geneva"/>
            </a:endParaRPr>
          </a:p>
        </p:txBody>
      </p:sp>
      <p:sp>
        <p:nvSpPr>
          <p:cNvPr id="63528" name="Tekstvak 173"/>
          <p:cNvSpPr txBox="1">
            <a:spLocks noChangeArrowheads="1"/>
          </p:cNvSpPr>
          <p:nvPr/>
        </p:nvSpPr>
        <p:spPr bwMode="auto">
          <a:xfrm>
            <a:off x="39688" y="5540375"/>
            <a:ext cx="22942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a:solidFill>
                  <a:srgbClr val="1D4306"/>
                </a:solidFill>
                <a:ea typeface="Geneva"/>
                <a:cs typeface="Geneva"/>
              </a:rPr>
              <a:t>algemene </a:t>
            </a:r>
            <a:r>
              <a:rPr lang="nl-NL" altLang="nl-NL" sz="1400" b="1" dirty="0" smtClean="0">
                <a:solidFill>
                  <a:srgbClr val="1D4306"/>
                </a:solidFill>
                <a:ea typeface="Geneva"/>
                <a:cs typeface="Geneva"/>
              </a:rPr>
              <a:t>rijksregels</a:t>
            </a:r>
            <a:endParaRPr lang="nl-NL" altLang="nl-NL" sz="1400" b="1" dirty="0">
              <a:solidFill>
                <a:srgbClr val="1D4306"/>
              </a:solidFill>
              <a:ea typeface="Geneva"/>
              <a:cs typeface="Geneva"/>
            </a:endParaRPr>
          </a:p>
        </p:txBody>
      </p:sp>
      <p:sp>
        <p:nvSpPr>
          <p:cNvPr id="63529" name="Tekstvak 174"/>
          <p:cNvSpPr txBox="1">
            <a:spLocks noChangeArrowheads="1"/>
          </p:cNvSpPr>
          <p:nvPr/>
        </p:nvSpPr>
        <p:spPr bwMode="auto">
          <a:xfrm>
            <a:off x="39688" y="5865813"/>
            <a:ext cx="21435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smtClean="0">
                <a:solidFill>
                  <a:srgbClr val="1D4306"/>
                </a:solidFill>
                <a:ea typeface="Geneva"/>
                <a:cs typeface="Geneva"/>
              </a:rPr>
              <a:t>o-vergunning (rijk)</a:t>
            </a:r>
            <a:endParaRPr lang="nl-NL" altLang="nl-NL" sz="1400" b="1" dirty="0">
              <a:solidFill>
                <a:srgbClr val="1D4306"/>
              </a:solidFill>
              <a:ea typeface="Geneva"/>
              <a:cs typeface="Geneva"/>
            </a:endParaRPr>
          </a:p>
        </p:txBody>
      </p:sp>
      <p:sp>
        <p:nvSpPr>
          <p:cNvPr id="63530" name="Tekstvak 175"/>
          <p:cNvSpPr txBox="1">
            <a:spLocks noChangeArrowheads="1"/>
          </p:cNvSpPr>
          <p:nvPr/>
        </p:nvSpPr>
        <p:spPr bwMode="auto">
          <a:xfrm>
            <a:off x="39688" y="6235700"/>
            <a:ext cx="1582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a:solidFill>
                  <a:srgbClr val="1D4306"/>
                </a:solidFill>
                <a:ea typeface="Geneva"/>
                <a:cs typeface="Geneva"/>
              </a:rPr>
              <a:t>projectbesluit</a:t>
            </a:r>
          </a:p>
        </p:txBody>
      </p:sp>
      <p:sp>
        <p:nvSpPr>
          <p:cNvPr id="63531" name="Tekstvak 176"/>
          <p:cNvSpPr txBox="1">
            <a:spLocks noChangeArrowheads="1"/>
          </p:cNvSpPr>
          <p:nvPr/>
        </p:nvSpPr>
        <p:spPr bwMode="auto">
          <a:xfrm>
            <a:off x="39688" y="2915046"/>
            <a:ext cx="136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600">
                <a:solidFill>
                  <a:srgbClr val="275937"/>
                </a:solidFill>
                <a:latin typeface="Verdana" pitchFamily="34" charset="0"/>
                <a:ea typeface="Verdana" pitchFamily="34" charset="0"/>
                <a:cs typeface="Verdana" pitchFamily="34" charset="0"/>
              </a:defRPr>
            </a:lvl1pPr>
            <a:lvl2pPr marL="742950" indent="-285750" eaLnBrk="0" hangingPunct="0">
              <a:spcBef>
                <a:spcPct val="20000"/>
              </a:spcBef>
              <a:defRPr sz="1600">
                <a:solidFill>
                  <a:srgbClr val="275937"/>
                </a:solidFill>
                <a:latin typeface="Verdana" pitchFamily="34" charset="0"/>
                <a:ea typeface="Verdana" pitchFamily="34" charset="0"/>
                <a:cs typeface="Verdana" pitchFamily="34" charset="0"/>
              </a:defRPr>
            </a:lvl2pPr>
            <a:lvl3pPr marL="1143000" indent="-228600" eaLnBrk="0" hangingPunct="0">
              <a:spcBef>
                <a:spcPct val="20000"/>
              </a:spcBef>
              <a:defRPr sz="1600">
                <a:solidFill>
                  <a:srgbClr val="275937"/>
                </a:solidFill>
                <a:latin typeface="Verdana" pitchFamily="34" charset="0"/>
                <a:ea typeface="Verdana" pitchFamily="34" charset="0"/>
                <a:cs typeface="Verdana" pitchFamily="34" charset="0"/>
              </a:defRPr>
            </a:lvl3pPr>
            <a:lvl4pPr marL="1600200" indent="-228600" eaLnBrk="0" hangingPunct="0">
              <a:spcBef>
                <a:spcPct val="20000"/>
              </a:spcBef>
              <a:defRPr sz="1600">
                <a:solidFill>
                  <a:srgbClr val="275937"/>
                </a:solidFill>
                <a:latin typeface="Verdana" pitchFamily="34" charset="0"/>
                <a:ea typeface="Verdana" pitchFamily="34" charset="0"/>
                <a:cs typeface="Verdana" pitchFamily="34" charset="0"/>
              </a:defRPr>
            </a:lvl4pPr>
            <a:lvl5pPr marL="2057400" indent="-228600" eaLnBrk="0" hangingPunct="0">
              <a:spcBef>
                <a:spcPct val="20000"/>
              </a:spcBef>
              <a:defRPr sz="1600">
                <a:solidFill>
                  <a:srgbClr val="27593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600">
                <a:solidFill>
                  <a:srgbClr val="275937"/>
                </a:solidFill>
                <a:latin typeface="Verdana" pitchFamily="34" charset="0"/>
                <a:ea typeface="Verdana" pitchFamily="34" charset="0"/>
                <a:cs typeface="Verdana" pitchFamily="34" charset="0"/>
              </a:defRPr>
            </a:lvl9pPr>
          </a:lstStyle>
          <a:p>
            <a:pPr eaLnBrk="1" fontAlgn="auto" hangingPunct="1">
              <a:spcBef>
                <a:spcPct val="0"/>
              </a:spcBef>
              <a:spcAft>
                <a:spcPts val="0"/>
              </a:spcAft>
            </a:pPr>
            <a:r>
              <a:rPr lang="nl-NL" altLang="nl-NL" sz="1400" b="1" dirty="0">
                <a:solidFill>
                  <a:srgbClr val="1D4306"/>
                </a:solidFill>
                <a:ea typeface="Geneva"/>
                <a:cs typeface="Geneva"/>
              </a:rPr>
              <a:t>Programma</a:t>
            </a:r>
          </a:p>
        </p:txBody>
      </p:sp>
      <p:sp>
        <p:nvSpPr>
          <p:cNvPr id="178" name="Rechthoek 177"/>
          <p:cNvSpPr/>
          <p:nvPr/>
        </p:nvSpPr>
        <p:spPr>
          <a:xfrm>
            <a:off x="1816100" y="2760663"/>
            <a:ext cx="7269378" cy="616743"/>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a:solidFill>
                  <a:srgbClr val="39870C">
                    <a:lumMod val="50000"/>
                  </a:srgbClr>
                </a:solidFill>
                <a:latin typeface="Verdana"/>
              </a:rPr>
              <a:t>v</a:t>
            </a:r>
            <a:r>
              <a:rPr lang="nl-NL" sz="1100" kern="0" dirty="0" smtClean="0">
                <a:solidFill>
                  <a:srgbClr val="39870C">
                    <a:lumMod val="50000"/>
                  </a:srgbClr>
                </a:solidFill>
                <a:latin typeface="Verdana"/>
              </a:rPr>
              <a:t>erplichte programma’s “nieuwe stijl”: water en geluid datum volgt uit </a:t>
            </a:r>
            <a:r>
              <a:rPr lang="nl-NL" sz="1100" kern="0" dirty="0" err="1" smtClean="0">
                <a:solidFill>
                  <a:srgbClr val="39870C">
                    <a:lumMod val="50000"/>
                  </a:srgbClr>
                </a:solidFill>
                <a:latin typeface="Verdana"/>
              </a:rPr>
              <a:t>europees</a:t>
            </a:r>
            <a:r>
              <a:rPr lang="nl-NL" sz="1100" kern="0" dirty="0" smtClean="0">
                <a:solidFill>
                  <a:srgbClr val="39870C">
                    <a:lumMod val="50000"/>
                  </a:srgbClr>
                </a:solidFill>
                <a:latin typeface="Verdana"/>
              </a:rPr>
              <a:t> recht, rioleringsprogramma: verplichting vervalt na 2020, programma’s luchtkwaliteit bij dreigende overschrijding omgevingswaarde (programma luchtkwaliteit vervalt bij inwerkingtreding), PAS  overgangsrecht in aanvullingsbesluit natuur</a:t>
            </a:r>
            <a:endParaRPr lang="nl-NL" sz="1100" kern="0" dirty="0">
              <a:solidFill>
                <a:srgbClr val="39870C">
                  <a:lumMod val="50000"/>
                </a:srgbClr>
              </a:solidFill>
              <a:latin typeface="Verdana"/>
            </a:endParaRPr>
          </a:p>
        </p:txBody>
      </p:sp>
      <p:sp>
        <p:nvSpPr>
          <p:cNvPr id="179" name="Rechthoek 178"/>
          <p:cNvSpPr/>
          <p:nvPr/>
        </p:nvSpPr>
        <p:spPr>
          <a:xfrm>
            <a:off x="3809302" y="6191250"/>
            <a:ext cx="5141023" cy="30797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smtClean="0">
                <a:solidFill>
                  <a:srgbClr val="39870C">
                    <a:lumMod val="50000"/>
                  </a:srgbClr>
                </a:solidFill>
                <a:latin typeface="Verdana"/>
              </a:rPr>
              <a:t>Deel nieuwe </a:t>
            </a:r>
            <a:r>
              <a:rPr lang="nl-NL" sz="1100" kern="0" dirty="0">
                <a:solidFill>
                  <a:srgbClr val="39870C">
                    <a:lumMod val="50000"/>
                  </a:srgbClr>
                </a:solidFill>
                <a:latin typeface="Verdana"/>
              </a:rPr>
              <a:t>projectbesluiten conform </a:t>
            </a:r>
            <a:r>
              <a:rPr lang="nl-NL" sz="1100" kern="0" dirty="0" smtClean="0">
                <a:solidFill>
                  <a:srgbClr val="39870C">
                    <a:lumMod val="50000"/>
                  </a:srgbClr>
                </a:solidFill>
                <a:latin typeface="Verdana"/>
              </a:rPr>
              <a:t>“nieuwe” </a:t>
            </a:r>
            <a:r>
              <a:rPr lang="nl-NL" sz="1100" kern="0" dirty="0">
                <a:solidFill>
                  <a:srgbClr val="39870C">
                    <a:lumMod val="50000"/>
                  </a:srgbClr>
                </a:solidFill>
                <a:latin typeface="Verdana"/>
              </a:rPr>
              <a:t>regelgeving </a:t>
            </a:r>
            <a:endParaRPr lang="nl-NL" sz="1100" b="1" kern="0" dirty="0">
              <a:solidFill>
                <a:srgbClr val="39870C">
                  <a:lumMod val="50000"/>
                </a:srgbClr>
              </a:solidFill>
              <a:latin typeface="Verdana"/>
            </a:endParaRPr>
          </a:p>
        </p:txBody>
      </p:sp>
      <p:sp>
        <p:nvSpPr>
          <p:cNvPr id="180" name="Rechthoek 179"/>
          <p:cNvSpPr/>
          <p:nvPr/>
        </p:nvSpPr>
        <p:spPr>
          <a:xfrm>
            <a:off x="3824720" y="5875338"/>
            <a:ext cx="5125605" cy="28257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a:solidFill>
                  <a:srgbClr val="39870C">
                    <a:lumMod val="50000"/>
                  </a:srgbClr>
                </a:solidFill>
                <a:latin typeface="Verdana"/>
              </a:rPr>
              <a:t>Nieuwe o-vergunningen conform </a:t>
            </a:r>
            <a:r>
              <a:rPr lang="nl-NL" sz="1100" kern="0" dirty="0" smtClean="0">
                <a:solidFill>
                  <a:srgbClr val="39870C">
                    <a:lumMod val="50000"/>
                  </a:srgbClr>
                </a:solidFill>
                <a:latin typeface="Verdana"/>
              </a:rPr>
              <a:t>“nieuwe” </a:t>
            </a:r>
            <a:r>
              <a:rPr lang="nl-NL" sz="1100" kern="0" dirty="0">
                <a:solidFill>
                  <a:srgbClr val="39870C">
                    <a:lumMod val="50000"/>
                  </a:srgbClr>
                </a:solidFill>
                <a:latin typeface="Verdana"/>
              </a:rPr>
              <a:t>regelgeving</a:t>
            </a:r>
          </a:p>
        </p:txBody>
      </p:sp>
      <p:sp>
        <p:nvSpPr>
          <p:cNvPr id="181" name="Rechthoek 180"/>
          <p:cNvSpPr/>
          <p:nvPr/>
        </p:nvSpPr>
        <p:spPr>
          <a:xfrm>
            <a:off x="3824720" y="5568950"/>
            <a:ext cx="5125605" cy="27940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lIns="18000" tIns="0" rIns="0" bIns="0" anchor="ctr"/>
          <a:lstStyle/>
          <a:p>
            <a:pPr eaLnBrk="1" fontAlgn="auto" hangingPunct="1">
              <a:spcBef>
                <a:spcPts val="0"/>
              </a:spcBef>
              <a:spcAft>
                <a:spcPts val="0"/>
              </a:spcAft>
              <a:defRPr/>
            </a:pPr>
            <a:r>
              <a:rPr lang="nl-NL" sz="1100" kern="0" dirty="0" smtClean="0">
                <a:solidFill>
                  <a:srgbClr val="39870C">
                    <a:lumMod val="50000"/>
                  </a:srgbClr>
                </a:solidFill>
                <a:latin typeface="Verdana"/>
              </a:rPr>
              <a:t>Starten nieuwe activiteiten conform “nieuwe” </a:t>
            </a:r>
            <a:r>
              <a:rPr lang="nl-NL" sz="1100" kern="0" dirty="0">
                <a:solidFill>
                  <a:srgbClr val="39870C">
                    <a:lumMod val="50000"/>
                  </a:srgbClr>
                </a:solidFill>
                <a:latin typeface="Verdana"/>
              </a:rPr>
              <a:t>regelgeving</a:t>
            </a:r>
            <a:endParaRPr lang="nl-NL" sz="1100" b="1" kern="0" dirty="0">
              <a:solidFill>
                <a:srgbClr val="39870C">
                  <a:lumMod val="50000"/>
                </a:srgbClr>
              </a:solidFill>
              <a:latin typeface="Verdana"/>
            </a:endParaRPr>
          </a:p>
        </p:txBody>
      </p:sp>
    </p:spTree>
    <p:extLst>
      <p:ext uri="{BB962C8B-B14F-4D97-AF65-F5344CB8AC3E}">
        <p14:creationId xmlns:p14="http://schemas.microsoft.com/office/powerpoint/2010/main" val="1911375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1"/>
          </p:nvPr>
        </p:nvSpPr>
        <p:spPr>
          <a:xfrm>
            <a:off x="323528" y="1800000"/>
            <a:ext cx="7560840" cy="4273200"/>
          </a:xfrm>
        </p:spPr>
        <p:txBody>
          <a:bodyPr>
            <a:normAutofit lnSpcReduction="10000"/>
          </a:bodyPr>
          <a:lstStyle/>
          <a:p>
            <a:r>
              <a:rPr lang="nl-NL" sz="2000" dirty="0" smtClean="0">
                <a:hlinkClick r:id="rId3"/>
              </a:rPr>
              <a:t>www.aandeslagmetdeomgevingswet.nl</a:t>
            </a:r>
            <a:endParaRPr lang="nl-NL" sz="2000" dirty="0" smtClean="0"/>
          </a:p>
          <a:p>
            <a:r>
              <a:rPr lang="nl-NL" sz="2000" dirty="0" smtClean="0"/>
              <a:t>Ondersteuning bij de invoering en informatie over het </a:t>
            </a:r>
            <a:r>
              <a:rPr lang="nl-NL" sz="2000" dirty="0" err="1" smtClean="0"/>
              <a:t>dso</a:t>
            </a:r>
            <a:r>
              <a:rPr lang="nl-NL" sz="2000" dirty="0" smtClean="0"/>
              <a:t>: tools, achtergrondmateriaal, beeldmateriaal, Informatiepunt Omgevingswet</a:t>
            </a:r>
          </a:p>
          <a:p>
            <a:endParaRPr lang="nl-NL" sz="2000" dirty="0" smtClean="0">
              <a:hlinkClick r:id="rId4"/>
            </a:endParaRPr>
          </a:p>
          <a:p>
            <a:r>
              <a:rPr lang="nl-NL" sz="2000" dirty="0" smtClean="0">
                <a:hlinkClick r:id="rId5"/>
              </a:rPr>
              <a:t>www.omgevingswetportaal.nl</a:t>
            </a:r>
            <a:r>
              <a:rPr lang="nl-NL" sz="2000" dirty="0" smtClean="0"/>
              <a:t> : </a:t>
            </a:r>
          </a:p>
          <a:p>
            <a:r>
              <a:rPr lang="nl-NL" sz="2000" dirty="0" err="1"/>
              <a:t>I</a:t>
            </a:r>
            <a:r>
              <a:rPr lang="nl-NL" sz="2000" dirty="0" err="1" smtClean="0"/>
              <a:t>nfographics</a:t>
            </a:r>
            <a:r>
              <a:rPr lang="nl-NL" sz="2000" dirty="0" smtClean="0"/>
              <a:t> en </a:t>
            </a:r>
            <a:r>
              <a:rPr lang="nl-NL" sz="2000" dirty="0" err="1" smtClean="0"/>
              <a:t>e-books</a:t>
            </a:r>
            <a:endParaRPr lang="nl-NL" sz="2000" dirty="0" smtClean="0"/>
          </a:p>
          <a:p>
            <a:r>
              <a:rPr lang="nl-NL" sz="2000" dirty="0" smtClean="0"/>
              <a:t>over het juridisch stelsel</a:t>
            </a:r>
          </a:p>
          <a:p>
            <a:endParaRPr lang="nl-NL" sz="2000" dirty="0" smtClean="0"/>
          </a:p>
          <a:p>
            <a:r>
              <a:rPr lang="nl-NL" sz="2000" dirty="0" smtClean="0"/>
              <a:t>Sites: VNG (dossier</a:t>
            </a:r>
          </a:p>
          <a:p>
            <a:r>
              <a:rPr lang="nl-NL" sz="2000" dirty="0" smtClean="0"/>
              <a:t>Omgevingswet, </a:t>
            </a:r>
            <a:r>
              <a:rPr lang="nl-NL" sz="2000" dirty="0" err="1" smtClean="0"/>
              <a:t>Romnetwerk</a:t>
            </a:r>
            <a:r>
              <a:rPr lang="nl-NL" sz="2000" dirty="0" smtClean="0"/>
              <a:t>),</a:t>
            </a:r>
          </a:p>
          <a:p>
            <a:r>
              <a:rPr lang="nl-NL" sz="2000" dirty="0" smtClean="0"/>
              <a:t>IPO, UvW.</a:t>
            </a:r>
            <a:endParaRPr lang="nl-NL" sz="2000" dirty="0"/>
          </a:p>
        </p:txBody>
      </p:sp>
      <p:sp>
        <p:nvSpPr>
          <p:cNvPr id="6" name="Tijdelijke aanduiding voor datum 5"/>
          <p:cNvSpPr>
            <a:spLocks noGrp="1"/>
          </p:cNvSpPr>
          <p:nvPr>
            <p:ph type="dt" sz="half" idx="10"/>
          </p:nvPr>
        </p:nvSpPr>
        <p:spPr>
          <a:prstGeom prst="rect">
            <a:avLst/>
          </a:prstGeom>
        </p:spPr>
        <p:txBody>
          <a:bodyPr/>
          <a:lstStyle/>
          <a:p>
            <a:pPr>
              <a:defRPr/>
            </a:pPr>
            <a:endParaRPr lang="nl-NL" dirty="0"/>
          </a:p>
        </p:txBody>
      </p:sp>
      <p:sp>
        <p:nvSpPr>
          <p:cNvPr id="5" name="Tijdelijke aanduiding voor voettekst 4"/>
          <p:cNvSpPr>
            <a:spLocks noGrp="1"/>
          </p:cNvSpPr>
          <p:nvPr>
            <p:ph type="ftr" sz="quarter" idx="3"/>
          </p:nvPr>
        </p:nvSpPr>
        <p:spPr/>
        <p:txBody>
          <a:bodyPr/>
          <a:lstStyle/>
          <a:p>
            <a:pPr>
              <a:defRPr/>
            </a:pPr>
            <a:endParaRPr lang="nl-NL" dirty="0"/>
          </a:p>
        </p:txBody>
      </p:sp>
      <p:sp>
        <p:nvSpPr>
          <p:cNvPr id="2" name="Titel 1"/>
          <p:cNvSpPr>
            <a:spLocks noGrp="1"/>
          </p:cNvSpPr>
          <p:nvPr>
            <p:ph type="title"/>
          </p:nvPr>
        </p:nvSpPr>
        <p:spPr/>
        <p:txBody>
          <a:bodyPr/>
          <a:lstStyle/>
          <a:p>
            <a:r>
              <a:rPr lang="nl-NL" smtClean="0"/>
              <a:t>Informatiebronnen </a:t>
            </a:r>
            <a:r>
              <a:rPr lang="nl-NL" dirty="0" smtClean="0"/>
              <a:t>Omgevingswet</a:t>
            </a:r>
            <a:endParaRPr lang="nl-NL" dirty="0"/>
          </a:p>
        </p:txBody>
      </p:sp>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1620" y="3573016"/>
            <a:ext cx="4081636" cy="2299322"/>
          </a:xfrm>
          <a:prstGeom prst="rect">
            <a:avLst/>
          </a:prstGeom>
        </p:spPr>
      </p:pic>
    </p:spTree>
    <p:extLst>
      <p:ext uri="{BB962C8B-B14F-4D97-AF65-F5344CB8AC3E}">
        <p14:creationId xmlns:p14="http://schemas.microsoft.com/office/powerpoint/2010/main" val="1474533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 aan de slag!</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4"/>
          <p:cNvSpPr>
            <a:spLocks noGrp="1"/>
          </p:cNvSpPr>
          <p:nvPr>
            <p:ph type="body" sz="quarter" idx="12"/>
          </p:nvPr>
        </p:nvSpPr>
        <p:spPr/>
        <p:txBody>
          <a:bodyPr/>
          <a:lstStyle/>
          <a:p>
            <a:pPr marL="0" indent="0">
              <a:buNone/>
            </a:pPr>
            <a:endParaRPr lang="nl-NL" dirty="0" smtClean="0"/>
          </a:p>
          <a:p>
            <a:pPr marL="0" indent="0">
              <a:buNone/>
            </a:pPr>
            <a:endParaRPr lang="nl-NL" dirty="0" smtClean="0"/>
          </a:p>
          <a:p>
            <a:pPr marL="0" indent="0">
              <a:buNone/>
            </a:pPr>
            <a:r>
              <a:rPr lang="nl-NL" dirty="0" smtClean="0"/>
              <a:t>Vraag logo-pakket aan via website!  </a:t>
            </a:r>
            <a:endParaRPr lang="nl-NL"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467880"/>
            <a:ext cx="3851920" cy="89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afbeelding 6"/>
          <p:cNvSpPr>
            <a:spLocks noGrp="1"/>
          </p:cNvSpPr>
          <p:nvPr>
            <p:ph type="pic" sz="quarter" idx="13"/>
          </p:nvPr>
        </p:nvSpPr>
        <p:spPr>
          <a:xfrm>
            <a:off x="5220072" y="1772816"/>
            <a:ext cx="3494087" cy="4300538"/>
          </a:xfrm>
        </p:spPr>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31096"/>
            <a:ext cx="2670169" cy="190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5240360"/>
            <a:ext cx="5505822" cy="104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84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nl-NL" dirty="0"/>
              <a:t>Het Informatiepunt Omgevingswet beantwoordt </a:t>
            </a:r>
            <a:r>
              <a:rPr lang="nl-NL" dirty="0" smtClean="0"/>
              <a:t>vragen…</a:t>
            </a:r>
            <a:r>
              <a:rPr lang="nl-NL" dirty="0"/>
              <a:t/>
            </a:r>
            <a:br>
              <a:rPr lang="nl-NL" dirty="0"/>
            </a:br>
            <a:endParaRPr lang="nl-NL" dirty="0"/>
          </a:p>
        </p:txBody>
      </p:sp>
      <p:sp>
        <p:nvSpPr>
          <p:cNvPr id="6" name="Tijdelijke aanduiding voor tekst 5"/>
          <p:cNvSpPr>
            <a:spLocks noGrp="1"/>
          </p:cNvSpPr>
          <p:nvPr>
            <p:ph type="subTitle" idx="1"/>
          </p:nvPr>
        </p:nvSpPr>
        <p:spPr/>
        <p:txBody>
          <a:bodyPr/>
          <a:lstStyle/>
          <a:p>
            <a:endParaRPr lang="nl-NL" dirty="0" smtClean="0">
              <a:solidFill>
                <a:schemeClr val="bg1"/>
              </a:solidFill>
            </a:endParaRPr>
          </a:p>
          <a:p>
            <a:endParaRPr lang="nl-NL" dirty="0" smtClean="0">
              <a:solidFill>
                <a:schemeClr val="bg1"/>
              </a:solidFill>
            </a:endParaRPr>
          </a:p>
          <a:p>
            <a:pPr marL="0" indent="0">
              <a:buNone/>
            </a:pPr>
            <a:r>
              <a:rPr lang="nl-NL" sz="2400" b="1" dirty="0" smtClean="0">
                <a:solidFill>
                  <a:schemeClr val="bg1"/>
                </a:solidFill>
              </a:rPr>
              <a:t>Vraagt u maar…!</a:t>
            </a:r>
            <a:endParaRPr lang="nl-NL" sz="2400" b="1" dirty="0">
              <a:solidFill>
                <a:schemeClr val="bg1"/>
              </a:solidFill>
            </a:endParaRPr>
          </a:p>
        </p:txBody>
      </p:sp>
      <p:sp>
        <p:nvSpPr>
          <p:cNvPr id="2" name="Tijdelijke aanduiding voor datum 1"/>
          <p:cNvSpPr>
            <a:spLocks noGrp="1"/>
          </p:cNvSpPr>
          <p:nvPr>
            <p:ph type="dt" sz="half" idx="4294967295"/>
          </p:nvPr>
        </p:nvSpPr>
        <p:spPr>
          <a:xfrm>
            <a:off x="6668655" y="6506108"/>
            <a:ext cx="2133600" cy="365125"/>
          </a:xfrm>
          <a:prstGeom prst="rect">
            <a:avLst/>
          </a:prstGeom>
        </p:spPr>
        <p:txBody>
          <a:bodyPr/>
          <a:lstStyle/>
          <a:p>
            <a:fld id="{3FD41B00-059C-43F9-90F5-8B8ED9A94782}" type="datetime3">
              <a:rPr lang="nl-NL" smtClean="0">
                <a:solidFill>
                  <a:srgbClr val="275937"/>
                </a:solidFill>
              </a:rPr>
              <a:t>12/7/18</a:t>
            </a:fld>
            <a:endParaRPr lang="nl-NL" dirty="0">
              <a:solidFill>
                <a:srgbClr val="275937"/>
              </a:solidFill>
            </a:endParaRPr>
          </a:p>
        </p:txBody>
      </p:sp>
      <p:sp>
        <p:nvSpPr>
          <p:cNvPr id="3" name="Tijdelijke aanduiding voor voettekst 2"/>
          <p:cNvSpPr>
            <a:spLocks noGrp="1"/>
          </p:cNvSpPr>
          <p:nvPr>
            <p:ph type="ftr" sz="quarter" idx="4294967295"/>
          </p:nvPr>
        </p:nvSpPr>
        <p:spPr>
          <a:xfrm>
            <a:off x="457200" y="6513084"/>
            <a:ext cx="2895600" cy="365125"/>
          </a:xfrm>
          <a:prstGeom prst="rect">
            <a:avLst/>
          </a:prstGeom>
        </p:spPr>
        <p:txBody>
          <a:bodyPr/>
          <a:lstStyle/>
          <a:p>
            <a:r>
              <a:rPr lang="nl-NL" dirty="0" smtClean="0">
                <a:solidFill>
                  <a:srgbClr val="275937"/>
                </a:solidFill>
              </a:rPr>
              <a:t>Informatiepunt Omgevingswet</a:t>
            </a:r>
            <a:endParaRPr lang="nl-NL" dirty="0">
              <a:solidFill>
                <a:srgbClr val="275937"/>
              </a:solidFill>
            </a:endParaRPr>
          </a:p>
        </p:txBody>
      </p:sp>
      <p:pic>
        <p:nvPicPr>
          <p:cNvPr id="7" name="Tijdelijke aanduiding voor afbeelding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5625" b="25625"/>
          <a:stretch>
            <a:fillRect/>
          </a:stretch>
        </p:blipFill>
        <p:spPr>
          <a:xfrm>
            <a:off x="0" y="4779818"/>
            <a:ext cx="9144000" cy="1486045"/>
          </a:xfrm>
          <a:prstGeom prst="rect">
            <a:avLst/>
          </a:prstGeom>
        </p:spPr>
      </p:pic>
    </p:spTree>
    <p:extLst>
      <p:ext uri="{BB962C8B-B14F-4D97-AF65-F5344CB8AC3E}">
        <p14:creationId xmlns:p14="http://schemas.microsoft.com/office/powerpoint/2010/main" val="1095126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de stelselherziening beoogt</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3" y="2818151"/>
            <a:ext cx="20113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422" y="2818151"/>
            <a:ext cx="19446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389" y="2818150"/>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8655" y="2573675"/>
            <a:ext cx="17319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43" y="1772816"/>
            <a:ext cx="8650287" cy="385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964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Wetgevingsproces</a:t>
            </a:r>
            <a:endParaRPr lang="nl-NL" dirty="0"/>
          </a:p>
        </p:txBody>
      </p:sp>
      <p:sp>
        <p:nvSpPr>
          <p:cNvPr id="3" name="Tijdelijke aanduiding voor datum 2"/>
          <p:cNvSpPr>
            <a:spLocks noGrp="1"/>
          </p:cNvSpPr>
          <p:nvPr>
            <p:ph type="dt" sz="half" idx="2"/>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3"/>
          </p:nvPr>
        </p:nvSpPr>
        <p:spPr/>
        <p:txBody>
          <a:bodyPr/>
          <a:lstStyle/>
          <a:p>
            <a:endParaRPr lang="nl-NL"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118" y="-99392"/>
            <a:ext cx="9297966" cy="657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97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a:t>
            </a:r>
            <a:endParaRPr lang="nl-NL" dirty="0"/>
          </a:p>
        </p:txBody>
      </p:sp>
      <p:sp>
        <p:nvSpPr>
          <p:cNvPr id="3" name="Tijdelijke aanduiding voor datum 2"/>
          <p:cNvSpPr>
            <a:spLocks noGrp="1"/>
          </p:cNvSpPr>
          <p:nvPr>
            <p:ph type="dt" sz="half" idx="2"/>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3"/>
          </p:nvPr>
        </p:nvSpPr>
        <p:spPr/>
        <p:txBody>
          <a:bodyPr/>
          <a:lstStyle/>
          <a:p>
            <a:endParaRPr lang="nl-NL"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857" y="-27086"/>
            <a:ext cx="9290857" cy="657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46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Omgevingswet (inhoud) </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071498"/>
            <a:ext cx="3960440" cy="3960440"/>
          </a:xfrm>
          <a:prstGeom prst="rect">
            <a:avLst/>
          </a:prstGeom>
        </p:spPr>
      </p:pic>
    </p:spTree>
    <p:extLst>
      <p:ext uri="{BB962C8B-B14F-4D97-AF65-F5344CB8AC3E}">
        <p14:creationId xmlns:p14="http://schemas.microsoft.com/office/powerpoint/2010/main" val="377518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1"/>
          </p:nvPr>
        </p:nvSpPr>
        <p:spPr/>
        <p:txBody>
          <a:bodyPr/>
          <a:lstStyle/>
          <a:p>
            <a:endParaRPr lang="nl-NL" dirty="0"/>
          </a:p>
        </p:txBody>
      </p:sp>
      <p:sp>
        <p:nvSpPr>
          <p:cNvPr id="3" name="Tijdelijke aanduiding voor datum 2"/>
          <p:cNvSpPr>
            <a:spLocks noGrp="1"/>
          </p:cNvSpPr>
          <p:nvPr>
            <p:ph type="dt" sz="half" idx="2"/>
          </p:nvPr>
        </p:nvSpPr>
        <p:spPr/>
        <p:txBody>
          <a:bodyPr/>
          <a:lstStyle/>
          <a:p>
            <a:fld id="{E0907E72-D634-B14E-8F42-930BB5C3EACA}" type="datetime3">
              <a:rPr lang="nl-NL" smtClean="0"/>
              <a:pPr/>
              <a:t>12/7/18</a:t>
            </a:fld>
            <a:endParaRPr lang="nl-NL" dirty="0"/>
          </a:p>
        </p:txBody>
      </p:sp>
      <p:sp>
        <p:nvSpPr>
          <p:cNvPr id="4" name="Tijdelijke aanduiding voor voettekst 3"/>
          <p:cNvSpPr>
            <a:spLocks noGrp="1"/>
          </p:cNvSpPr>
          <p:nvPr>
            <p:ph type="ftr" sz="quarter" idx="3"/>
          </p:nvPr>
        </p:nvSpPr>
        <p:spPr/>
        <p:txBody>
          <a:bodyPr/>
          <a:lstStyle/>
          <a:p>
            <a:endParaRPr lang="nl-N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197" y="764704"/>
            <a:ext cx="5019020" cy="557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71664" y="836712"/>
            <a:ext cx="8229600" cy="663123"/>
          </a:xfrm>
        </p:spPr>
        <p:txBody>
          <a:bodyPr/>
          <a:lstStyle/>
          <a:p>
            <a:r>
              <a:rPr lang="nl-NL" dirty="0" smtClean="0"/>
              <a:t>6 Instrumenten: Decentrale regels</a:t>
            </a:r>
            <a:endParaRPr lang="nl-NL" dirty="0"/>
          </a:p>
        </p:txBody>
      </p:sp>
    </p:spTree>
    <p:extLst>
      <p:ext uri="{BB962C8B-B14F-4D97-AF65-F5344CB8AC3E}">
        <p14:creationId xmlns:p14="http://schemas.microsoft.com/office/powerpoint/2010/main" val="382713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1691680" y="228600"/>
            <a:ext cx="4680520" cy="576064"/>
          </a:xfrm>
          <a:noFill/>
        </p:spPr>
        <p:txBody>
          <a:bodyPr/>
          <a:lstStyle/>
          <a:p>
            <a:r>
              <a:rPr lang="nl-NL" dirty="0" smtClean="0">
                <a:solidFill>
                  <a:srgbClr val="39870C"/>
                </a:solidFill>
              </a:rPr>
              <a:t>Kerninstrumenten</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pic>
        <p:nvPicPr>
          <p:cNvPr id="8" name="Picture 2" descr="C:\Users\RBastian\AppData\Local\Microsoft\Windows\Temporary Internet Files\Content.Outlook\7LIMOO2U\zes instrumenten  met namen (2).JPG"/>
          <p:cNvPicPr>
            <a:picLocks noChangeAspect="1" noChangeArrowheads="1"/>
          </p:cNvPicPr>
          <p:nvPr/>
        </p:nvPicPr>
        <p:blipFill>
          <a:blip r:embed="rId3" cstate="print"/>
          <a:srcRect/>
          <a:stretch>
            <a:fillRect/>
          </a:stretch>
        </p:blipFill>
        <p:spPr bwMode="auto">
          <a:xfrm>
            <a:off x="457200" y="1089660"/>
            <a:ext cx="8545123" cy="4713575"/>
          </a:xfrm>
          <a:prstGeom prst="rect">
            <a:avLst/>
          </a:prstGeom>
          <a:noFill/>
          <a:ln w="9525">
            <a:noFill/>
            <a:miter lim="800000"/>
            <a:headEnd/>
            <a:tailEnd/>
          </a:ln>
          <a:effectLst/>
        </p:spPr>
      </p:pic>
    </p:spTree>
    <p:extLst>
      <p:ext uri="{BB962C8B-B14F-4D97-AF65-F5344CB8AC3E}">
        <p14:creationId xmlns:p14="http://schemas.microsoft.com/office/powerpoint/2010/main" val="8426900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an de slag met de Omgevingswet_template">
  <a:themeElements>
    <a:clrScheme name="Kleurenschema Groen">
      <a:dk1>
        <a:sysClr val="windowText" lastClr="000000"/>
      </a:dk1>
      <a:lt1>
        <a:sysClr val="window" lastClr="FFFFFF"/>
      </a:lt1>
      <a:dk2>
        <a:srgbClr val="F4BBD6"/>
      </a:dk2>
      <a:lt2>
        <a:srgbClr val="EEECE1"/>
      </a:lt2>
      <a:accent1>
        <a:srgbClr val="4E9625"/>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Aangepast ontwerp">
  <a:themeElements>
    <a:clrScheme name="Aangepas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45475</TotalTime>
  <Words>3292</Words>
  <Application>Microsoft Office PowerPoint</Application>
  <PresentationFormat>Diavoorstelling (4:3)</PresentationFormat>
  <Paragraphs>730</Paragraphs>
  <Slides>36</Slides>
  <Notes>35</Notes>
  <HiddenSlides>8</HiddenSlides>
  <MMClips>0</MMClips>
  <ScaleCrop>false</ScaleCrop>
  <HeadingPairs>
    <vt:vector size="6" baseType="variant">
      <vt:variant>
        <vt:lpstr>Thema</vt:lpstr>
      </vt:variant>
      <vt:variant>
        <vt:i4>10</vt:i4>
      </vt:variant>
      <vt:variant>
        <vt:lpstr>Ingesloten OLE-bronprogramma's</vt:lpstr>
      </vt:variant>
      <vt:variant>
        <vt:i4>1</vt:i4>
      </vt:variant>
      <vt:variant>
        <vt:lpstr>Diatitels</vt:lpstr>
      </vt:variant>
      <vt:variant>
        <vt:i4>36</vt:i4>
      </vt:variant>
    </vt:vector>
  </HeadingPairs>
  <TitlesOfParts>
    <vt:vector size="47" baseType="lpstr">
      <vt:lpstr>Aan de slag met de Omgevingswet_template</vt:lpstr>
      <vt:lpstr>Volgdia</vt:lpstr>
      <vt:lpstr>Aangepast ontwerp</vt:lpstr>
      <vt:lpstr>1_Aangepast ontwerp</vt:lpstr>
      <vt:lpstr>2_Aangepast ontwerp</vt:lpstr>
      <vt:lpstr>3_Aangepast ontwerp</vt:lpstr>
      <vt:lpstr>12_Aangepast ontwerp</vt:lpstr>
      <vt:lpstr>1_Volgdia</vt:lpstr>
      <vt:lpstr>2_Volgdia</vt:lpstr>
      <vt:lpstr>4_Aangepast ontwerp</vt:lpstr>
      <vt:lpstr>think-cell Slide</vt:lpstr>
      <vt:lpstr>  </vt:lpstr>
      <vt:lpstr>Welkom</vt:lpstr>
      <vt:lpstr>Doel Omgevingswet</vt:lpstr>
      <vt:lpstr>Wat de stelselherziening beoogt</vt:lpstr>
      <vt:lpstr>Wetgevingsproces</vt:lpstr>
      <vt:lpstr>Planning</vt:lpstr>
      <vt:lpstr>De Omgevingswet (inhoud) </vt:lpstr>
      <vt:lpstr>6 Instrumenten: Decentrale regels</vt:lpstr>
      <vt:lpstr>Kerninstrumenten</vt:lpstr>
      <vt:lpstr>Zes kerninstrumenten</vt:lpstr>
      <vt:lpstr>Beleidscyclus Omgevingswet</vt:lpstr>
      <vt:lpstr>PowerPoint-presentatie</vt:lpstr>
      <vt:lpstr>PowerPoint-presentatie</vt:lpstr>
      <vt:lpstr>Anders werken</vt:lpstr>
      <vt:lpstr>Veranderopgave</vt:lpstr>
      <vt:lpstr>Aan de slag !</vt:lpstr>
      <vt:lpstr>Doe mee</vt:lpstr>
      <vt:lpstr>PowerPoint-presentatie</vt:lpstr>
      <vt:lpstr>Consoliderend</vt:lpstr>
      <vt:lpstr>Calculerend</vt:lpstr>
      <vt:lpstr>Onderscheidend</vt:lpstr>
      <vt:lpstr>Vernieuwend</vt:lpstr>
      <vt:lpstr>Regionale samenwerking</vt:lpstr>
      <vt:lpstr>Digitale opgave</vt:lpstr>
      <vt:lpstr>Drie ketens</vt:lpstr>
      <vt:lpstr>PowerPoint-presentatie</vt:lpstr>
      <vt:lpstr>PowerPoint-presentatie</vt:lpstr>
      <vt:lpstr>Een voorbeeld…</vt:lpstr>
      <vt:lpstr>Digitaal stelsel Omgevingswet</vt:lpstr>
      <vt:lpstr>PowerPoint-presentatie</vt:lpstr>
      <vt:lpstr>PowerPoint-presentatie</vt:lpstr>
      <vt:lpstr>Planning en informatiebronnen</vt:lpstr>
      <vt:lpstr>Kerninstrumenten in relatie datum inwerkingtreding en overgangsrecht</vt:lpstr>
      <vt:lpstr>Informatiebronnen Omgevingswet</vt:lpstr>
      <vt:lpstr>Samen aan de slag!</vt:lpstr>
      <vt:lpstr>Het Informatiepunt Omgevingswet beantwoordt vragen…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astrid.vander.wijst@rws.nl</dc:creator>
  <cp:lastModifiedBy>Berkel, Linda van (WVL)</cp:lastModifiedBy>
  <cp:revision>1095</cp:revision>
  <cp:lastPrinted>2018-01-16T12:03:48Z</cp:lastPrinted>
  <dcterms:modified xsi:type="dcterms:W3CDTF">2018-07-12T09:24:39Z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eur">
    <vt:lpwstr>Auteur</vt:lpwstr>
  </property>
  <property fmtid="{D5CDD505-2E9C-101B-9397-08002B2CF9AE}" pid="3" name="Functie">
    <vt:lpwstr>Functie</vt:lpwstr>
  </property>
  <property fmtid="{D5CDD505-2E9C-101B-9397-08002B2CF9AE}" pid="4" name="Titel">
    <vt:lpwstr>Titel</vt:lpwstr>
  </property>
  <property fmtid="{D5CDD505-2E9C-101B-9397-08002B2CF9AE}" pid="5" name="Subtitel">
    <vt:lpwstr>Subtitel</vt:lpwstr>
  </property>
  <property fmtid="{D5CDD505-2E9C-101B-9397-08002B2CF9AE}" pid="6" name="Afdeling">
    <vt:lpwstr>Afdeling</vt:lpwstr>
  </property>
  <property fmtid="{D5CDD505-2E9C-101B-9397-08002B2CF9AE}" pid="7" name="Merking">
    <vt:lpwstr>Merking</vt:lpwstr>
  </property>
  <property fmtid="{D5CDD505-2E9C-101B-9397-08002B2CF9AE}" pid="8" name="Rubricering">
    <vt:lpwstr>Marking</vt:lpwstr>
  </property>
  <property fmtid="{D5CDD505-2E9C-101B-9397-08002B2CF9AE}" pid="9" name="Datum">
    <vt:filetime>1999-12-31T22:00:00Z</vt:filetime>
  </property>
</Properties>
</file>