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 id="2147483707" r:id="rId2"/>
  </p:sldMasterIdLst>
  <p:notesMasterIdLst>
    <p:notesMasterId r:id="rId15"/>
  </p:notesMasterIdLst>
  <p:handoutMasterIdLst>
    <p:handoutMasterId r:id="rId16"/>
  </p:handoutMasterIdLst>
  <p:sldIdLst>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000"/>
    <a:srgbClr val="275937"/>
    <a:srgbClr val="3987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94674" autoAdjust="0"/>
  </p:normalViewPr>
  <p:slideViewPr>
    <p:cSldViewPr snapToGrid="0" snapToObjects="1" showGuides="1">
      <p:cViewPr>
        <p:scale>
          <a:sx n="83" d="100"/>
          <a:sy n="83" d="100"/>
        </p:scale>
        <p:origin x="-1302" y="-48"/>
      </p:cViewPr>
      <p:guideLst>
        <p:guide orient="horz" pos="3863"/>
        <p:guide orient="horz" pos="1141"/>
        <p:guide orient="horz" pos="2286"/>
        <p:guide pos="2892"/>
        <p:guide pos="2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16-8-2019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16-8-2019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Eventuele voettekst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jdelijke aanduiding voor dianumm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0D88E8-1530-474F-A7AB-EB6DE1C99DC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29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11</a:t>
            </a:fld>
            <a:endParaRPr lang="nl-NL">
              <a:solidFill>
                <a:prstClr val="black"/>
              </a:solidFill>
            </a:endParaRPr>
          </a:p>
        </p:txBody>
      </p:sp>
    </p:spTree>
    <p:extLst>
      <p:ext uri="{BB962C8B-B14F-4D97-AF65-F5344CB8AC3E}">
        <p14:creationId xmlns:p14="http://schemas.microsoft.com/office/powerpoint/2010/main" val="687942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AB87AFE-F7B8-43CC-A546-A37C0E75A373}" type="slidenum">
              <a:rPr lang="nl-NL" smtClean="0"/>
              <a:t>12</a:t>
            </a:fld>
            <a:endParaRPr lang="nl-NL"/>
          </a:p>
        </p:txBody>
      </p:sp>
    </p:spTree>
    <p:extLst>
      <p:ext uri="{BB962C8B-B14F-4D97-AF65-F5344CB8AC3E}">
        <p14:creationId xmlns:p14="http://schemas.microsoft.com/office/powerpoint/2010/main" val="3102963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smtClean="0">
              <a:solidFill>
                <a:srgbClr val="002060"/>
              </a:solidFill>
            </a:endParaRPr>
          </a:p>
        </p:txBody>
      </p:sp>
      <p:sp>
        <p:nvSpPr>
          <p:cNvPr id="4" name="Tijdelijke aanduiding voor dianummer 3"/>
          <p:cNvSpPr>
            <a:spLocks noGrp="1"/>
          </p:cNvSpPr>
          <p:nvPr>
            <p:ph type="sldNum" sz="quarter" idx="10"/>
          </p:nvPr>
        </p:nvSpPr>
        <p:spPr/>
        <p:txBody>
          <a:bodyPr/>
          <a:lstStyle/>
          <a:p>
            <a:pPr>
              <a:defRPr/>
            </a:pPr>
            <a:fld id="{14C1D8AC-70C5-40FC-BDB2-42D9546EE143}" type="slidenum">
              <a:rPr lang="nl-NL" smtClean="0"/>
              <a:pPr>
                <a:defRPr/>
              </a:pPr>
              <a:t>2</a:t>
            </a:fld>
            <a:endParaRPr lang="nl-NL"/>
          </a:p>
        </p:txBody>
      </p:sp>
    </p:spTree>
    <p:extLst>
      <p:ext uri="{BB962C8B-B14F-4D97-AF65-F5344CB8AC3E}">
        <p14:creationId xmlns:p14="http://schemas.microsoft.com/office/powerpoint/2010/main" val="281141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smtClean="0">
              <a:solidFill>
                <a:srgbClr val="002060"/>
              </a:solidFill>
            </a:endParaRPr>
          </a:p>
        </p:txBody>
      </p:sp>
      <p:sp>
        <p:nvSpPr>
          <p:cNvPr id="4" name="Tijdelijke aanduiding voor dianummer 3"/>
          <p:cNvSpPr>
            <a:spLocks noGrp="1"/>
          </p:cNvSpPr>
          <p:nvPr>
            <p:ph type="sldNum" sz="quarter" idx="10"/>
          </p:nvPr>
        </p:nvSpPr>
        <p:spPr/>
        <p:txBody>
          <a:bodyPr/>
          <a:lstStyle/>
          <a:p>
            <a:pPr>
              <a:defRPr/>
            </a:pPr>
            <a:fld id="{14C1D8AC-70C5-40FC-BDB2-42D9546EE143}" type="slidenum">
              <a:rPr lang="nl-NL" smtClean="0"/>
              <a:pPr>
                <a:defRPr/>
              </a:pPr>
              <a:t>3</a:t>
            </a:fld>
            <a:endParaRPr lang="nl-NL"/>
          </a:p>
        </p:txBody>
      </p:sp>
    </p:spTree>
    <p:extLst>
      <p:ext uri="{BB962C8B-B14F-4D97-AF65-F5344CB8AC3E}">
        <p14:creationId xmlns:p14="http://schemas.microsoft.com/office/powerpoint/2010/main" val="158684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2F00986-7FA7-4F74-8B8E-2FAC40682D28}" type="slidenum">
              <a:rPr lang="nl-NL" smtClean="0"/>
              <a:pPr/>
              <a:t>4</a:t>
            </a:fld>
            <a:endParaRPr lang="nl-NL"/>
          </a:p>
        </p:txBody>
      </p:sp>
    </p:spTree>
    <p:extLst>
      <p:ext uri="{BB962C8B-B14F-4D97-AF65-F5344CB8AC3E}">
        <p14:creationId xmlns:p14="http://schemas.microsoft.com/office/powerpoint/2010/main" val="3475374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a:p>
        </p:txBody>
      </p:sp>
      <p:sp>
        <p:nvSpPr>
          <p:cNvPr id="4" name="Tijdelijke aanduiding voor voettekst 3"/>
          <p:cNvSpPr>
            <a:spLocks noGrp="1"/>
          </p:cNvSpPr>
          <p:nvPr>
            <p:ph type="ftr" sz="quarter" idx="10"/>
          </p:nvPr>
        </p:nvSpPr>
        <p:spPr/>
        <p:txBody>
          <a:bodyPr/>
          <a:lstStyle/>
          <a:p>
            <a:r>
              <a:rPr lang="en-US" dirty="0"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6</a:t>
            </a:fld>
            <a:endParaRPr lang="en-US" dirty="0"/>
          </a:p>
        </p:txBody>
      </p:sp>
    </p:spTree>
    <p:extLst>
      <p:ext uri="{BB962C8B-B14F-4D97-AF65-F5344CB8AC3E}">
        <p14:creationId xmlns:p14="http://schemas.microsoft.com/office/powerpoint/2010/main" val="974529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1" dirty="0" smtClean="0"/>
              <a:t>Het merendeel van de ervaren knelpunten in het omgevingsrecht heeft te maken met twee</a:t>
            </a:r>
          </a:p>
          <a:p>
            <a:r>
              <a:rPr lang="nl-NL" sz="1200" i="1" dirty="0" smtClean="0"/>
              <a:t>hoofdproblemen:</a:t>
            </a:r>
          </a:p>
          <a:p>
            <a:r>
              <a:rPr lang="nl-NL" sz="1200" i="1" dirty="0" smtClean="0"/>
              <a:t>A. Complexe en versnipperde regelgeving</a:t>
            </a:r>
          </a:p>
          <a:p>
            <a:r>
              <a:rPr lang="nl-NL" sz="1200" i="1" dirty="0" smtClean="0"/>
              <a:t>Gevolg: onoverzichtelijkheid, onvoorspelbaarheid en onvoldoende samenhang in het</a:t>
            </a:r>
          </a:p>
          <a:p>
            <a:r>
              <a:rPr lang="nl-NL" sz="1200" i="1" dirty="0" smtClean="0"/>
              <a:t>omgevingsrecht.</a:t>
            </a:r>
          </a:p>
          <a:p>
            <a:r>
              <a:rPr lang="nl-NL" sz="1200" i="1" dirty="0" smtClean="0"/>
              <a:t>B. Onbalans tussen zekerheid en dynamiek</a:t>
            </a:r>
          </a:p>
          <a:p>
            <a:r>
              <a:rPr lang="nl-NL" sz="1200" i="1" dirty="0" smtClean="0"/>
              <a:t>Gevolgen:</a:t>
            </a:r>
          </a:p>
          <a:p>
            <a:r>
              <a:rPr lang="nl-NL" sz="1200" i="1" dirty="0" smtClean="0"/>
              <a:t>• slepende besluitvormingsprocessen;</a:t>
            </a:r>
          </a:p>
          <a:p>
            <a:r>
              <a:rPr lang="nl-NL" sz="1200" i="1" dirty="0" smtClean="0"/>
              <a:t>• hoge </a:t>
            </a:r>
            <a:r>
              <a:rPr lang="nl-NL" sz="1200" i="1" dirty="0" err="1" smtClean="0"/>
              <a:t>onderzoekslasten</a:t>
            </a:r>
            <a:r>
              <a:rPr lang="nl-NL" sz="1200" i="1" dirty="0" smtClean="0"/>
              <a:t>;</a:t>
            </a:r>
          </a:p>
          <a:p>
            <a:r>
              <a:rPr lang="nl-NL" sz="1200" i="1" dirty="0" smtClean="0"/>
              <a:t>• gedetailleerde plannen, normen en voorschriften;</a:t>
            </a:r>
          </a:p>
          <a:p>
            <a:r>
              <a:rPr lang="nl-NL" sz="1200" i="1" dirty="0" smtClean="0"/>
              <a:t>• weinig ruimte voor politieke sturing, eigen verantwoordelijkheid en innovatie.</a:t>
            </a:r>
          </a:p>
          <a:p>
            <a:pPr>
              <a:buFontTx/>
              <a:buChar char="•"/>
            </a:pPr>
            <a:endParaRPr lang="nl-NL" sz="1200" dirty="0" smtClean="0">
              <a:latin typeface="Arial" charset="0"/>
              <a:ea typeface="MS PGothic" charset="0"/>
            </a:endParaRPr>
          </a:p>
          <a:p>
            <a:pPr>
              <a:buFontTx/>
              <a:buChar char="•"/>
            </a:pPr>
            <a:r>
              <a:rPr lang="nl-NL" sz="1200" dirty="0" smtClean="0">
                <a:latin typeface="Arial" charset="0"/>
                <a:ea typeface="MS PGothic" charset="0"/>
              </a:rPr>
              <a:t>De </a:t>
            </a:r>
            <a:r>
              <a:rPr lang="nl-NL" sz="1200" b="1" u="sng" dirty="0" smtClean="0">
                <a:latin typeface="Arial" charset="0"/>
                <a:ea typeface="MS PGothic" charset="0"/>
              </a:rPr>
              <a:t>wat</a:t>
            </a:r>
            <a:r>
              <a:rPr lang="nl-NL" sz="1200" dirty="0" smtClean="0">
                <a:latin typeface="Arial" charset="0"/>
                <a:ea typeface="MS PGothic" charset="0"/>
              </a:rPr>
              <a:t> van de Omgevingswet:</a:t>
            </a:r>
            <a:r>
              <a:rPr lang="nl-NL" sz="1200" baseline="0" dirty="0" smtClean="0">
                <a:latin typeface="Arial" charset="0"/>
                <a:ea typeface="MS PGothic" charset="0"/>
              </a:rPr>
              <a:t> wat beoogt de wet</a:t>
            </a:r>
          </a:p>
          <a:p>
            <a:pPr>
              <a:buFontTx/>
              <a:buChar char="•"/>
            </a:pPr>
            <a:endParaRPr lang="nl-NL" sz="1200" baseline="0" dirty="0" smtClean="0">
              <a:latin typeface="Arial" charset="0"/>
              <a:ea typeface="MS PGothic" charset="0"/>
            </a:endParaRPr>
          </a:p>
          <a:p>
            <a:r>
              <a:rPr lang="nl-NL" dirty="0" smtClean="0"/>
              <a:t>De vier verbeterdoelen voor de vernieuwing van het omgevingsrecht vormen de achtergrond voor een aantal vaste beleidsmatige uitgangspunten die gebruikt worden bij de stelselherziening van het omgevingsrecht. </a:t>
            </a:r>
          </a:p>
          <a:p>
            <a:r>
              <a:rPr lang="nl-NL" dirty="0" smtClean="0"/>
              <a:t> </a:t>
            </a:r>
          </a:p>
          <a:p>
            <a:r>
              <a:rPr lang="nl-NL" i="1" dirty="0" smtClean="0"/>
              <a:t> </a:t>
            </a:r>
            <a:endParaRPr lang="nl-NL" dirty="0" smtClean="0"/>
          </a:p>
          <a:p>
            <a:r>
              <a:rPr lang="nl-NL" i="1" dirty="0" smtClean="0"/>
              <a:t>Verbeterdoel: Het vergroten van de inzichtelijkheid, de voorspelbaarheid en het gebruiksgemak van het omgevingsrecht</a:t>
            </a:r>
            <a:endParaRPr lang="nl-NL" dirty="0" smtClean="0"/>
          </a:p>
          <a:p>
            <a:r>
              <a:rPr lang="nl-NL" i="1" dirty="0" smtClean="0"/>
              <a:t> </a:t>
            </a:r>
            <a:endParaRPr lang="nl-NL" dirty="0" smtClean="0"/>
          </a:p>
          <a:p>
            <a:r>
              <a:rPr lang="nl-NL" dirty="0" smtClean="0"/>
              <a:t>Een belangrijke stap om het omgevingsrecht eenvoudiger te maken, is de keuze voor een beperkt palet aan basisinstrumenten, met elk een helder onderscheiden beleidsmatige of juridische functie. De instrumenten zijn dus in beginsel gelijk voor alle domeinen en voor alle bestuurslagen. De Omgevingswet kent een zestal kerninstrumenten: de omgevingsvisie, het programma, decentrale regels, algemene rijksregels, de omgevingsvergunning en het projectbesluit. Voor de overheidsinterne sturing zijn omgevingswaarden en instructieregels de belangrijkste instrumenten. Daarnaast omvat de Omgevingswet ondersteunende instrumenten die nodig zijn om besluiten te nemen en te effectueren, zoals procedurebepalingen en regelingen voor toezicht en handhaving.</a:t>
            </a:r>
          </a:p>
          <a:p>
            <a:r>
              <a:rPr lang="nl-NL" dirty="0" smtClean="0"/>
              <a:t> </a:t>
            </a:r>
          </a:p>
          <a:p>
            <a:r>
              <a:rPr lang="nl-NL" dirty="0" smtClean="0"/>
              <a:t>De gebruiker staat centraal in het omgevingsrecht. Daarom wordt voor het merendeel van de activiteiten volstaan met algemene regels als kader voor het handelen. Het voordeel daarvan is dat de initiatiefnemer zonder tussenkomst van de overheid weet welke randvoorwaarden van toepassing zijn voor zijn activiteiten en wat zijn handelingsvrijheid is. Met algemene regels kunnen tijdrovende en verhoudingsgewijs dure vergunningprocedures worden voorkomen.</a:t>
            </a:r>
          </a:p>
          <a:p>
            <a:r>
              <a:rPr lang="nl-NL" dirty="0" smtClean="0"/>
              <a:t> </a:t>
            </a:r>
          </a:p>
          <a:p>
            <a:r>
              <a:rPr lang="nl-NL" dirty="0" smtClean="0"/>
              <a:t>Waar wel vergunningen nodig zijn geldt als uitgangspunt: één loket, één bevoegd gezag en één besluit. Op dit uitgangspunt is in de Omgevingswet één uitzondering gemaakt, de omgevingsvergunning voor wateractiviteiten is een apart besluit in verband met het functionele bestuur door waterschappen. </a:t>
            </a:r>
          </a:p>
          <a:p>
            <a:r>
              <a:rPr lang="nl-NL" i="1" dirty="0" smtClean="0"/>
              <a:t> </a:t>
            </a:r>
            <a:endParaRPr lang="nl-NL" dirty="0" smtClean="0"/>
          </a:p>
          <a:p>
            <a:r>
              <a:rPr lang="nl-NL" i="1" dirty="0" smtClean="0"/>
              <a:t>Verbeterdoel: Het bewerkstelligen van een samenhangende benadering van de fysieke leefomgeving in beleid, besluitvorming en regelgeving</a:t>
            </a:r>
            <a:endParaRPr lang="nl-NL" dirty="0" smtClean="0"/>
          </a:p>
          <a:p>
            <a:r>
              <a:rPr lang="nl-NL" i="1" dirty="0" smtClean="0"/>
              <a:t> </a:t>
            </a:r>
            <a:endParaRPr lang="nl-NL" dirty="0" smtClean="0"/>
          </a:p>
          <a:p>
            <a:r>
              <a:rPr lang="nl-NL" dirty="0" smtClean="0"/>
              <a:t>Centraal in de Omgevingswet staat een samenhangende zorg voor de fysieke leefomgeving. De samenhangende benadering bevordert integrale oplossingen, die bij een sectorale aanpak buiten beeld kunnen blijven. Integraal beleid betekent overigens niet dat er geen sectorale beleidsdoelen meer zullen zijn. Zo zullen er steeds doelen en randvoorwaarden blijven op het gebied van veiligheid, gezondheid, kwaliteit van ecosystemen, beschikbaarheid van hulpbronnen en behoud van cultureel erfgoed. Sterker nog: het is voor een goede integratie juist van belang dat sectorale doelen en randvoorwaarden helder en eenduidig zijn vastgesteld, omdat deze het uitgangspunt vormen voor de integrale zorg voor de fysieke leefomgeving.</a:t>
            </a:r>
          </a:p>
          <a:p>
            <a:r>
              <a:rPr lang="nl-NL" dirty="0" smtClean="0"/>
              <a:t> </a:t>
            </a:r>
          </a:p>
          <a:p>
            <a:r>
              <a:rPr lang="nl-NL" dirty="0" smtClean="0"/>
              <a:t>Uitgangspunt is dat besluiten op grond van de Omgevingswet zo veel mogelijk integraal zijn, zodat alle belangen die aan de orde zijn in de fysieke leefomgeving worden meegewogen. Toch blijven er ook onder de Omgevingswet besluiten met een beperkter beoordelingskader. Het is namelijk vanuit het oogpunt van rechtszekerheid niet wenselijk als na een integrale afweging op hoofdlijnen opnieuw een brede belangenafweging plaatsvindt bij een meer op de uitvoering gericht besluit. Voor de omgevingsvergunning geldt daarom in het algemeen een beperkt beoordelingskader.</a:t>
            </a:r>
          </a:p>
          <a:p>
            <a:r>
              <a:rPr lang="nl-NL" dirty="0" smtClean="0"/>
              <a:t> </a:t>
            </a:r>
          </a:p>
          <a:p>
            <a:r>
              <a:rPr lang="nl-NL" i="1" dirty="0" smtClean="0"/>
              <a:t>Verbeterdoel: Het vergroten van de bestuurlijke afwegingsruimte door een actieve en flexibele aanpak mogelijk te maken voor het bereiken van doelen voor de fysieke leefomgeving</a:t>
            </a:r>
            <a:endParaRPr lang="nl-NL" dirty="0" smtClean="0"/>
          </a:p>
          <a:p>
            <a:r>
              <a:rPr lang="nl-NL" i="1" dirty="0" smtClean="0"/>
              <a:t> </a:t>
            </a:r>
            <a:endParaRPr lang="nl-NL" dirty="0" smtClean="0"/>
          </a:p>
          <a:p>
            <a:r>
              <a:rPr lang="nl-NL" dirty="0" smtClean="0"/>
              <a:t>Bestuursorganen worden bij beleidsvorming en bij besluitvorming over initiatieven en projecten geacht de betrokken belangen een volwaardige plaats te geven. Bij die belangenafweging hebben zij de ruimte keuzen te maken. Die ruimte voor bestuursorganen wordt – uitgaande van hun wettelijke taken en bevoegdheden – bepaald door regels die bij of krachtens de Omgevingswet worden gesteld. In grote delen van het omgevingsrecht stelt de centrale overheid eisen aan de inhoud, toelichting of motivering van besluiten van andere bestuursorganen. Dit soort regels wordt ‘instructieregels’ genoemd. De wijze waarop instructieregels nu zijn vormgegeven leidt er soms toe dat doelen naar de achtergrond verdwijnen en normen voorop komen te staan. De regels laten dan te weinig ruimte voor politieke sturing, eigen verantwoordelijkheid, regionale differentiatie en innovatie. Daardoor komt het maken van een samenhangende belangenafweging over een initiatief soms in het gedrang. Een uitgangspunt is dan ook dat de instructieregels zoveel mogelijk ruimte laten voor een discretionaire afweging door dat andere bestuursorgaan. Toch zullen er altijd gevallen blijven waarmee bij het stellen van regels geen rekening kon worden gehouden. Het nieuwe stelsel kent mogelijkheden om uitzonderingen toe te laten als de reguliere regels leiden tot onredelijke belemmeringen in verband met bijvoorbeeld bijzondere lokale situaties, complexe gebieden of </a:t>
            </a:r>
            <a:r>
              <a:rPr lang="nl-NL" dirty="0" err="1" smtClean="0"/>
              <a:t>gebiedsoverstijgende</a:t>
            </a:r>
            <a:r>
              <a:rPr lang="nl-NL" dirty="0" smtClean="0"/>
              <a:t> belangen.</a:t>
            </a:r>
          </a:p>
          <a:p>
            <a:r>
              <a:rPr lang="nl-NL" dirty="0" smtClean="0"/>
              <a:t> </a:t>
            </a:r>
          </a:p>
          <a:p>
            <a:r>
              <a:rPr lang="nl-NL" dirty="0" smtClean="0"/>
              <a:t>Die afwegingsruimte gaat niet zover dat een bestuursorgaan afwegingen kan maken over de taken van een ander bestuursorgaan. Uitgangspunt is dat elke overheid sturingsmogelijkheden houdt op activiteiten die zijn taken raken en om die reden betrokken wordt bij de besluitvorming. Hiervoor geldt het adagium ‘bij een taak hoort een bevoegdheid’.</a:t>
            </a:r>
          </a:p>
          <a:p>
            <a:r>
              <a:rPr lang="nl-NL" dirty="0" smtClean="0"/>
              <a:t> </a:t>
            </a:r>
          </a:p>
          <a:p>
            <a:r>
              <a:rPr lang="nl-NL" i="1" dirty="0" smtClean="0"/>
              <a:t>Verbeterdoel: Het versnellen en verbeteren van besluitvorming over projecten in de fysieke leefomgeving</a:t>
            </a:r>
            <a:endParaRPr lang="nl-NL" dirty="0" smtClean="0"/>
          </a:p>
          <a:p>
            <a:r>
              <a:rPr lang="nl-NL" i="1" dirty="0" smtClean="0"/>
              <a:t> </a:t>
            </a:r>
            <a:endParaRPr lang="nl-NL" dirty="0" smtClean="0"/>
          </a:p>
          <a:p>
            <a:r>
              <a:rPr lang="nl-NL" dirty="0" smtClean="0"/>
              <a:t>Voor een activiteit, zoals bedrijfsuitbreiding, of een combinatie van activiteiten kan in beginsel via één toestemming een akkoord van de overheid worden verkregen. In sommige gevallen zijn achter de schermen meerdere overheden betrokken bij het verlenen van die toestemming.</a:t>
            </a:r>
          </a:p>
          <a:p>
            <a:r>
              <a:rPr lang="nl-NL" dirty="0" smtClean="0"/>
              <a:t> </a:t>
            </a:r>
          </a:p>
          <a:p>
            <a:r>
              <a:rPr lang="nl-NL" dirty="0" smtClean="0"/>
              <a:t>Overigens mag de initiatiefnemer er zelf voor kiezen om de toestemming voor zijn activiteiten in meerdere vergunningaanvragen te splitsen, om zo bijvoorbeeld de meer principiële aanvragen eerst af te wikkelen en de meer technische aanvragen pas te doen als de principetoestemming binnen is. Dit omdat de technische aanvragen investeringen in ontwerp of onderzoek vergen.</a:t>
            </a:r>
          </a:p>
          <a:p>
            <a:r>
              <a:rPr lang="nl-NL" dirty="0" smtClean="0"/>
              <a:t> </a:t>
            </a:r>
          </a:p>
          <a:p>
            <a:r>
              <a:rPr lang="nl-NL" dirty="0" smtClean="0"/>
              <a:t>De herziening van het omgevingsrecht is ook gericht op doelmatiger onderbouwend onderzoek voor de besluitvoorbereiding. Onderzoek is geen doel op zich, maar een bijdrage aan zorgvuldige besluitvorming. Het is primair aan het bevoegd gezag om te bepalen of er voldoende onderbouwend onderzoek is gedaan om een besluit te kunnen nemen.</a:t>
            </a:r>
          </a:p>
          <a:p>
            <a:r>
              <a:rPr lang="nl-NL" dirty="0" smtClean="0"/>
              <a:t>Kamerstukken II 2013/14, 33 962, nr. 3, blz. 30-49.</a:t>
            </a:r>
          </a:p>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390150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8</a:t>
            </a:fld>
            <a:endParaRPr lang="nl-NL">
              <a:solidFill>
                <a:prstClr val="black"/>
              </a:solidFill>
            </a:endParaRPr>
          </a:p>
        </p:txBody>
      </p:sp>
    </p:spTree>
    <p:extLst>
      <p:ext uri="{BB962C8B-B14F-4D97-AF65-F5344CB8AC3E}">
        <p14:creationId xmlns:p14="http://schemas.microsoft.com/office/powerpoint/2010/main" val="1320222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9</a:t>
            </a:fld>
            <a:endParaRPr lang="nl-NL">
              <a:solidFill>
                <a:prstClr val="black"/>
              </a:solidFill>
            </a:endParaRPr>
          </a:p>
        </p:txBody>
      </p:sp>
    </p:spTree>
    <p:extLst>
      <p:ext uri="{BB962C8B-B14F-4D97-AF65-F5344CB8AC3E}">
        <p14:creationId xmlns:p14="http://schemas.microsoft.com/office/powerpoint/2010/main" val="4037880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10</a:t>
            </a:fld>
            <a:endParaRPr lang="nl-NL">
              <a:solidFill>
                <a:prstClr val="black"/>
              </a:solidFill>
            </a:endParaRPr>
          </a:p>
        </p:txBody>
      </p:sp>
    </p:spTree>
    <p:extLst>
      <p:ext uri="{BB962C8B-B14F-4D97-AF65-F5344CB8AC3E}">
        <p14:creationId xmlns:p14="http://schemas.microsoft.com/office/powerpoint/2010/main" val="2853032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smtClean="0"/>
              <a:t>Titelstijl van model bewerken</a:t>
            </a:r>
            <a:endParaRPr lang="nl-NL" dirty="0"/>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&lt;naam&gt;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smtClean="0"/>
              <a:t>&lt;versie&gt;</a:t>
            </a:r>
            <a:endParaRPr lang="nl-NL" dirty="0"/>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dirty="0" smtClean="0"/>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C1BCF565-E116-0249-97A2-BDF505AB21A5}"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629569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277182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948192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167567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3891071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balk hoo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2178000"/>
            <a:ext cx="4129200" cy="40320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43982" y="980728"/>
            <a:ext cx="4168577" cy="1008112"/>
          </a:xfrm>
        </p:spPr>
        <p:txBody>
          <a:bodyPr/>
          <a:lstStyle/>
          <a:p>
            <a:r>
              <a:rPr lang="nl-NL" dirty="0" smtClean="0"/>
              <a:t>Klik om de stijl te bewerken</a:t>
            </a:r>
            <a:endParaRPr lang="nl-NL" dirty="0"/>
          </a:p>
        </p:txBody>
      </p:sp>
      <p:sp>
        <p:nvSpPr>
          <p:cNvPr id="10"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573231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balk laa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14400"/>
            <a:ext cx="4129200" cy="4399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9"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666699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smtClean="0"/>
              <a:t>Klik om de modelstijlen te bewerken</a:t>
            </a:r>
          </a:p>
        </p:txBody>
      </p:sp>
      <p:sp>
        <p:nvSpPr>
          <p:cNvPr id="7"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10"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848700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7" name="Tijdelijke aanduiding voor tekst 6"/>
          <p:cNvSpPr>
            <a:spLocks noGrp="1"/>
          </p:cNvSpPr>
          <p:nvPr>
            <p:ph type="body" sz="quarter" idx="11"/>
          </p:nvPr>
        </p:nvSpPr>
        <p:spPr>
          <a:xfrm>
            <a:off x="468313" y="2070000"/>
            <a:ext cx="8402400" cy="4140000"/>
          </a:xfrm>
        </p:spPr>
        <p:txBody>
          <a:bodyPr/>
          <a:lstStyle>
            <a:lvl4pPr marL="1274763" indent="-285750">
              <a:buFont typeface="Verdana" pitchFamily="34" charset="0"/>
              <a:buChar char="–"/>
              <a:defRPr sz="1800"/>
            </a:lvl4pPr>
            <a:lvl5pPr marL="1631950" indent="-285750">
              <a:buFont typeface="Verdana" pitchFamily="34" charset="0"/>
              <a:buChar char="»"/>
              <a:defRPr/>
            </a:lvl5pPr>
          </a:lstStyle>
          <a:p>
            <a:pPr lvl="0"/>
            <a:r>
              <a:rPr lang="nl-NL" noProof="0" dirty="0" err="1" smtClean="0"/>
              <a:t>Klik</a:t>
            </a:r>
            <a:r>
              <a:rPr lang="nl-NL" noProof="0" dirty="0" smtClean="0"/>
              <a:t> </a:t>
            </a:r>
            <a:r>
              <a:rPr lang="nl-NL" noProof="0" dirty="0" err="1" smtClean="0"/>
              <a:t>om</a:t>
            </a:r>
            <a:r>
              <a:rPr lang="nl-NL" noProof="0" dirty="0" smtClean="0"/>
              <a:t> de </a:t>
            </a:r>
            <a:r>
              <a:rPr lang="nl-NL" noProof="0" dirty="0" err="1" smtClean="0"/>
              <a:t>modelstijlen</a:t>
            </a:r>
            <a:r>
              <a:rPr lang="nl-NL" noProof="0" dirty="0" smtClean="0"/>
              <a:t> </a:t>
            </a:r>
            <a:r>
              <a:rPr lang="nl-NL" noProof="0" dirty="0" err="1" smtClean="0"/>
              <a:t>te</a:t>
            </a:r>
            <a:r>
              <a:rPr lang="nl-NL" noProof="0" dirty="0" smtClean="0"/>
              <a:t> </a:t>
            </a:r>
            <a:r>
              <a:rPr lang="nl-NL" noProof="0" dirty="0" err="1" smtClean="0"/>
              <a:t>bewerken</a:t>
            </a:r>
            <a:endParaRPr lang="nl-NL" noProof="0" dirty="0" smtClean="0"/>
          </a:p>
          <a:p>
            <a:pPr lvl="1"/>
            <a:r>
              <a:rPr lang="nl-NL" noProof="0" dirty="0" err="1" smtClean="0"/>
              <a:t>Tweede</a:t>
            </a:r>
            <a:r>
              <a:rPr lang="nl-NL" noProof="0" dirty="0" smtClean="0"/>
              <a:t> </a:t>
            </a:r>
            <a:r>
              <a:rPr lang="nl-NL" noProof="0" dirty="0" err="1" smtClean="0"/>
              <a:t>niveau</a:t>
            </a:r>
            <a:endParaRPr lang="nl-NL" noProof="0" dirty="0" smtClean="0"/>
          </a:p>
          <a:p>
            <a:pPr lvl="2"/>
            <a:r>
              <a:rPr lang="nl-NL" noProof="0" dirty="0" err="1" smtClean="0"/>
              <a:t>Derde</a:t>
            </a:r>
            <a:r>
              <a:rPr lang="nl-NL" noProof="0" dirty="0" smtClean="0"/>
              <a:t> </a:t>
            </a:r>
            <a:r>
              <a:rPr lang="nl-NL" noProof="0" dirty="0" err="1" smtClean="0"/>
              <a:t>niveau</a:t>
            </a:r>
            <a:endParaRPr lang="nl-NL" noProof="0" dirty="0" smtClean="0"/>
          </a:p>
          <a:p>
            <a:pPr lvl="3"/>
            <a:r>
              <a:rPr lang="nl-NL" noProof="0" dirty="0" err="1" smtClean="0"/>
              <a:t>Vierde</a:t>
            </a:r>
            <a:r>
              <a:rPr lang="nl-NL" noProof="0" dirty="0" smtClean="0"/>
              <a:t> </a:t>
            </a:r>
            <a:r>
              <a:rPr lang="nl-NL" noProof="0" dirty="0" err="1" smtClean="0"/>
              <a:t>niveau</a:t>
            </a:r>
            <a:endParaRPr lang="nl-NL" noProof="0" dirty="0" smtClean="0"/>
          </a:p>
          <a:p>
            <a:pPr lvl="4"/>
            <a:r>
              <a:rPr lang="nl-NL" noProof="0" dirty="0" err="1" smtClean="0"/>
              <a:t>Vijfde</a:t>
            </a:r>
            <a:r>
              <a:rPr lang="nl-NL" noProof="0" dirty="0" smtClean="0"/>
              <a:t> </a:t>
            </a:r>
            <a:r>
              <a:rPr lang="nl-NL" noProof="0" dirty="0" err="1" smtClean="0"/>
              <a:t>niveau</a:t>
            </a:r>
            <a:endParaRPr lang="nl-NL" noProof="0" dirty="0"/>
          </a:p>
        </p:txBody>
      </p:sp>
      <p:sp>
        <p:nvSpPr>
          <p:cNvPr id="6"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8393485" cy="792088"/>
          </a:xfrm>
          <a:noFill/>
        </p:spPr>
        <p:txBody>
          <a:bodyPr/>
          <a:lstStyle/>
          <a:p>
            <a:r>
              <a:rPr lang="nl-NL" dirty="0" smtClean="0"/>
              <a:t>Klik om de stijl te bewerken</a:t>
            </a:r>
            <a:endParaRPr lang="nl-NL" dirty="0"/>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9428158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3814737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r>
              <a:rPr lang="nl-NL" smtClean="0"/>
              <a:t>Sheet #</a:t>
            </a:r>
            <a:endParaRPr lang="nl-NL" dirty="0"/>
          </a:p>
        </p:txBody>
      </p:sp>
      <p:sp>
        <p:nvSpPr>
          <p:cNvPr id="4" name="Tijdelijke aanduiding voor voettekst 3"/>
          <p:cNvSpPr>
            <a:spLocks noGrp="1"/>
          </p:cNvSpPr>
          <p:nvPr>
            <p:ph type="ftr" sz="quarter" idx="11"/>
          </p:nvPr>
        </p:nvSpPr>
        <p:spPr/>
        <p:txBody>
          <a:bodyPr/>
          <a:lstStyle/>
          <a:p>
            <a:r>
              <a:rPr lang="nl-NL" smtClean="0"/>
              <a:t>Basispresentatie Omgevingswet augustus 2018</a:t>
            </a:r>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0056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16/8/19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25913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79312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16/8/19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6.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5.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4.png"/><Relationship Id="rId5" Type="http://schemas.openxmlformats.org/officeDocument/2006/relationships/slideLayout" Target="../slideLayouts/slideLayout25.xml"/><Relationship Id="rId10" Type="http://schemas.openxmlformats.org/officeDocument/2006/relationships/image" Target="../media/image3.emf"/><Relationship Id="rId4" Type="http://schemas.openxmlformats.org/officeDocument/2006/relationships/slideLayout" Target="../slideLayouts/slideLayout2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16/8/19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 id="2147483716" r:id="rId18"/>
    <p:sldLayoutId id="2147483717" r:id="rId19"/>
    <p:sldLayoutId id="2147483718" r:id="rId20"/>
  </p:sldLayoutIdLst>
  <p:timing>
    <p:tnLst>
      <p:par>
        <p:cTn id="1" dur="indefinite" restart="never" nodeType="tmRoot"/>
      </p:par>
    </p:tnLst>
  </p:timing>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shpTekst"/>
          <p:cNvSpPr>
            <a:spLocks noGrp="1" noChangeArrowheads="1"/>
          </p:cNvSpPr>
          <p:nvPr>
            <p:ph type="body" idx="1"/>
          </p:nvPr>
        </p:nvSpPr>
        <p:spPr bwMode="auto">
          <a:xfrm>
            <a:off x="331415" y="1628800"/>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smtClean="0"/>
              <a:t>Klik om de opmaakprofielen van de </a:t>
            </a:r>
            <a:r>
              <a:rPr lang="nl-NL" altLang="nl-NL" dirty="0" err="1" smtClean="0"/>
              <a:t>modeltekst</a:t>
            </a:r>
            <a:r>
              <a:rPr lang="nl-NL" altLang="nl-NL" dirty="0" smtClean="0"/>
              <a:t> te bewerken</a:t>
            </a:r>
          </a:p>
          <a:p>
            <a:pPr lvl="1"/>
            <a:r>
              <a:rPr lang="nl-NL" altLang="nl-NL" dirty="0" smtClean="0"/>
              <a:t>Tweede niveau</a:t>
            </a:r>
          </a:p>
          <a:p>
            <a:pPr lvl="2"/>
            <a:r>
              <a:rPr lang="nl-NL" altLang="nl-NL" dirty="0" smtClean="0"/>
              <a:t>Derde niveau</a:t>
            </a:r>
          </a:p>
          <a:p>
            <a:pPr lvl="3"/>
            <a:r>
              <a:rPr lang="nl-NL" altLang="nl-NL" dirty="0" smtClean="0"/>
              <a:t>Vierde niveau</a:t>
            </a:r>
          </a:p>
        </p:txBody>
      </p:sp>
      <p:sp>
        <p:nvSpPr>
          <p:cNvPr id="1026" name="shpTitel"/>
          <p:cNvSpPr>
            <a:spLocks noGrp="1" noChangeArrowheads="1"/>
          </p:cNvSpPr>
          <p:nvPr>
            <p:ph type="title"/>
          </p:nvPr>
        </p:nvSpPr>
        <p:spPr bwMode="auto">
          <a:xfrm>
            <a:off x="331415" y="90872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pic>
        <p:nvPicPr>
          <p:cNvPr id="11" name="Afbeelding 10" descr="Omgevingswet_pos_RGB.ep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3817" y="78679"/>
            <a:ext cx="2368731" cy="698821"/>
          </a:xfrm>
          <a:prstGeom prst="rect">
            <a:avLst/>
          </a:prstGeom>
        </p:spPr>
      </p:pic>
      <p:sp>
        <p:nvSpPr>
          <p:cNvPr id="12" name="Rechthoek 11"/>
          <p:cNvSpPr/>
          <p:nvPr/>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eaLnBrk="0" fontAlgn="base" hangingPunct="0">
              <a:spcBef>
                <a:spcPct val="50000"/>
              </a:spcBef>
              <a:spcAft>
                <a:spcPct val="0"/>
              </a:spcAft>
            </a:pPr>
            <a:endParaRPr lang="nl-NL" sz="2200">
              <a:solidFill>
                <a:prstClr val="black"/>
              </a:solidFill>
            </a:endParaRPr>
          </a:p>
        </p:txBody>
      </p:sp>
      <p:sp>
        <p:nvSpPr>
          <p:cNvPr id="14"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15"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eaLnBrk="0" fontAlgn="base" hangingPunct="0">
              <a:spcBef>
                <a:spcPct val="50000"/>
              </a:spcBef>
              <a:spcAft>
                <a:spcPct val="0"/>
              </a:spcAft>
            </a:pPr>
            <a:r>
              <a:rPr lang="nl-NL" smtClean="0"/>
              <a:t>Basispresentatie Omgevingswet augustus 2018</a:t>
            </a:r>
            <a:endParaRPr lang="nl-NL" dirty="0"/>
          </a:p>
        </p:txBody>
      </p:sp>
    </p:spTree>
    <p:extLst>
      <p:ext uri="{BB962C8B-B14F-4D97-AF65-F5344CB8AC3E}">
        <p14:creationId xmlns:p14="http://schemas.microsoft.com/office/powerpoint/2010/main" val="309214564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sldNum="0" hdr="0" dt="0"/>
  <p:txStyles>
    <p:titleStyle>
      <a:lvl1pPr algn="l" rtl="0" eaLnBrk="0" fontAlgn="base" hangingPunct="0">
        <a:spcBef>
          <a:spcPct val="0"/>
        </a:spcBef>
        <a:spcAft>
          <a:spcPct val="0"/>
        </a:spcAft>
        <a:defRPr sz="2500" b="1" spc="-60">
          <a:solidFill>
            <a:srgbClr val="275937"/>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sz="1400"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1"/>
        </a:buBlip>
        <a:defRPr lang="nl-NL" sz="1400"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2"/>
        </a:buBlip>
        <a:defRPr lang="nl-NL" sz="1400"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3"/>
        </a:buBlip>
        <a:defRPr lang="nl-NL" sz="1400"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27984" y="620688"/>
            <a:ext cx="4407024" cy="571500"/>
          </a:xfrm>
        </p:spPr>
        <p:txBody>
          <a:bodyPr/>
          <a:lstStyle/>
          <a:p>
            <a:r>
              <a:rPr lang="nl-NL" dirty="0" smtClean="0"/>
              <a:t/>
            </a:r>
            <a:br>
              <a:rPr lang="nl-NL" dirty="0" smtClean="0"/>
            </a:br>
            <a:r>
              <a:rPr lang="nl-NL" dirty="0" smtClean="0"/>
              <a:t>De </a:t>
            </a:r>
            <a:r>
              <a:rPr lang="nl-NL" dirty="0" smtClean="0"/>
              <a:t>Omgevingswet</a:t>
            </a:r>
            <a:endParaRPr lang="nl-NL" dirty="0"/>
          </a:p>
        </p:txBody>
      </p:sp>
      <p:sp>
        <p:nvSpPr>
          <p:cNvPr id="3" name="Tijdelijke aanduiding voor inhoud 2"/>
          <p:cNvSpPr>
            <a:spLocks noGrp="1"/>
          </p:cNvSpPr>
          <p:nvPr>
            <p:ph idx="1"/>
          </p:nvPr>
        </p:nvSpPr>
        <p:spPr>
          <a:xfrm>
            <a:off x="4427984" y="1556792"/>
            <a:ext cx="4521300" cy="4414838"/>
          </a:xfrm>
        </p:spPr>
        <p:txBody>
          <a:bodyPr/>
          <a:lstStyle/>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Doel </a:t>
            </a:r>
            <a:r>
              <a:rPr lang="nl-NL" sz="2000" dirty="0" smtClean="0"/>
              <a:t>van de Omgevingswet</a:t>
            </a:r>
            <a:endParaRPr lang="nl-NL" sz="2000" dirty="0"/>
          </a:p>
          <a:p>
            <a:pPr>
              <a:lnSpc>
                <a:spcPct val="150000"/>
              </a:lnSpc>
              <a:buFont typeface="Arial" panose="020B0604020202020204" pitchFamily="34" charset="0"/>
              <a:buChar char="•"/>
            </a:pPr>
            <a:r>
              <a:rPr lang="nl-NL" sz="2000" dirty="0" smtClean="0"/>
              <a:t>Reikwijdte </a:t>
            </a:r>
            <a:r>
              <a:rPr lang="nl-NL" sz="2000" dirty="0"/>
              <a:t>fysieke leefomgeving</a:t>
            </a:r>
          </a:p>
          <a:p>
            <a:pPr>
              <a:lnSpc>
                <a:spcPct val="150000"/>
              </a:lnSpc>
              <a:buFont typeface="Arial" panose="020B0604020202020204" pitchFamily="34" charset="0"/>
              <a:buChar char="•"/>
            </a:pPr>
            <a:r>
              <a:rPr lang="nl-NL" sz="2000" dirty="0" smtClean="0"/>
              <a:t>Verbeterdoelen stelselherziening</a:t>
            </a:r>
          </a:p>
          <a:p>
            <a:pPr>
              <a:lnSpc>
                <a:spcPct val="150000"/>
              </a:lnSpc>
              <a:buFont typeface="Arial" panose="020B0604020202020204" pitchFamily="34" charset="0"/>
              <a:buChar char="•"/>
            </a:pPr>
            <a:r>
              <a:rPr lang="nl-NL" sz="2000" dirty="0" smtClean="0"/>
              <a:t>Uitgangspunten </a:t>
            </a:r>
            <a:endParaRPr lang="nl-NL" sz="2000" dirty="0"/>
          </a:p>
        </p:txBody>
      </p:sp>
      <p:sp>
        <p:nvSpPr>
          <p:cNvPr id="7"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smtClean="0">
                <a:ln>
                  <a:noFill/>
                </a:ln>
                <a:solidFill>
                  <a:prstClr val="white"/>
                </a:solidFill>
                <a:effectLst/>
                <a:uLnTx/>
                <a:uFillTx/>
                <a:latin typeface="Verdana"/>
                <a:ea typeface="+mn-ea"/>
                <a:cs typeface="Verdana"/>
              </a:rPr>
              <a:t>Basispresentatie Omgevingswet augustus 2018</a:t>
            </a:r>
            <a:endParaRPr kumimoji="0" lang="nl-NL" sz="1000" b="0" i="0" u="none" strike="noStrike" kern="1200" cap="none" spc="0" normalizeH="0" baseline="0" noProof="0" dirty="0">
              <a:ln>
                <a:noFill/>
              </a:ln>
              <a:solidFill>
                <a:prstClr val="white"/>
              </a:solidFill>
              <a:effectLst/>
              <a:uLnTx/>
              <a:uFillTx/>
              <a:latin typeface="Verdana"/>
              <a:ea typeface="+mn-ea"/>
              <a:cs typeface="Verdana"/>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smtClean="0">
                <a:ln>
                  <a:noFill/>
                </a:ln>
                <a:solidFill>
                  <a:prstClr val="white"/>
                </a:solidFill>
                <a:effectLst/>
                <a:uLnTx/>
                <a:uFillTx/>
                <a:latin typeface="Verdana"/>
                <a:ea typeface="+mn-ea"/>
                <a:cs typeface="Verdana"/>
              </a:rPr>
              <a:t>Doel, Reikwijdte, uitgangspunten</a:t>
            </a:r>
            <a:endParaRPr kumimoji="0" lang="nl-NL" sz="1000" b="0" i="0" u="none" strike="noStrike" kern="1200" cap="none" spc="0" normalizeH="0" baseline="0" noProof="0" dirty="0">
              <a:ln>
                <a:noFill/>
              </a:ln>
              <a:solidFill>
                <a:prstClr val="white"/>
              </a:solidFill>
              <a:effectLst/>
              <a:uLnTx/>
              <a:uFillTx/>
              <a:latin typeface="Verdana"/>
              <a:ea typeface="+mn-ea"/>
              <a:cs typeface="Verdana"/>
            </a:endParaRPr>
          </a:p>
        </p:txBody>
      </p:sp>
    </p:spTree>
    <p:extLst>
      <p:ext uri="{BB962C8B-B14F-4D97-AF65-F5344CB8AC3E}">
        <p14:creationId xmlns:p14="http://schemas.microsoft.com/office/powerpoint/2010/main" val="64693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2135" y="4290011"/>
            <a:ext cx="1532267" cy="2161487"/>
          </a:xfrm>
          <a:prstGeom prst="rect">
            <a:avLst/>
          </a:prstGeom>
        </p:spPr>
      </p:pic>
      <p:sp>
        <p:nvSpPr>
          <p:cNvPr id="2" name="Titel 1"/>
          <p:cNvSpPr>
            <a:spLocks noGrp="1"/>
          </p:cNvSpPr>
          <p:nvPr>
            <p:ph type="title"/>
          </p:nvPr>
        </p:nvSpPr>
        <p:spPr/>
        <p:txBody>
          <a:bodyPr/>
          <a:lstStyle/>
          <a:p>
            <a:r>
              <a:rPr lang="nl-NL" dirty="0"/>
              <a:t>3</a:t>
            </a:r>
            <a:r>
              <a:rPr lang="nl-NL" dirty="0" smtClean="0"/>
              <a:t>. Ruimte voor maatwerk</a:t>
            </a:r>
            <a:endParaRPr lang="nl-NL" dirty="0"/>
          </a:p>
        </p:txBody>
      </p:sp>
      <p:sp>
        <p:nvSpPr>
          <p:cNvPr id="5" name="Tekstvak 4"/>
          <p:cNvSpPr txBox="1"/>
          <p:nvPr/>
        </p:nvSpPr>
        <p:spPr>
          <a:xfrm>
            <a:off x="467544" y="1831755"/>
            <a:ext cx="7776864" cy="3508653"/>
          </a:xfrm>
          <a:prstGeom prst="rect">
            <a:avLst/>
          </a:prstGeom>
          <a:noFill/>
        </p:spPr>
        <p:txBody>
          <a:bodyPr wrap="square" rtlCol="0">
            <a:spAutoFit/>
          </a:bodyPr>
          <a:lstStyle/>
          <a:p>
            <a:pPr>
              <a:lnSpc>
                <a:spcPct val="150000"/>
              </a:lnSpc>
            </a:pPr>
            <a:r>
              <a:rPr lang="nl-NL" sz="2000" dirty="0" smtClean="0"/>
              <a:t>Vergroten van de bestuurlijke afwegingsruimte</a:t>
            </a:r>
          </a:p>
          <a:p>
            <a:pPr>
              <a:lnSpc>
                <a:spcPct val="150000"/>
              </a:lnSpc>
            </a:pPr>
            <a:r>
              <a:rPr lang="nl-NL" sz="2000" dirty="0" smtClean="0"/>
              <a:t>Decentraal tenzij…</a:t>
            </a:r>
          </a:p>
          <a:p>
            <a:pPr>
              <a:lnSpc>
                <a:spcPct val="150000"/>
              </a:lnSpc>
            </a:pPr>
            <a:r>
              <a:rPr lang="nl-NL" b="1" dirty="0"/>
              <a:t>C</a:t>
            </a:r>
            <a:r>
              <a:rPr lang="nl-NL" b="1" dirty="0" smtClean="0"/>
              <a:t>riteria </a:t>
            </a:r>
            <a:r>
              <a:rPr lang="nl-NL" b="1" dirty="0"/>
              <a:t>verdeling </a:t>
            </a:r>
            <a:r>
              <a:rPr lang="nl-NL" b="1" dirty="0" smtClean="0"/>
              <a:t>taken </a:t>
            </a:r>
            <a:r>
              <a:rPr lang="nl-NL" b="1" dirty="0"/>
              <a:t>en bevoegdheden (art. 2.3)</a:t>
            </a:r>
          </a:p>
          <a:p>
            <a:pPr>
              <a:lnSpc>
                <a:spcPct val="150000"/>
              </a:lnSpc>
            </a:pPr>
            <a:r>
              <a:rPr lang="nl-NL" dirty="0" smtClean="0"/>
              <a:t>In </a:t>
            </a:r>
            <a:r>
              <a:rPr lang="nl-NL" dirty="0"/>
              <a:t>beginsel bij gemeente, tenzij anders </a:t>
            </a:r>
            <a:r>
              <a:rPr lang="nl-NL" dirty="0" smtClean="0"/>
              <a:t>geregeld:</a:t>
            </a:r>
            <a:endParaRPr lang="nl-NL" dirty="0"/>
          </a:p>
          <a:p>
            <a:pPr marL="342900" indent="-342900">
              <a:lnSpc>
                <a:spcPct val="150000"/>
              </a:lnSpc>
              <a:buFont typeface="Arial" panose="020B0604020202020204" pitchFamily="34" charset="0"/>
              <a:buChar char="•"/>
            </a:pPr>
            <a:r>
              <a:rPr lang="nl-NL" dirty="0" smtClean="0"/>
              <a:t>Provinciaal </a:t>
            </a:r>
            <a:r>
              <a:rPr lang="nl-NL" dirty="0"/>
              <a:t>of nationaal belang dat niet op doeltreffende wijze door gemeente/provincie kan worden behartigd, of</a:t>
            </a:r>
          </a:p>
          <a:p>
            <a:pPr marL="342900" indent="-342900">
              <a:lnSpc>
                <a:spcPct val="150000"/>
              </a:lnSpc>
              <a:buFont typeface="Arial" panose="020B0604020202020204" pitchFamily="34" charset="0"/>
              <a:buChar char="•"/>
            </a:pPr>
            <a:r>
              <a:rPr lang="nl-NL" dirty="0" smtClean="0"/>
              <a:t>Nodig </a:t>
            </a:r>
            <a:r>
              <a:rPr lang="nl-NL" dirty="0"/>
              <a:t>voor doelmatige of doeltreffende uitoefening van taken of </a:t>
            </a:r>
            <a:r>
              <a:rPr lang="nl-NL" dirty="0" smtClean="0"/>
              <a:t>bevoegdheden</a:t>
            </a:r>
            <a:endParaRPr lang="nl-NL" dirty="0"/>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1750771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Sneller en beter</a:t>
            </a:r>
            <a:endParaRPr lang="nl-NL" dirty="0"/>
          </a:p>
        </p:txBody>
      </p:sp>
      <p:sp>
        <p:nvSpPr>
          <p:cNvPr id="5" name="Tekstvak 4"/>
          <p:cNvSpPr txBox="1"/>
          <p:nvPr/>
        </p:nvSpPr>
        <p:spPr>
          <a:xfrm>
            <a:off x="467544" y="1831755"/>
            <a:ext cx="7776864" cy="953403"/>
          </a:xfrm>
          <a:prstGeom prst="rect">
            <a:avLst/>
          </a:prstGeom>
          <a:noFill/>
        </p:spPr>
        <p:txBody>
          <a:bodyPr wrap="square" rtlCol="0">
            <a:spAutoFit/>
          </a:bodyPr>
          <a:lstStyle/>
          <a:p>
            <a:pPr>
              <a:lnSpc>
                <a:spcPct val="150000"/>
              </a:lnSpc>
            </a:pPr>
            <a:r>
              <a:rPr lang="nl-NL" sz="2000" dirty="0" smtClean="0"/>
              <a:t>Versnellen en verbeteren van de besluitvorming over projecten in de fysieke leefomgeving.</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0651" y="3501008"/>
            <a:ext cx="2153349" cy="2893302"/>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83795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idx="1"/>
          </p:nvPr>
        </p:nvSpPr>
        <p:spPr>
          <a:xfrm>
            <a:off x="323528" y="2060848"/>
            <a:ext cx="8201025" cy="4414838"/>
          </a:xfrm>
        </p:spPr>
        <p:txBody>
          <a:bodyPr/>
          <a:lstStyle/>
          <a:p>
            <a:pPr>
              <a:lnSpc>
                <a:spcPct val="150000"/>
              </a:lnSpc>
              <a:buFont typeface="Arial" panose="020B0604020202020204" pitchFamily="34" charset="0"/>
              <a:buChar char="•"/>
            </a:pPr>
            <a:r>
              <a:rPr lang="nl-NL" sz="2000" dirty="0" smtClean="0"/>
              <a:t>Gelijkwaardig beschermingsniveau</a:t>
            </a:r>
            <a:endParaRPr lang="nl-NL" sz="2000" dirty="0"/>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EU als uitgangspunt  (‘niet meer doen dan …’) en</a:t>
            </a:r>
            <a:r>
              <a:rPr lang="nl-NL" sz="2000" dirty="0"/>
              <a:t> </a:t>
            </a:r>
            <a:r>
              <a:rPr lang="nl-NL" sz="2000" dirty="0" smtClean="0"/>
              <a:t/>
            </a:r>
            <a:br>
              <a:rPr lang="nl-NL" sz="2000" dirty="0" smtClean="0"/>
            </a:br>
            <a:r>
              <a:rPr lang="nl-NL" sz="2000" dirty="0" smtClean="0"/>
              <a:t>correcte en volledige herimplementatie EU-regelgeving</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Vertrouwen</a:t>
            </a:r>
          </a:p>
          <a:p>
            <a:pPr>
              <a:lnSpc>
                <a:spcPct val="150000"/>
              </a:lnSpc>
            </a:pPr>
            <a:endParaRPr lang="nl-NL" sz="2000" dirty="0"/>
          </a:p>
        </p:txBody>
      </p:sp>
      <p:sp>
        <p:nvSpPr>
          <p:cNvPr id="2" name="Titel 1"/>
          <p:cNvSpPr>
            <a:spLocks noGrp="1"/>
          </p:cNvSpPr>
          <p:nvPr>
            <p:ph type="title"/>
          </p:nvPr>
        </p:nvSpPr>
        <p:spPr>
          <a:xfrm>
            <a:off x="476250" y="1052514"/>
            <a:ext cx="8192691" cy="785165"/>
          </a:xfrm>
        </p:spPr>
        <p:txBody>
          <a:bodyPr>
            <a:normAutofit fontScale="90000"/>
          </a:bodyPr>
          <a:lstStyle/>
          <a:p>
            <a:r>
              <a:rPr lang="nl-NL" dirty="0" smtClean="0"/>
              <a:t>Uitgangspunten bij het opstellen van de wet</a:t>
            </a:r>
            <a:endParaRPr lang="nl-NL" dirty="0"/>
          </a:p>
        </p:txBody>
      </p:sp>
      <p:sp>
        <p:nvSpPr>
          <p:cNvPr id="6"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7"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163128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a:spLocks noGrp="1"/>
          </p:cNvSpPr>
          <p:nvPr>
            <p:ph idx="4294967295"/>
          </p:nvPr>
        </p:nvSpPr>
        <p:spPr>
          <a:xfrm>
            <a:off x="466725" y="1412776"/>
            <a:ext cx="8434389" cy="4223643"/>
          </a:xfrm>
        </p:spPr>
        <p:txBody>
          <a:bodyPr/>
          <a:lstStyle/>
          <a:p>
            <a:pPr marL="0" indent="0">
              <a:buNone/>
            </a:pPr>
            <a:endParaRPr lang="nl-NL" b="1" dirty="0" smtClean="0"/>
          </a:p>
          <a:p>
            <a:pPr marL="0" indent="0">
              <a:buNone/>
            </a:pPr>
            <a:r>
              <a:rPr lang="nl-NL" sz="2000" b="1" dirty="0" smtClean="0"/>
              <a:t>Stb</a:t>
            </a:r>
            <a:r>
              <a:rPr lang="nl-NL" sz="2000" b="1" dirty="0"/>
              <a:t>. 2016,</a:t>
            </a:r>
            <a:r>
              <a:rPr lang="nl-NL" sz="2000" dirty="0"/>
              <a:t> </a:t>
            </a:r>
            <a:r>
              <a:rPr lang="nl-NL" sz="2000" b="1" dirty="0"/>
              <a:t>156</a:t>
            </a:r>
            <a:br>
              <a:rPr lang="nl-NL" sz="2000" b="1" dirty="0"/>
            </a:br>
            <a:endParaRPr lang="nl-NL" sz="2000" b="1" dirty="0" smtClean="0"/>
          </a:p>
          <a:p>
            <a:pPr marL="0" indent="0">
              <a:buNone/>
            </a:pPr>
            <a:r>
              <a:rPr lang="nl-NL" sz="2000" b="1" dirty="0" smtClean="0"/>
              <a:t>Wet </a:t>
            </a:r>
            <a:r>
              <a:rPr lang="nl-NL" sz="2000" b="1" dirty="0"/>
              <a:t>van 23 maart 2016, houdende regels over het beschermen en benutten van de fysieke leefomgeving (Omgevingswet) </a:t>
            </a:r>
            <a:endParaRPr lang="nl-NL" sz="2000" dirty="0"/>
          </a:p>
          <a:p>
            <a:pPr marL="0" indent="0">
              <a:buNone/>
            </a:pPr>
            <a:endParaRPr lang="nl-NL" sz="2000" dirty="0"/>
          </a:p>
          <a:p>
            <a:pPr marL="0" indent="0">
              <a:buNone/>
            </a:pPr>
            <a:r>
              <a:rPr lang="nl-NL" sz="2000" dirty="0" smtClean="0"/>
              <a:t>Wij </a:t>
            </a:r>
            <a:r>
              <a:rPr lang="nl-NL" sz="2000" dirty="0"/>
              <a:t>Willem-Alexander, bij de gratie Gods, Koning der verplichtingen en artikel 21 van de Grondwet, met het oog op duurzame ontwikkeling, samenhangende, doelmatige en vereenvoudigde regels te stellen over het beschermen en benutten van de fysieke </a:t>
            </a:r>
            <a:r>
              <a:rPr lang="nl-NL" sz="2000" dirty="0" smtClean="0"/>
              <a:t>leefomgeving.</a:t>
            </a:r>
            <a:endParaRPr lang="nl-NL" sz="2000" dirty="0" smtClean="0">
              <a:solidFill>
                <a:srgbClr val="002060"/>
              </a:solidFill>
            </a:endParaRPr>
          </a:p>
        </p:txBody>
      </p:sp>
      <p:sp>
        <p:nvSpPr>
          <p:cNvPr id="6" name="Tijdelijke aanduiding voor voettekst 5"/>
          <p:cNvSpPr txBox="1">
            <a:spLocks noGrp="1"/>
          </p:cNvSpPr>
          <p:nvPr/>
        </p:nvSpPr>
        <p:spPr bwMode="auto">
          <a:xfrm>
            <a:off x="4657726" y="5901928"/>
            <a:ext cx="4164013" cy="213122"/>
          </a:xfrm>
          <a:prstGeom prst="rect">
            <a:avLst/>
          </a:prstGeom>
          <a:noFill/>
          <a:ln w="9525">
            <a:noFill/>
            <a:miter lim="800000"/>
            <a:headEnd/>
            <a:tailEnd/>
          </a:ln>
        </p:spPr>
        <p:txBody>
          <a:bodyPr/>
          <a:lstStyle/>
          <a:p>
            <a:pPr eaLnBrk="0" hangingPunct="0"/>
            <a:endParaRPr lang="nl-NL" sz="750">
              <a:solidFill>
                <a:schemeClr val="bg1"/>
              </a:solidFill>
              <a:latin typeface="Verdana" pitchFamily="34" charset="0"/>
              <a:cs typeface="Verdana" pitchFamily="34" charset="0"/>
            </a:endParaRPr>
          </a:p>
        </p:txBody>
      </p:sp>
      <p:sp>
        <p:nvSpPr>
          <p:cNvPr id="7" name="Tijdelijke aanduiding voor dianummer 3"/>
          <p:cNvSpPr txBox="1">
            <a:spLocks noGrp="1"/>
          </p:cNvSpPr>
          <p:nvPr/>
        </p:nvSpPr>
        <p:spPr bwMode="auto">
          <a:xfrm>
            <a:off x="619125" y="5930503"/>
            <a:ext cx="1905000" cy="89297"/>
          </a:xfrm>
          <a:prstGeom prst="rect">
            <a:avLst/>
          </a:prstGeom>
          <a:noFill/>
          <a:ln w="9525">
            <a:noFill/>
            <a:miter lim="800000"/>
            <a:headEnd/>
            <a:tailEnd/>
          </a:ln>
        </p:spPr>
        <p:txBody>
          <a:bodyPr lIns="0" tIns="0" rIns="0" bIns="0" anchor="b"/>
          <a:lstStyle/>
          <a:p>
            <a:endParaRPr lang="nl-NL" sz="750">
              <a:solidFill>
                <a:srgbClr val="FFFFFF"/>
              </a:solidFill>
              <a:latin typeface="Verdana" pitchFamily="34" charset="0"/>
              <a:cs typeface="Verdana" pitchFamily="34" charset="0"/>
            </a:endParaRPr>
          </a:p>
        </p:txBody>
      </p:sp>
      <p:sp>
        <p:nvSpPr>
          <p:cNvPr id="8" name="Titel 1"/>
          <p:cNvSpPr>
            <a:spLocks noGrp="1"/>
          </p:cNvSpPr>
          <p:nvPr>
            <p:ph type="title"/>
          </p:nvPr>
        </p:nvSpPr>
        <p:spPr>
          <a:xfrm>
            <a:off x="323528" y="908720"/>
            <a:ext cx="8419642" cy="576064"/>
          </a:xfrm>
        </p:spPr>
        <p:txBody>
          <a:bodyPr/>
          <a:lstStyle/>
          <a:p>
            <a:r>
              <a:rPr lang="nl-NL" dirty="0" smtClean="0"/>
              <a:t>De Omgevingswet</a:t>
            </a:r>
            <a:endParaRPr lang="nl-NL" dirty="0"/>
          </a:p>
        </p:txBody>
      </p:sp>
      <p:sp>
        <p:nvSpPr>
          <p:cNvPr id="12"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9"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455792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a:spLocks noGrp="1"/>
          </p:cNvSpPr>
          <p:nvPr>
            <p:ph idx="4294967295"/>
          </p:nvPr>
        </p:nvSpPr>
        <p:spPr>
          <a:xfrm>
            <a:off x="283026" y="1628800"/>
            <a:ext cx="8505577" cy="3271838"/>
          </a:xfrm>
        </p:spPr>
        <p:txBody>
          <a:bodyPr/>
          <a:lstStyle/>
          <a:p>
            <a:pPr>
              <a:lnSpc>
                <a:spcPct val="150000"/>
              </a:lnSpc>
              <a:buFontTx/>
              <a:buNone/>
            </a:pPr>
            <a:endParaRPr lang="nl-NL" sz="2000" dirty="0" smtClean="0"/>
          </a:p>
          <a:p>
            <a:pPr>
              <a:lnSpc>
                <a:spcPct val="150000"/>
              </a:lnSpc>
              <a:buFontTx/>
              <a:buNone/>
            </a:pPr>
            <a:r>
              <a:rPr lang="nl-NL" sz="2000" dirty="0" smtClean="0"/>
              <a:t>Artikel </a:t>
            </a:r>
            <a:r>
              <a:rPr lang="nl-NL" sz="2000" dirty="0" smtClean="0"/>
              <a:t>1.3 OW</a:t>
            </a:r>
          </a:p>
          <a:p>
            <a:pPr>
              <a:lnSpc>
                <a:spcPct val="150000"/>
              </a:lnSpc>
              <a:buFontTx/>
              <a:buNone/>
            </a:pPr>
            <a:r>
              <a:rPr lang="nl-NL" sz="2000" dirty="0" smtClean="0"/>
              <a:t>Eén samenhangende wet voor de fysieke leefomgeving</a:t>
            </a:r>
          </a:p>
          <a:p>
            <a:pPr>
              <a:lnSpc>
                <a:spcPct val="150000"/>
              </a:lnSpc>
              <a:buFontTx/>
              <a:buNone/>
            </a:pPr>
            <a:r>
              <a:rPr lang="nl-NL" sz="2000" dirty="0" smtClean="0"/>
              <a:t>Doel: balans tussen benutten en beschermen</a:t>
            </a:r>
          </a:p>
          <a:p>
            <a:pPr eaLnBrk="1" hangingPunct="1">
              <a:buFontTx/>
              <a:buNone/>
            </a:pPr>
            <a:endParaRPr lang="nl-NL" dirty="0" smtClean="0">
              <a:solidFill>
                <a:srgbClr val="002060"/>
              </a:solidFill>
            </a:endParaRPr>
          </a:p>
        </p:txBody>
      </p:sp>
      <p:sp>
        <p:nvSpPr>
          <p:cNvPr id="6" name="Tijdelijke aanduiding voor voettekst 5"/>
          <p:cNvSpPr txBox="1">
            <a:spLocks noGrp="1"/>
          </p:cNvSpPr>
          <p:nvPr/>
        </p:nvSpPr>
        <p:spPr bwMode="auto">
          <a:xfrm>
            <a:off x="4657726" y="5901928"/>
            <a:ext cx="4164013" cy="213122"/>
          </a:xfrm>
          <a:prstGeom prst="rect">
            <a:avLst/>
          </a:prstGeom>
          <a:noFill/>
          <a:ln w="9525">
            <a:noFill/>
            <a:miter lim="800000"/>
            <a:headEnd/>
            <a:tailEnd/>
          </a:ln>
        </p:spPr>
        <p:txBody>
          <a:bodyPr/>
          <a:lstStyle/>
          <a:p>
            <a:pPr eaLnBrk="0" hangingPunct="0"/>
            <a:endParaRPr lang="nl-NL" sz="750">
              <a:solidFill>
                <a:schemeClr val="bg1"/>
              </a:solidFill>
              <a:latin typeface="Verdana" pitchFamily="34" charset="0"/>
              <a:cs typeface="Verdana" pitchFamily="34" charset="0"/>
            </a:endParaRPr>
          </a:p>
        </p:txBody>
      </p:sp>
      <p:sp>
        <p:nvSpPr>
          <p:cNvPr id="7" name="Tijdelijke aanduiding voor dianummer 3"/>
          <p:cNvSpPr txBox="1">
            <a:spLocks noGrp="1"/>
          </p:cNvSpPr>
          <p:nvPr/>
        </p:nvSpPr>
        <p:spPr bwMode="auto">
          <a:xfrm>
            <a:off x="619125" y="5930503"/>
            <a:ext cx="1905000" cy="89297"/>
          </a:xfrm>
          <a:prstGeom prst="rect">
            <a:avLst/>
          </a:prstGeom>
          <a:noFill/>
          <a:ln w="9525">
            <a:noFill/>
            <a:miter lim="800000"/>
            <a:headEnd/>
            <a:tailEnd/>
          </a:ln>
        </p:spPr>
        <p:txBody>
          <a:bodyPr lIns="0" tIns="0" rIns="0" bIns="0" anchor="b"/>
          <a:lstStyle/>
          <a:p>
            <a:endParaRPr lang="nl-NL" sz="750">
              <a:solidFill>
                <a:srgbClr val="FFFFFF"/>
              </a:solidFill>
              <a:latin typeface="Verdana" pitchFamily="34" charset="0"/>
              <a:cs typeface="Verdana" pitchFamily="34" charset="0"/>
            </a:endParaRPr>
          </a:p>
        </p:txBody>
      </p:sp>
      <p:sp>
        <p:nvSpPr>
          <p:cNvPr id="3" name="Titel 2"/>
          <p:cNvSpPr>
            <a:spLocks noGrp="1"/>
          </p:cNvSpPr>
          <p:nvPr>
            <p:ph type="title"/>
          </p:nvPr>
        </p:nvSpPr>
        <p:spPr>
          <a:xfrm>
            <a:off x="323529" y="908720"/>
            <a:ext cx="8208912" cy="571500"/>
          </a:xfrm>
        </p:spPr>
        <p:txBody>
          <a:bodyPr/>
          <a:lstStyle/>
          <a:p>
            <a:r>
              <a:rPr lang="nl-NL" dirty="0"/>
              <a:t>B</a:t>
            </a:r>
            <a:r>
              <a:rPr lang="nl-NL" dirty="0" smtClean="0"/>
              <a:t>eschermen en benutten</a:t>
            </a:r>
            <a:endParaRPr lang="nl-NL" dirty="0"/>
          </a:p>
        </p:txBody>
      </p:sp>
      <p:sp>
        <p:nvSpPr>
          <p:cNvPr id="16"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10"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300087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p:txBody>
          <a:bodyPr>
            <a:normAutofit fontScale="92500"/>
          </a:bodyPr>
          <a:lstStyle/>
          <a:p>
            <a:pPr marL="0" indent="0"/>
            <a:r>
              <a:rPr lang="nl-NL" sz="2000" dirty="0" smtClean="0"/>
              <a:t>Met oog op:</a:t>
            </a:r>
          </a:p>
          <a:p>
            <a:pPr marL="285750" indent="-285750">
              <a:buFont typeface="Arial" panose="020B0604020202020204" pitchFamily="34" charset="0"/>
              <a:buChar char="•"/>
            </a:pPr>
            <a:r>
              <a:rPr lang="nl-NL" sz="2000" dirty="0" smtClean="0"/>
              <a:t>Duurzame ontwikkeling</a:t>
            </a:r>
          </a:p>
          <a:p>
            <a:pPr marL="285750" indent="-285750">
              <a:buFont typeface="Arial" panose="020B0604020202020204" pitchFamily="34" charset="0"/>
              <a:buChar char="•"/>
            </a:pPr>
            <a:r>
              <a:rPr lang="nl-NL" sz="2000" dirty="0" smtClean="0"/>
              <a:t>Bewoonbaarheid van het land</a:t>
            </a:r>
          </a:p>
          <a:p>
            <a:pPr marL="285750" indent="-285750">
              <a:buFont typeface="Arial" panose="020B0604020202020204" pitchFamily="34" charset="0"/>
              <a:buChar char="•"/>
            </a:pPr>
            <a:r>
              <a:rPr lang="nl-NL" sz="2000" dirty="0" smtClean="0"/>
              <a:t>Bescherming en verbetering van het leefmilieu</a:t>
            </a:r>
          </a:p>
          <a:p>
            <a:pPr marL="285750" indent="-285750">
              <a:buFont typeface="Arial" panose="020B0604020202020204" pitchFamily="34" charset="0"/>
              <a:buChar char="•"/>
            </a:pPr>
            <a:endParaRPr lang="nl-NL" sz="2000" dirty="0"/>
          </a:p>
          <a:p>
            <a:pPr marL="0" indent="0"/>
            <a:r>
              <a:rPr lang="nl-NL" sz="2000" dirty="0"/>
              <a:t>I</a:t>
            </a:r>
            <a:r>
              <a:rPr lang="nl-NL" sz="2000" dirty="0" smtClean="0"/>
              <a:t>n onderlinge samenhang:</a:t>
            </a:r>
          </a:p>
          <a:p>
            <a:pPr>
              <a:buAutoNum type="alphaLcPeriod"/>
            </a:pPr>
            <a:r>
              <a:rPr lang="nl-NL" sz="2000" dirty="0" smtClean="0">
                <a:solidFill>
                  <a:schemeClr val="tx1"/>
                </a:solidFill>
              </a:rPr>
              <a:t>bereiken </a:t>
            </a:r>
            <a:r>
              <a:rPr lang="nl-NL" sz="2000" dirty="0">
                <a:solidFill>
                  <a:schemeClr val="tx1"/>
                </a:solidFill>
              </a:rPr>
              <a:t>en in stand houden van een </a:t>
            </a:r>
            <a:r>
              <a:rPr lang="nl-NL" sz="2000" b="1" dirty="0">
                <a:solidFill>
                  <a:schemeClr val="tx1"/>
                </a:solidFill>
              </a:rPr>
              <a:t>veilige en gezonde fysieke leefomgeving</a:t>
            </a:r>
            <a:r>
              <a:rPr lang="nl-NL" sz="2000" dirty="0">
                <a:solidFill>
                  <a:schemeClr val="tx1"/>
                </a:solidFill>
              </a:rPr>
              <a:t> en een </a:t>
            </a:r>
            <a:r>
              <a:rPr lang="nl-NL" sz="2000" b="1" dirty="0">
                <a:solidFill>
                  <a:schemeClr val="tx1"/>
                </a:solidFill>
              </a:rPr>
              <a:t>goede omgevingskwaliteit</a:t>
            </a:r>
            <a:r>
              <a:rPr lang="nl-NL" sz="2000" dirty="0">
                <a:solidFill>
                  <a:schemeClr val="tx1"/>
                </a:solidFill>
              </a:rPr>
              <a:t>, </a:t>
            </a:r>
            <a:r>
              <a:rPr lang="nl-NL" sz="2000" dirty="0" smtClean="0">
                <a:solidFill>
                  <a:schemeClr val="tx1"/>
                </a:solidFill>
              </a:rPr>
              <a:t>en</a:t>
            </a:r>
            <a:br>
              <a:rPr lang="nl-NL" sz="2000" dirty="0" smtClean="0">
                <a:solidFill>
                  <a:schemeClr val="tx1"/>
                </a:solidFill>
              </a:rPr>
            </a:br>
            <a:endParaRPr lang="nl-NL" sz="2000" dirty="0" smtClean="0">
              <a:solidFill>
                <a:schemeClr val="tx1"/>
              </a:solidFill>
            </a:endParaRPr>
          </a:p>
          <a:p>
            <a:pPr>
              <a:buAutoNum type="alphaLcPeriod"/>
            </a:pPr>
            <a:r>
              <a:rPr lang="nl-NL" sz="2000" dirty="0" smtClean="0">
                <a:solidFill>
                  <a:schemeClr val="tx1"/>
                </a:solidFill>
              </a:rPr>
              <a:t>doelmatig </a:t>
            </a:r>
            <a:r>
              <a:rPr lang="nl-NL" sz="2000" dirty="0">
                <a:solidFill>
                  <a:schemeClr val="tx1"/>
                </a:solidFill>
              </a:rPr>
              <a:t>beheren, gebruiken en ontwikkelen van de fysieke </a:t>
            </a:r>
            <a:r>
              <a:rPr lang="nl-NL" sz="2000" dirty="0" smtClean="0">
                <a:solidFill>
                  <a:schemeClr val="tx1"/>
                </a:solidFill>
              </a:rPr>
              <a:t>leefomgeving </a:t>
            </a:r>
            <a:r>
              <a:rPr lang="nl-NL" sz="2000" dirty="0">
                <a:solidFill>
                  <a:schemeClr val="tx1"/>
                </a:solidFill>
              </a:rPr>
              <a:t>ter </a:t>
            </a:r>
            <a:r>
              <a:rPr lang="nl-NL" sz="2000" b="1" dirty="0">
                <a:solidFill>
                  <a:schemeClr val="tx1"/>
                </a:solidFill>
              </a:rPr>
              <a:t>vervulling van maatschappelijke behoeften</a:t>
            </a:r>
            <a:r>
              <a:rPr lang="nl-NL" sz="2000" dirty="0">
                <a:solidFill>
                  <a:schemeClr val="tx1"/>
                </a:solidFill>
              </a:rPr>
              <a:t>.</a:t>
            </a:r>
            <a:endParaRPr lang="nl-NL" sz="2000" dirty="0" smtClean="0">
              <a:solidFill>
                <a:schemeClr val="tx1"/>
              </a:solidFill>
            </a:endParaRPr>
          </a:p>
        </p:txBody>
      </p:sp>
      <p:sp>
        <p:nvSpPr>
          <p:cNvPr id="2" name="Titel 1"/>
          <p:cNvSpPr>
            <a:spLocks noGrp="1"/>
          </p:cNvSpPr>
          <p:nvPr>
            <p:ph type="title"/>
          </p:nvPr>
        </p:nvSpPr>
        <p:spPr/>
        <p:txBody>
          <a:bodyPr/>
          <a:lstStyle/>
          <a:p>
            <a:r>
              <a:rPr lang="nl-NL" dirty="0" smtClean="0"/>
              <a:t>Beschermen en benutten</a:t>
            </a:r>
            <a:endParaRPr lang="nl-NL" dirty="0"/>
          </a:p>
        </p:txBody>
      </p:sp>
      <p:sp>
        <p:nvSpPr>
          <p:cNvPr id="7"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5"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485046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half" idx="1"/>
          </p:nvPr>
        </p:nvSpPr>
        <p:spPr>
          <a:xfrm>
            <a:off x="395536" y="2408635"/>
            <a:ext cx="8352928" cy="3103959"/>
          </a:xfrm>
        </p:spPr>
        <p:txBody>
          <a:bodyPr>
            <a:normAutofit/>
          </a:bodyPr>
          <a:lstStyle/>
          <a:p>
            <a:pPr>
              <a:lnSpc>
                <a:spcPct val="150000"/>
              </a:lnSpc>
              <a:buFont typeface="Arial" panose="020B0604020202020204" pitchFamily="34" charset="0"/>
              <a:buChar char="•"/>
            </a:pPr>
            <a:r>
              <a:rPr lang="nl-NL" sz="2000" dirty="0" smtClean="0"/>
              <a:t>Fysieke leefomgeving</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Activiteiten die daarvoor gevolgen (kunnen) hebben</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Gebiedsgericht</a:t>
            </a:r>
            <a:endParaRPr lang="nl-NL" sz="2000" dirty="0"/>
          </a:p>
        </p:txBody>
      </p:sp>
      <p:sp>
        <p:nvSpPr>
          <p:cNvPr id="5" name="Titel 4"/>
          <p:cNvSpPr>
            <a:spLocks noGrp="1"/>
          </p:cNvSpPr>
          <p:nvPr>
            <p:ph type="title"/>
          </p:nvPr>
        </p:nvSpPr>
        <p:spPr/>
        <p:txBody>
          <a:bodyPr>
            <a:normAutofit fontScale="90000"/>
          </a:bodyPr>
          <a:lstStyle/>
          <a:p>
            <a:r>
              <a:rPr lang="nl-NL" dirty="0" smtClean="0"/>
              <a:t>Reikwijdte Omgevingswet</a:t>
            </a:r>
            <a:endParaRPr lang="nl-NL" dirty="0"/>
          </a:p>
        </p:txBody>
      </p:sp>
      <p:sp>
        <p:nvSpPr>
          <p:cNvPr id="10"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46488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908720"/>
            <a:ext cx="8419642" cy="576064"/>
          </a:xfrm>
        </p:spPr>
        <p:txBody>
          <a:bodyPr/>
          <a:lstStyle/>
          <a:p>
            <a:r>
              <a:rPr lang="nl-NL" dirty="0" smtClean="0"/>
              <a:t>Reikwijdte fysieke leefomgeving</a:t>
            </a:r>
            <a:endParaRPr lang="nl-NL" dirty="0"/>
          </a:p>
        </p:txBody>
      </p:sp>
      <p:sp>
        <p:nvSpPr>
          <p:cNvPr id="3" name="Tekstvak 2"/>
          <p:cNvSpPr txBox="1"/>
          <p:nvPr/>
        </p:nvSpPr>
        <p:spPr>
          <a:xfrm>
            <a:off x="323528" y="1825079"/>
            <a:ext cx="7488832" cy="400110"/>
          </a:xfrm>
          <a:prstGeom prst="rect">
            <a:avLst/>
          </a:prstGeom>
          <a:noFill/>
        </p:spPr>
        <p:txBody>
          <a:bodyPr wrap="square" rtlCol="0">
            <a:spAutoFit/>
          </a:bodyPr>
          <a:lstStyle/>
          <a:p>
            <a:r>
              <a:rPr lang="en-US" sz="2000" dirty="0" smtClean="0"/>
              <a:t>Artikel </a:t>
            </a:r>
            <a:r>
              <a:rPr lang="en-US" sz="2000" dirty="0"/>
              <a:t>1.2 (fysieke leefomgeving) </a:t>
            </a:r>
            <a:endParaRPr lang="en-GB" sz="2000" dirty="0"/>
          </a:p>
        </p:txBody>
      </p:sp>
      <p:graphicFrame>
        <p:nvGraphicFramePr>
          <p:cNvPr id="8" name="Tabel 7"/>
          <p:cNvGraphicFramePr>
            <a:graphicFrameLocks noGrp="1"/>
          </p:cNvGraphicFramePr>
          <p:nvPr>
            <p:extLst>
              <p:ext uri="{D42A27DB-BD31-4B8C-83A1-F6EECF244321}">
                <p14:modId xmlns:p14="http://schemas.microsoft.com/office/powerpoint/2010/main" val="4126236702"/>
              </p:ext>
            </p:extLst>
          </p:nvPr>
        </p:nvGraphicFramePr>
        <p:xfrm>
          <a:off x="467544" y="2492896"/>
          <a:ext cx="8208912" cy="3600402"/>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4104456">
                  <a:extLst>
                    <a:ext uri="{9D8B030D-6E8A-4147-A177-3AD203B41FA5}">
                      <a16:colId xmlns:a16="http://schemas.microsoft.com/office/drawing/2014/main" xmlns="" val="20001"/>
                    </a:ext>
                  </a:extLst>
                </a:gridCol>
              </a:tblGrid>
              <a:tr h="60006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 fysieke leefomgeving omvat in ieder geval:</a:t>
                      </a:r>
                      <a:endParaRPr lang="en-GB" sz="1800" dirty="0" smtClean="0"/>
                    </a:p>
                  </a:txBody>
                  <a:tcPr>
                    <a:solidFill>
                      <a:schemeClr val="accent3">
                        <a:lumMod val="75000"/>
                      </a:schemeClr>
                    </a:solidFill>
                  </a:tcPr>
                </a:tc>
                <a:tc hMerge="1">
                  <a:txBody>
                    <a:bodyPr/>
                    <a:lstStyle/>
                    <a:p>
                      <a:endParaRPr lang="nl-NL" dirty="0"/>
                    </a:p>
                  </a:txBody>
                  <a:tcPr/>
                </a:tc>
                <a:extLst>
                  <a:ext uri="{0D108BD9-81ED-4DB2-BD59-A6C34878D82A}">
                    <a16:rowId xmlns:a16="http://schemas.microsoft.com/office/drawing/2014/main" xmlns="" val="10000"/>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a. bouwwerken</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f. lucht</a:t>
                      </a:r>
                      <a:endParaRPr lang="en-GB" sz="1800" dirty="0" smtClean="0"/>
                    </a:p>
                  </a:txBody>
                  <a:tcPr>
                    <a:solidFill>
                      <a:schemeClr val="accent3">
                        <a:lumMod val="40000"/>
                        <a:lumOff val="60000"/>
                      </a:schemeClr>
                    </a:solidFill>
                  </a:tcPr>
                </a:tc>
                <a:extLst>
                  <a:ext uri="{0D108BD9-81ED-4DB2-BD59-A6C34878D82A}">
                    <a16:rowId xmlns:a16="http://schemas.microsoft.com/office/drawing/2014/main" xmlns="" val="10001"/>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b. infrastructuur</a:t>
                      </a:r>
                      <a:endParaRPr lang="en-GB" sz="1800" dirty="0" smtClean="0"/>
                    </a:p>
                  </a:txBody>
                  <a:tcPr>
                    <a:solidFill>
                      <a:srgbClr val="92D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g. landschappen</a:t>
                      </a:r>
                      <a:endParaRPr lang="en-GB" sz="1800" dirty="0" smtClean="0"/>
                    </a:p>
                  </a:txBody>
                  <a:tcPr>
                    <a:solidFill>
                      <a:srgbClr val="92D050"/>
                    </a:solidFill>
                  </a:tcPr>
                </a:tc>
                <a:extLst>
                  <a:ext uri="{0D108BD9-81ED-4DB2-BD59-A6C34878D82A}">
                    <a16:rowId xmlns:a16="http://schemas.microsoft.com/office/drawing/2014/main" xmlns="" val="10002"/>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c. watersystemen</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h. natuur</a:t>
                      </a:r>
                      <a:endParaRPr lang="en-GB" sz="1800" dirty="0" smtClean="0"/>
                    </a:p>
                  </a:txBody>
                  <a:tcPr>
                    <a:solidFill>
                      <a:schemeClr val="accent3">
                        <a:lumMod val="40000"/>
                        <a:lumOff val="60000"/>
                      </a:schemeClr>
                    </a:solidFill>
                  </a:tcPr>
                </a:tc>
                <a:extLst>
                  <a:ext uri="{0D108BD9-81ED-4DB2-BD59-A6C34878D82A}">
                    <a16:rowId xmlns:a16="http://schemas.microsoft.com/office/drawing/2014/main" xmlns="" val="10003"/>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d. water</a:t>
                      </a:r>
                    </a:p>
                  </a:txBody>
                  <a:tcPr anchor="ctr">
                    <a:solidFill>
                      <a:srgbClr val="92D050"/>
                    </a:solidFill>
                  </a:tcPr>
                </a:tc>
                <a:tc>
                  <a:txBody>
                    <a:bodyPr/>
                    <a:lstStyle/>
                    <a:p>
                      <a:pPr algn="just"/>
                      <a:r>
                        <a:rPr lang="en-US" sz="1800" dirty="0" smtClean="0"/>
                        <a:t>i. cultureel erfgoed</a:t>
                      </a:r>
                      <a:endParaRPr lang="nl-NL" sz="1800" dirty="0"/>
                    </a:p>
                  </a:txBody>
                  <a:tcPr>
                    <a:solidFill>
                      <a:srgbClr val="92D050"/>
                    </a:solidFill>
                  </a:tcPr>
                </a:tc>
                <a:extLst>
                  <a:ext uri="{0D108BD9-81ED-4DB2-BD59-A6C34878D82A}">
                    <a16:rowId xmlns:a16="http://schemas.microsoft.com/office/drawing/2014/main" xmlns="" val="10004"/>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e. bodem</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j. werelderfgoed</a:t>
                      </a:r>
                      <a:endParaRPr lang="nl-NL" sz="1800" dirty="0" smtClean="0"/>
                    </a:p>
                  </a:txBody>
                  <a:tcPr>
                    <a:solidFill>
                      <a:schemeClr val="accent3">
                        <a:lumMod val="40000"/>
                        <a:lumOff val="60000"/>
                      </a:schemeClr>
                    </a:solidFill>
                  </a:tcPr>
                </a:tc>
                <a:extLst>
                  <a:ext uri="{0D108BD9-81ED-4DB2-BD59-A6C34878D82A}">
                    <a16:rowId xmlns:a16="http://schemas.microsoft.com/office/drawing/2014/main" xmlns="" val="10005"/>
                  </a:ext>
                </a:extLst>
              </a:tr>
            </a:tbl>
          </a:graphicData>
        </a:graphic>
      </p:graphicFrame>
      <p:sp>
        <p:nvSpPr>
          <p:cNvPr id="9"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39550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Verbeterdoelen van de stelselherziening</a:t>
            </a:r>
            <a:endParaRPr lang="nl-NL" dirty="0"/>
          </a:p>
        </p:txBody>
      </p:sp>
      <p:sp>
        <p:nvSpPr>
          <p:cNvPr id="10"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517" y="1500131"/>
            <a:ext cx="8654965" cy="3857737"/>
          </a:xfrm>
          <a:prstGeom prst="rect">
            <a:avLst/>
          </a:prstGeom>
        </p:spPr>
      </p:pic>
      <p:sp>
        <p:nvSpPr>
          <p:cNvPr id="11"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680361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Inzichtelijk omgevingsrecht</a:t>
            </a:r>
            <a:endParaRPr lang="nl-NL" dirty="0"/>
          </a:p>
        </p:txBody>
      </p:sp>
      <p:sp>
        <p:nvSpPr>
          <p:cNvPr id="5" name="Tekstvak 4"/>
          <p:cNvSpPr txBox="1"/>
          <p:nvPr/>
        </p:nvSpPr>
        <p:spPr>
          <a:xfrm>
            <a:off x="467544" y="1831755"/>
            <a:ext cx="4752528" cy="2400657"/>
          </a:xfrm>
          <a:prstGeom prst="rect">
            <a:avLst/>
          </a:prstGeom>
          <a:noFill/>
        </p:spPr>
        <p:txBody>
          <a:bodyPr wrap="square" rtlCol="0">
            <a:spAutoFit/>
          </a:bodyPr>
          <a:lstStyle/>
          <a:p>
            <a:pPr>
              <a:lnSpc>
                <a:spcPct val="150000"/>
              </a:lnSpc>
            </a:pPr>
            <a:r>
              <a:rPr lang="nl-NL" sz="2000" dirty="0" smtClean="0"/>
              <a:t>Vergroten van:</a:t>
            </a:r>
          </a:p>
          <a:p>
            <a:pPr>
              <a:lnSpc>
                <a:spcPct val="150000"/>
              </a:lnSpc>
            </a:pPr>
            <a:endParaRPr lang="nl-NL" sz="2000" dirty="0" smtClean="0"/>
          </a:p>
          <a:p>
            <a:pPr marL="285750" indent="-285750">
              <a:lnSpc>
                <a:spcPct val="150000"/>
              </a:lnSpc>
              <a:buFont typeface="Arial" panose="020B0604020202020204" pitchFamily="34" charset="0"/>
              <a:buChar char="•"/>
            </a:pPr>
            <a:r>
              <a:rPr lang="nl-NL" sz="2000" dirty="0" smtClean="0"/>
              <a:t>Inzichtelijkheid</a:t>
            </a:r>
          </a:p>
          <a:p>
            <a:pPr marL="285750" indent="-285750">
              <a:lnSpc>
                <a:spcPct val="150000"/>
              </a:lnSpc>
              <a:buFont typeface="Arial" panose="020B0604020202020204" pitchFamily="34" charset="0"/>
              <a:buChar char="•"/>
            </a:pPr>
            <a:r>
              <a:rPr lang="nl-NL" sz="2000" dirty="0" smtClean="0"/>
              <a:t>Voorspelbaarheid</a:t>
            </a:r>
          </a:p>
          <a:p>
            <a:pPr marL="285750" indent="-285750">
              <a:lnSpc>
                <a:spcPct val="150000"/>
              </a:lnSpc>
              <a:buFont typeface="Arial" panose="020B0604020202020204" pitchFamily="34" charset="0"/>
              <a:buChar char="•"/>
            </a:pPr>
            <a:r>
              <a:rPr lang="nl-NL" sz="2000" dirty="0" smtClean="0"/>
              <a:t>Gebruiksgemak</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3212976"/>
            <a:ext cx="2145035" cy="2951501"/>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822271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Leefomgeving centraal</a:t>
            </a:r>
            <a:endParaRPr lang="nl-NL" dirty="0"/>
          </a:p>
        </p:txBody>
      </p:sp>
      <p:sp>
        <p:nvSpPr>
          <p:cNvPr id="5" name="Tekstvak 4"/>
          <p:cNvSpPr txBox="1"/>
          <p:nvPr/>
        </p:nvSpPr>
        <p:spPr>
          <a:xfrm>
            <a:off x="467544" y="1831755"/>
            <a:ext cx="8280920" cy="1477328"/>
          </a:xfrm>
          <a:prstGeom prst="rect">
            <a:avLst/>
          </a:prstGeom>
          <a:noFill/>
        </p:spPr>
        <p:txBody>
          <a:bodyPr wrap="square" rtlCol="0">
            <a:spAutoFit/>
          </a:bodyPr>
          <a:lstStyle/>
          <a:p>
            <a:pPr>
              <a:lnSpc>
                <a:spcPct val="150000"/>
              </a:lnSpc>
            </a:pPr>
            <a:r>
              <a:rPr lang="nl-NL" sz="2000" dirty="0" smtClean="0"/>
              <a:t>Naar een samenhangende benadering van de leefomgeving.</a:t>
            </a:r>
          </a:p>
          <a:p>
            <a:pPr>
              <a:lnSpc>
                <a:spcPct val="150000"/>
              </a:lnSpc>
            </a:pPr>
            <a:endParaRPr lang="nl-NL" sz="2000" dirty="0" smtClean="0"/>
          </a:p>
          <a:p>
            <a:pPr marL="285750" indent="-285750">
              <a:lnSpc>
                <a:spcPct val="150000"/>
              </a:lnSpc>
              <a:buFont typeface="Arial" panose="020B0604020202020204" pitchFamily="34" charset="0"/>
              <a:buChar char="•"/>
            </a:pPr>
            <a:r>
              <a:rPr lang="nl-NL" sz="2000" dirty="0" smtClean="0"/>
              <a:t>In beleid, besluitvorming en regelgeving. </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622" y="3140968"/>
            <a:ext cx="2311316" cy="3142725"/>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3164663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499</Words>
  <Application>Microsoft Office PowerPoint</Application>
  <PresentationFormat>Diavoorstelling (4:3)</PresentationFormat>
  <Paragraphs>153</Paragraphs>
  <Slides>12</Slides>
  <Notes>11</Notes>
  <HiddenSlides>0</HiddenSlides>
  <MMClips>0</MMClips>
  <ScaleCrop>false</ScaleCrop>
  <HeadingPairs>
    <vt:vector size="4" baseType="variant">
      <vt:variant>
        <vt:lpstr>Thema</vt:lpstr>
      </vt:variant>
      <vt:variant>
        <vt:i4>2</vt:i4>
      </vt:variant>
      <vt:variant>
        <vt:lpstr>Diatitels</vt:lpstr>
      </vt:variant>
      <vt:variant>
        <vt:i4>12</vt:i4>
      </vt:variant>
    </vt:vector>
  </HeadingPairs>
  <TitlesOfParts>
    <vt:vector size="14" baseType="lpstr">
      <vt:lpstr>Aangepast ontwerp</vt:lpstr>
      <vt:lpstr>Volgdia</vt:lpstr>
      <vt:lpstr> De Omgevingswet</vt:lpstr>
      <vt:lpstr>De Omgevingswet</vt:lpstr>
      <vt:lpstr>Beschermen en benutten</vt:lpstr>
      <vt:lpstr>Beschermen en benutten</vt:lpstr>
      <vt:lpstr>Reikwijdte Omgevingswet</vt:lpstr>
      <vt:lpstr>Reikwijdte fysieke leefomgeving</vt:lpstr>
      <vt:lpstr>Verbeterdoelen van de stelselherziening</vt:lpstr>
      <vt:lpstr>1. Inzichtelijk omgevingsrecht</vt:lpstr>
      <vt:lpstr>2. Leefomgeving centraal</vt:lpstr>
      <vt:lpstr>3. Ruimte voor maatwerk</vt:lpstr>
      <vt:lpstr>4. Sneller en beter</vt:lpstr>
      <vt:lpstr>Uitgangspunten bij het opstellen van de wet</vt:lpstr>
    </vt:vector>
  </TitlesOfParts>
  <Company>Kriskras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Berkel, Linda van (WVL)</cp:lastModifiedBy>
  <cp:revision>30</cp:revision>
  <dcterms:created xsi:type="dcterms:W3CDTF">2017-01-06T08:36:46Z</dcterms:created>
  <dcterms:modified xsi:type="dcterms:W3CDTF">2019-08-16T08:56:14Z</dcterms:modified>
</cp:coreProperties>
</file>