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8" r:id="rId1"/>
    <p:sldMasterId id="2147483707" r:id="rId2"/>
  </p:sldMasterIdLst>
  <p:notesMasterIdLst>
    <p:notesMasterId r:id="rId14"/>
  </p:notesMasterIdLst>
  <p:handoutMasterIdLst>
    <p:handoutMasterId r:id="rId15"/>
  </p:handoutMasterIdLst>
  <p:sldIdLst>
    <p:sldId id="295" r:id="rId3"/>
    <p:sldId id="286" r:id="rId4"/>
    <p:sldId id="287" r:id="rId5"/>
    <p:sldId id="288" r:id="rId6"/>
    <p:sldId id="289" r:id="rId7"/>
    <p:sldId id="290" r:id="rId8"/>
    <p:sldId id="291" r:id="rId9"/>
    <p:sldId id="292" r:id="rId10"/>
    <p:sldId id="293" r:id="rId11"/>
    <p:sldId id="296" r:id="rId12"/>
    <p:sldId id="294" r:id="rId13"/>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863">
          <p15:clr>
            <a:srgbClr val="A4A3A4"/>
          </p15:clr>
        </p15:guide>
        <p15:guide id="2" orient="horz" pos="1141">
          <p15:clr>
            <a:srgbClr val="A4A3A4"/>
          </p15:clr>
        </p15:guide>
        <p15:guide id="3" orient="horz" pos="2286">
          <p15:clr>
            <a:srgbClr val="A4A3A4"/>
          </p15:clr>
        </p15:guide>
        <p15:guide id="4" pos="2892">
          <p15:clr>
            <a:srgbClr val="A4A3A4"/>
          </p15:clr>
        </p15:guide>
        <p15:guide id="5" pos="2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7000"/>
    <a:srgbClr val="275937"/>
    <a:srgbClr val="39870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0516" autoAdjust="0"/>
    <p:restoredTop sz="94674" autoAdjust="0"/>
  </p:normalViewPr>
  <p:slideViewPr>
    <p:cSldViewPr snapToGrid="0" snapToObjects="1" showGuides="1">
      <p:cViewPr>
        <p:scale>
          <a:sx n="60" d="100"/>
          <a:sy n="60" d="100"/>
        </p:scale>
        <p:origin x="-426" y="-768"/>
      </p:cViewPr>
      <p:guideLst>
        <p:guide orient="horz" pos="3863"/>
        <p:guide orient="horz" pos="1141"/>
        <p:guide orient="horz" pos="2286"/>
        <p:guide pos="2892"/>
        <p:guide pos="27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C8DB60-9960-7E4E-BA4A-B29DFB46F3EE}" type="datetime1">
              <a:rPr lang="nl-NL" smtClean="0"/>
              <a:t>2-3-2019</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70EAE8-FB6A-B847-B804-B8BC08416A0C}" type="slidenum">
              <a:rPr lang="nl-NL" smtClean="0"/>
              <a:t>‹nr.›</a:t>
            </a:fld>
            <a:endParaRPr lang="nl-NL"/>
          </a:p>
        </p:txBody>
      </p:sp>
    </p:spTree>
    <p:extLst>
      <p:ext uri="{BB962C8B-B14F-4D97-AF65-F5344CB8AC3E}">
        <p14:creationId xmlns:p14="http://schemas.microsoft.com/office/powerpoint/2010/main" val="1924335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443F22-96A7-2946-9F02-228CB8E4306F}" type="datetime1">
              <a:rPr lang="nl-NL" smtClean="0"/>
              <a:t>2-3-2019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86D882-3718-4F40-87D5-7C3050DB7ED2}" type="slidenum">
              <a:rPr lang="nl-NL" smtClean="0"/>
              <a:t>‹nr.›</a:t>
            </a:fld>
            <a:endParaRPr lang="nl-NL"/>
          </a:p>
        </p:txBody>
      </p:sp>
    </p:spTree>
    <p:extLst>
      <p:ext uri="{BB962C8B-B14F-4D97-AF65-F5344CB8AC3E}">
        <p14:creationId xmlns:p14="http://schemas.microsoft.com/office/powerpoint/2010/main" val="22798587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voettekst 3"/>
          <p:cNvSpPr>
            <a:spLocks noGrp="1"/>
          </p:cNvSpPr>
          <p:nvPr>
            <p:ph type="ftr" sz="quarter" idx="10"/>
          </p:nvPr>
        </p:nvSpPr>
        <p:spPr/>
        <p:txBody>
          <a:bodyPr/>
          <a:lstStyle/>
          <a:p>
            <a:r>
              <a:rPr lang="en-US" smtClean="0"/>
              <a:t>Eventuele voettekst</a:t>
            </a:r>
            <a:endParaRPr lang="en-US" dirty="0"/>
          </a:p>
        </p:txBody>
      </p:sp>
      <p:sp>
        <p:nvSpPr>
          <p:cNvPr id="5" name="Tijdelijke aanduiding voor dianummer 4"/>
          <p:cNvSpPr>
            <a:spLocks noGrp="1"/>
          </p:cNvSpPr>
          <p:nvPr>
            <p:ph type="sldNum" sz="quarter" idx="11"/>
          </p:nvPr>
        </p:nvSpPr>
        <p:spPr/>
        <p:txBody>
          <a:bodyPr/>
          <a:lstStyle/>
          <a:p>
            <a:fld id="{7C0D88E8-1530-474F-A7AB-EB6DE1C99DCC}" type="slidenum">
              <a:rPr lang="en-US" smtClean="0"/>
              <a:pPr/>
              <a:t>1</a:t>
            </a:fld>
            <a:endParaRPr lang="en-US" dirty="0"/>
          </a:p>
        </p:txBody>
      </p:sp>
    </p:spTree>
    <p:extLst>
      <p:ext uri="{BB962C8B-B14F-4D97-AF65-F5344CB8AC3E}">
        <p14:creationId xmlns:p14="http://schemas.microsoft.com/office/powerpoint/2010/main" val="1065318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voettekst 3"/>
          <p:cNvSpPr>
            <a:spLocks noGrp="1"/>
          </p:cNvSpPr>
          <p:nvPr>
            <p:ph type="ftr" sz="quarter" idx="10"/>
          </p:nvPr>
        </p:nvSpPr>
        <p:spPr/>
        <p:txBody>
          <a:bodyPr/>
          <a:lstStyle/>
          <a:p>
            <a:r>
              <a:rPr lang="en-US" smtClean="0"/>
              <a:t>Eventuele voettekst</a:t>
            </a:r>
            <a:endParaRPr lang="en-US" dirty="0"/>
          </a:p>
        </p:txBody>
      </p:sp>
      <p:sp>
        <p:nvSpPr>
          <p:cNvPr id="5" name="Tijdelijke aanduiding voor dianummer 4"/>
          <p:cNvSpPr>
            <a:spLocks noGrp="1"/>
          </p:cNvSpPr>
          <p:nvPr>
            <p:ph type="sldNum" sz="quarter" idx="11"/>
          </p:nvPr>
        </p:nvSpPr>
        <p:spPr/>
        <p:txBody>
          <a:bodyPr/>
          <a:lstStyle/>
          <a:p>
            <a:fld id="{7C0D88E8-1530-474F-A7AB-EB6DE1C99DCC}" type="slidenum">
              <a:rPr lang="en-US" smtClean="0"/>
              <a:pPr/>
              <a:t>2</a:t>
            </a:fld>
            <a:endParaRPr lang="en-US" dirty="0"/>
          </a:p>
        </p:txBody>
      </p:sp>
    </p:spTree>
    <p:extLst>
      <p:ext uri="{BB962C8B-B14F-4D97-AF65-F5344CB8AC3E}">
        <p14:creationId xmlns:p14="http://schemas.microsoft.com/office/powerpoint/2010/main" val="1945005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https://aandeslagmetdeomgevingswet.nl/wetsinstrumenten/provincie/omgevingsverordening/regels-activiteiten/#h33f155b3-29fe-440c-ba09-665eeadd82ec</a:t>
            </a:r>
            <a:endParaRPr lang="nl-NL" dirty="0"/>
          </a:p>
        </p:txBody>
      </p:sp>
      <p:sp>
        <p:nvSpPr>
          <p:cNvPr id="4" name="Tijdelijke aanduiding voor voettekst 3"/>
          <p:cNvSpPr>
            <a:spLocks noGrp="1"/>
          </p:cNvSpPr>
          <p:nvPr>
            <p:ph type="ftr" sz="quarter" idx="10"/>
          </p:nvPr>
        </p:nvSpPr>
        <p:spPr/>
        <p:txBody>
          <a:bodyPr/>
          <a:lstStyle/>
          <a:p>
            <a:r>
              <a:rPr lang="en-US" smtClean="0"/>
              <a:t>Eventuele voettekst</a:t>
            </a:r>
            <a:endParaRPr lang="en-US" dirty="0"/>
          </a:p>
        </p:txBody>
      </p:sp>
      <p:sp>
        <p:nvSpPr>
          <p:cNvPr id="5" name="Tijdelijke aanduiding voor dianummer 4"/>
          <p:cNvSpPr>
            <a:spLocks noGrp="1"/>
          </p:cNvSpPr>
          <p:nvPr>
            <p:ph type="sldNum" sz="quarter" idx="11"/>
          </p:nvPr>
        </p:nvSpPr>
        <p:spPr/>
        <p:txBody>
          <a:bodyPr/>
          <a:lstStyle/>
          <a:p>
            <a:fld id="{7C0D88E8-1530-474F-A7AB-EB6DE1C99DCC}" type="slidenum">
              <a:rPr lang="en-US" smtClean="0"/>
              <a:pPr/>
              <a:t>6</a:t>
            </a:fld>
            <a:endParaRPr lang="en-US" dirty="0"/>
          </a:p>
        </p:txBody>
      </p:sp>
    </p:spTree>
    <p:extLst>
      <p:ext uri="{BB962C8B-B14F-4D97-AF65-F5344CB8AC3E}">
        <p14:creationId xmlns:p14="http://schemas.microsoft.com/office/powerpoint/2010/main" val="1235248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voettekst 3"/>
          <p:cNvSpPr>
            <a:spLocks noGrp="1"/>
          </p:cNvSpPr>
          <p:nvPr>
            <p:ph type="ftr" sz="quarter" idx="10"/>
          </p:nvPr>
        </p:nvSpPr>
        <p:spPr/>
        <p:txBody>
          <a:bodyPr/>
          <a:lstStyle/>
          <a:p>
            <a:r>
              <a:rPr lang="en-US" smtClean="0"/>
              <a:t>Eventuele voettekst</a:t>
            </a:r>
            <a:endParaRPr lang="en-US" dirty="0"/>
          </a:p>
        </p:txBody>
      </p:sp>
      <p:sp>
        <p:nvSpPr>
          <p:cNvPr id="5" name="Tijdelijke aanduiding voor dianummer 4"/>
          <p:cNvSpPr>
            <a:spLocks noGrp="1"/>
          </p:cNvSpPr>
          <p:nvPr>
            <p:ph type="sldNum" sz="quarter" idx="11"/>
          </p:nvPr>
        </p:nvSpPr>
        <p:spPr/>
        <p:txBody>
          <a:bodyPr/>
          <a:lstStyle/>
          <a:p>
            <a:fld id="{7C0D88E8-1530-474F-A7AB-EB6DE1C99DCC}" type="slidenum">
              <a:rPr lang="en-US" smtClean="0"/>
              <a:pPr/>
              <a:t>7</a:t>
            </a:fld>
            <a:endParaRPr lang="en-US" dirty="0"/>
          </a:p>
        </p:txBody>
      </p:sp>
    </p:spTree>
    <p:extLst>
      <p:ext uri="{BB962C8B-B14F-4D97-AF65-F5344CB8AC3E}">
        <p14:creationId xmlns:p14="http://schemas.microsoft.com/office/powerpoint/2010/main" val="92007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https://aandeslagmetdeomgevingswet.nl/wetsinstrumenten/provincie/omgevingsverordening/waarmee-provincie/</a:t>
            </a:r>
            <a:endParaRPr lang="nl-NL" dirty="0"/>
          </a:p>
        </p:txBody>
      </p:sp>
      <p:sp>
        <p:nvSpPr>
          <p:cNvPr id="4" name="Tijdelijke aanduiding voor voettekst 3"/>
          <p:cNvSpPr>
            <a:spLocks noGrp="1"/>
          </p:cNvSpPr>
          <p:nvPr>
            <p:ph type="ftr" sz="quarter" idx="10"/>
          </p:nvPr>
        </p:nvSpPr>
        <p:spPr/>
        <p:txBody>
          <a:bodyPr/>
          <a:lstStyle/>
          <a:p>
            <a:r>
              <a:rPr lang="en-US" smtClean="0"/>
              <a:t>Eventuele voettekst</a:t>
            </a:r>
            <a:endParaRPr lang="en-US" dirty="0"/>
          </a:p>
        </p:txBody>
      </p:sp>
      <p:sp>
        <p:nvSpPr>
          <p:cNvPr id="5" name="Tijdelijke aanduiding voor dianummer 4"/>
          <p:cNvSpPr>
            <a:spLocks noGrp="1"/>
          </p:cNvSpPr>
          <p:nvPr>
            <p:ph type="sldNum" sz="quarter" idx="11"/>
          </p:nvPr>
        </p:nvSpPr>
        <p:spPr/>
        <p:txBody>
          <a:bodyPr/>
          <a:lstStyle/>
          <a:p>
            <a:fld id="{7C0D88E8-1530-474F-A7AB-EB6DE1C99DCC}" type="slidenum">
              <a:rPr lang="en-US" smtClean="0"/>
              <a:pPr/>
              <a:t>8</a:t>
            </a:fld>
            <a:endParaRPr lang="en-US" dirty="0"/>
          </a:p>
        </p:txBody>
      </p:sp>
    </p:spTree>
    <p:extLst>
      <p:ext uri="{BB962C8B-B14F-4D97-AF65-F5344CB8AC3E}">
        <p14:creationId xmlns:p14="http://schemas.microsoft.com/office/powerpoint/2010/main" val="45436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https://aandeslagmetdeomgevingswet.nl/wetsinstrumenten/provincie/omgevingsverordening/wat-verandert-er/</a:t>
            </a:r>
            <a:endParaRPr lang="nl-NL" dirty="0"/>
          </a:p>
        </p:txBody>
      </p:sp>
      <p:sp>
        <p:nvSpPr>
          <p:cNvPr id="4" name="Tijdelijke aanduiding voor voettekst 3"/>
          <p:cNvSpPr>
            <a:spLocks noGrp="1"/>
          </p:cNvSpPr>
          <p:nvPr>
            <p:ph type="ftr" sz="quarter" idx="10"/>
          </p:nvPr>
        </p:nvSpPr>
        <p:spPr/>
        <p:txBody>
          <a:bodyPr/>
          <a:lstStyle/>
          <a:p>
            <a:r>
              <a:rPr lang="en-US" smtClean="0"/>
              <a:t>Eventuele voettekst</a:t>
            </a:r>
            <a:endParaRPr lang="en-US" dirty="0"/>
          </a:p>
        </p:txBody>
      </p:sp>
      <p:sp>
        <p:nvSpPr>
          <p:cNvPr id="5" name="Tijdelijke aanduiding voor dianummer 4"/>
          <p:cNvSpPr>
            <a:spLocks noGrp="1"/>
          </p:cNvSpPr>
          <p:nvPr>
            <p:ph type="sldNum" sz="quarter" idx="11"/>
          </p:nvPr>
        </p:nvSpPr>
        <p:spPr/>
        <p:txBody>
          <a:bodyPr/>
          <a:lstStyle/>
          <a:p>
            <a:fld id="{7C0D88E8-1530-474F-A7AB-EB6DE1C99DCC}" type="slidenum">
              <a:rPr lang="en-US" smtClean="0"/>
              <a:pPr/>
              <a:t>9</a:t>
            </a:fld>
            <a:endParaRPr lang="en-US" dirty="0"/>
          </a:p>
        </p:txBody>
      </p:sp>
    </p:spTree>
    <p:extLst>
      <p:ext uri="{BB962C8B-B14F-4D97-AF65-F5344CB8AC3E}">
        <p14:creationId xmlns:p14="http://schemas.microsoft.com/office/powerpoint/2010/main" val="35014807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dirty="0" smtClean="0"/>
              <a:t>Titelstijl van model bewerken</a:t>
            </a:r>
            <a:endParaRPr lang="nl-NL" dirty="0"/>
          </a:p>
        </p:txBody>
      </p:sp>
      <p:sp>
        <p:nvSpPr>
          <p:cNvPr id="3" name="Subtitel 2"/>
          <p:cNvSpPr>
            <a:spLocks noGrp="1"/>
          </p:cNvSpPr>
          <p:nvPr>
            <p:ph type="subTitle" idx="1" hasCustomPrompt="1"/>
          </p:nvPr>
        </p:nvSpPr>
        <p:spPr>
          <a:xfrm>
            <a:off x="4767108" y="3424047"/>
            <a:ext cx="3878753" cy="1550153"/>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&lt;naam&gt;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17" name="Tijdelijke aanduiding voor tekst 16"/>
          <p:cNvSpPr>
            <a:spLocks noGrp="1"/>
          </p:cNvSpPr>
          <p:nvPr>
            <p:ph type="body" sz="quarter" idx="11" hasCustomPrompt="1"/>
          </p:nvPr>
        </p:nvSpPr>
        <p:spPr>
          <a:xfrm>
            <a:off x="4767263" y="5402696"/>
            <a:ext cx="3878262" cy="931863"/>
          </a:xfrm>
        </p:spPr>
        <p:txBody>
          <a:bodyPr anchor="b">
            <a:noAutofit/>
          </a:bodyPr>
          <a:lstStyle>
            <a:lvl1pPr marL="0" indent="0" algn="l">
              <a:buFontTx/>
              <a:buNone/>
              <a:defRPr sz="1000">
                <a:solidFill>
                  <a:schemeClr val="bg1"/>
                </a:solidFill>
              </a:defRPr>
            </a:lvl1pPr>
            <a:lvl2pPr marL="457200" indent="0" algn="l">
              <a:buFontTx/>
              <a:buNone/>
              <a:defRPr sz="1000">
                <a:solidFill>
                  <a:schemeClr val="bg1"/>
                </a:solidFill>
              </a:defRPr>
            </a:lvl2pPr>
            <a:lvl3pPr marL="914400" indent="0" algn="l">
              <a:buFontTx/>
              <a:buNone/>
              <a:defRPr sz="1000">
                <a:solidFill>
                  <a:schemeClr val="bg1"/>
                </a:solidFill>
              </a:defRPr>
            </a:lvl3pPr>
            <a:lvl4pPr marL="1371600" indent="0" algn="l">
              <a:buFontTx/>
              <a:buNone/>
              <a:defRPr sz="1000">
                <a:solidFill>
                  <a:schemeClr val="bg1"/>
                </a:solidFill>
              </a:defRPr>
            </a:lvl4pPr>
            <a:lvl5pPr marL="1828800" indent="0" algn="l">
              <a:buFontTx/>
              <a:buNone/>
              <a:defRPr sz="1000">
                <a:solidFill>
                  <a:schemeClr val="bg1"/>
                </a:solidFill>
              </a:defRPr>
            </a:lvl5pPr>
          </a:lstStyle>
          <a:p>
            <a:pPr lvl="0"/>
            <a:r>
              <a:rPr lang="nl-NL" dirty="0" smtClean="0"/>
              <a:t>&lt;versie&gt;</a:t>
            </a:r>
            <a:endParaRPr lang="nl-NL" dirty="0"/>
          </a:p>
        </p:txBody>
      </p:sp>
      <p:sp>
        <p:nvSpPr>
          <p:cNvPr id="23" name="Rechthoek 22"/>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243032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E0907E72-D634-B14E-8F42-930BB5C3EACA}" type="datetime3">
              <a:rPr lang="nl-NL" smtClean="0"/>
              <a:t>2/3/19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442913" y="1811338"/>
            <a:ext cx="4453799"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dirty="0" smtClean="0"/>
              <a:t>Klik om de tekststijl van het model te bewerken</a:t>
            </a:r>
          </a:p>
        </p:txBody>
      </p:sp>
      <p:sp>
        <p:nvSpPr>
          <p:cNvPr id="7" name="Tijdelijke aanduiding voor afbeelding 6"/>
          <p:cNvSpPr>
            <a:spLocks noGrp="1"/>
          </p:cNvSpPr>
          <p:nvPr>
            <p:ph type="pic" sz="quarter" idx="13"/>
          </p:nvPr>
        </p:nvSpPr>
        <p:spPr>
          <a:xfrm>
            <a:off x="5186363" y="1811338"/>
            <a:ext cx="3494087" cy="4300538"/>
          </a:xfrm>
        </p:spPr>
        <p:txBody>
          <a:bodyPr/>
          <a:lstStyle/>
          <a:p>
            <a:endParaRPr lang="nl-NL"/>
          </a:p>
        </p:txBody>
      </p:sp>
    </p:spTree>
    <p:extLst>
      <p:ext uri="{BB962C8B-B14F-4D97-AF65-F5344CB8AC3E}">
        <p14:creationId xmlns:p14="http://schemas.microsoft.com/office/powerpoint/2010/main" val="2181187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E0907E72-D634-B14E-8F42-930BB5C3EACA}" type="datetime3">
              <a:rPr lang="nl-NL" smtClean="0"/>
              <a:t>2/3/19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85750" indent="-285750" algn="l">
              <a:buFont typeface="Arial"/>
              <a:buChar char="•"/>
              <a:defRPr>
                <a:solidFill>
                  <a:schemeClr val="tx1"/>
                </a:solidFill>
              </a:defRPr>
            </a:lvl1pPr>
            <a:lvl2pPr marL="742950" indent="-285750" algn="l">
              <a:buFont typeface="Arial"/>
              <a:buChar char="•"/>
              <a:defRPr/>
            </a:lvl2pPr>
            <a:lvl3pPr marL="1200150" indent="-285750" algn="l">
              <a:buFont typeface="Arial"/>
              <a:buChar char="•"/>
              <a:defRPr/>
            </a:lvl3pPr>
            <a:lvl4pPr marL="1657350" indent="-285750" algn="l">
              <a:buFont typeface="Arial"/>
              <a:buChar char="•"/>
              <a:defRPr/>
            </a:lvl4pPr>
            <a:lvl5pPr marL="2114550" indent="-285750" algn="l">
              <a:buFont typeface="Arial"/>
              <a:buChar char="•"/>
              <a:defRPr/>
            </a:lvl5pPr>
          </a:lstStyle>
          <a:p>
            <a:pPr lvl="0"/>
            <a:r>
              <a:rPr lang="nl-NL" dirty="0" smtClean="0"/>
              <a:t>Klik om de tekststijl van het model te bewerken</a:t>
            </a:r>
          </a:p>
        </p:txBody>
      </p:sp>
    </p:spTree>
    <p:extLst>
      <p:ext uri="{BB962C8B-B14F-4D97-AF65-F5344CB8AC3E}">
        <p14:creationId xmlns:p14="http://schemas.microsoft.com/office/powerpoint/2010/main" val="1251688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2/3/19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0" y="4779818"/>
            <a:ext cx="9144000" cy="1486045"/>
          </a:xfrm>
        </p:spPr>
        <p:txBody>
          <a:bodyPr>
            <a:normAutofit/>
          </a:bodyPr>
          <a:lstStyle>
            <a:lvl1pPr>
              <a:defRPr sz="1400"/>
            </a:lvl1pPr>
          </a:lstStyle>
          <a:p>
            <a:endParaRPr lang="nl-NL" dirty="0"/>
          </a:p>
        </p:txBody>
      </p:sp>
      <p:sp>
        <p:nvSpPr>
          <p:cNvPr id="7" name="Titel 1"/>
          <p:cNvSpPr>
            <a:spLocks noGrp="1"/>
          </p:cNvSpPr>
          <p:nvPr>
            <p:ph type="title"/>
          </p:nvPr>
        </p:nvSpPr>
        <p:spPr>
          <a:xfrm>
            <a:off x="450850" y="1169390"/>
            <a:ext cx="8229600" cy="663123"/>
          </a:xfrm>
        </p:spPr>
        <p:txBody>
          <a:bodyPr/>
          <a:lstStyle/>
          <a:p>
            <a:r>
              <a:rPr lang="nl-NL" dirty="0" smtClean="0"/>
              <a:t>Titelstijl van model bewerken</a:t>
            </a:r>
            <a:endParaRPr lang="nl-NL" dirty="0"/>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Tree>
    <p:extLst>
      <p:ext uri="{BB962C8B-B14F-4D97-AF65-F5344CB8AC3E}">
        <p14:creationId xmlns:p14="http://schemas.microsoft.com/office/powerpoint/2010/main" val="3404677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2/3/19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450850" y="4078829"/>
            <a:ext cx="3890754" cy="2053685"/>
          </a:xfrm>
        </p:spPr>
        <p:txBody>
          <a:bodyPr>
            <a:normAutofit/>
          </a:bodyPr>
          <a:lstStyle>
            <a:lvl1pPr>
              <a:defRPr sz="1400"/>
            </a:lvl1pPr>
          </a:lstStyle>
          <a:p>
            <a:endParaRPr lang="nl-NL" dirty="0"/>
          </a:p>
        </p:txBody>
      </p:sp>
      <p:sp>
        <p:nvSpPr>
          <p:cNvPr id="7" name="Titel 1"/>
          <p:cNvSpPr>
            <a:spLocks noGrp="1"/>
          </p:cNvSpPr>
          <p:nvPr>
            <p:ph type="title"/>
          </p:nvPr>
        </p:nvSpPr>
        <p:spPr>
          <a:xfrm>
            <a:off x="450850" y="1169390"/>
            <a:ext cx="8229600" cy="663123"/>
          </a:xfrm>
        </p:spPr>
        <p:txBody>
          <a:bodyPr/>
          <a:lstStyle/>
          <a:p>
            <a:r>
              <a:rPr lang="nl-NL" dirty="0" smtClean="0"/>
              <a:t>Titelstijl van model bewerken</a:t>
            </a:r>
            <a:endParaRPr lang="nl-NL" dirty="0"/>
          </a:p>
        </p:txBody>
      </p:sp>
      <p:sp>
        <p:nvSpPr>
          <p:cNvPr id="8" name="Tijdelijke aanduiding voor tekst 5"/>
          <p:cNvSpPr>
            <a:spLocks noGrp="1"/>
          </p:cNvSpPr>
          <p:nvPr>
            <p:ph type="body" sz="quarter" idx="13"/>
          </p:nvPr>
        </p:nvSpPr>
        <p:spPr>
          <a:xfrm>
            <a:off x="450850" y="1811338"/>
            <a:ext cx="8229600" cy="2073559"/>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9" name="Tijdelijke aanduiding voor afbeelding 5"/>
          <p:cNvSpPr>
            <a:spLocks noGrp="1"/>
          </p:cNvSpPr>
          <p:nvPr>
            <p:ph type="pic" sz="quarter" idx="14"/>
          </p:nvPr>
        </p:nvSpPr>
        <p:spPr>
          <a:xfrm>
            <a:off x="4789696" y="4078829"/>
            <a:ext cx="3890754" cy="2053685"/>
          </a:xfrm>
        </p:spPr>
        <p:txBody>
          <a:bodyPr>
            <a:normAutofit/>
          </a:bodyPr>
          <a:lstStyle>
            <a:lvl1pPr>
              <a:defRPr sz="1400"/>
            </a:lvl1pPr>
          </a:lstStyle>
          <a:p>
            <a:endParaRPr lang="nl-NL" dirty="0"/>
          </a:p>
        </p:txBody>
      </p:sp>
    </p:spTree>
    <p:extLst>
      <p:ext uri="{BB962C8B-B14F-4D97-AF65-F5344CB8AC3E}">
        <p14:creationId xmlns:p14="http://schemas.microsoft.com/office/powerpoint/2010/main" val="816870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2/3/19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4792644" y="1805082"/>
            <a:ext cx="3890754" cy="2053685"/>
          </a:xfrm>
        </p:spPr>
        <p:txBody>
          <a:bodyPr>
            <a:normAutofit/>
          </a:bodyPr>
          <a:lstStyle>
            <a:lvl1pPr>
              <a:defRPr sz="1400"/>
            </a:lvl1pPr>
          </a:lstStyle>
          <a:p>
            <a:endParaRPr lang="nl-NL" dirty="0"/>
          </a:p>
        </p:txBody>
      </p:sp>
      <p:sp>
        <p:nvSpPr>
          <p:cNvPr id="7" name="Titel 1"/>
          <p:cNvSpPr>
            <a:spLocks noGrp="1"/>
          </p:cNvSpPr>
          <p:nvPr>
            <p:ph type="title"/>
          </p:nvPr>
        </p:nvSpPr>
        <p:spPr>
          <a:xfrm>
            <a:off x="450850" y="1169390"/>
            <a:ext cx="8229600" cy="663123"/>
          </a:xfrm>
        </p:spPr>
        <p:txBody>
          <a:bodyPr/>
          <a:lstStyle/>
          <a:p>
            <a:r>
              <a:rPr lang="nl-NL" dirty="0" smtClean="0"/>
              <a:t>Titelstijl van model bewerken</a:t>
            </a:r>
            <a:endParaRPr lang="nl-NL" dirty="0"/>
          </a:p>
        </p:txBody>
      </p:sp>
      <p:sp>
        <p:nvSpPr>
          <p:cNvPr id="8" name="Tijdelijke aanduiding voor tekst 5"/>
          <p:cNvSpPr>
            <a:spLocks noGrp="1"/>
          </p:cNvSpPr>
          <p:nvPr>
            <p:ph type="body" sz="quarter" idx="13"/>
          </p:nvPr>
        </p:nvSpPr>
        <p:spPr>
          <a:xfrm>
            <a:off x="457200" y="1811338"/>
            <a:ext cx="3947060" cy="432117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9" name="Tijdelijke aanduiding voor afbeelding 5"/>
          <p:cNvSpPr>
            <a:spLocks noGrp="1"/>
          </p:cNvSpPr>
          <p:nvPr>
            <p:ph type="pic" sz="quarter" idx="14"/>
          </p:nvPr>
        </p:nvSpPr>
        <p:spPr>
          <a:xfrm>
            <a:off x="4789696" y="4078829"/>
            <a:ext cx="3890754" cy="2053685"/>
          </a:xfrm>
        </p:spPr>
        <p:txBody>
          <a:bodyPr>
            <a:normAutofit/>
          </a:bodyPr>
          <a:lstStyle>
            <a:lvl1pPr>
              <a:defRPr sz="1400"/>
            </a:lvl1pPr>
          </a:lstStyle>
          <a:p>
            <a:endParaRPr lang="nl-NL" dirty="0"/>
          </a:p>
        </p:txBody>
      </p:sp>
    </p:spTree>
    <p:extLst>
      <p:ext uri="{BB962C8B-B14F-4D97-AF65-F5344CB8AC3E}">
        <p14:creationId xmlns:p14="http://schemas.microsoft.com/office/powerpoint/2010/main" val="2165758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0"/>
            <a:ext cx="3736302" cy="663123"/>
          </a:xfrm>
        </p:spPr>
        <p:txBody>
          <a:body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C1BCF565-E116-0249-97A2-BDF505AB21A5}" type="datetime3">
              <a:rPr lang="nl-NL" smtClean="0"/>
              <a:t>2/3/19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7" name="Tijdelijke aanduiding voor afbeelding 6"/>
          <p:cNvSpPr>
            <a:spLocks noGrp="1"/>
          </p:cNvSpPr>
          <p:nvPr>
            <p:ph type="pic" sz="quarter" idx="14"/>
          </p:nvPr>
        </p:nvSpPr>
        <p:spPr>
          <a:xfrm>
            <a:off x="4567238" y="1160462"/>
            <a:ext cx="4235017" cy="4972051"/>
          </a:xfrm>
        </p:spPr>
        <p:txBody>
          <a:bodyPr>
            <a:normAutofit/>
          </a:bodyPr>
          <a:lstStyle>
            <a:lvl1pPr>
              <a:defRPr sz="1400"/>
            </a:lvl1pPr>
          </a:lstStyle>
          <a:p>
            <a:endParaRPr lang="nl-NL" dirty="0"/>
          </a:p>
        </p:txBody>
      </p:sp>
    </p:spTree>
    <p:extLst>
      <p:ext uri="{BB962C8B-B14F-4D97-AF65-F5344CB8AC3E}">
        <p14:creationId xmlns:p14="http://schemas.microsoft.com/office/powerpoint/2010/main" val="1818760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6244648" cy="4159250"/>
          </a:xfrm>
        </p:spPr>
        <p:txBody>
          <a:bodyPr>
            <a:normAutofit/>
          </a:bodyPr>
          <a:lstStyle>
            <a:lvl1pPr>
              <a:defRPr sz="1400"/>
            </a:lvl1pPr>
          </a:lstStyle>
          <a:p>
            <a:endParaRPr lang="nl-NL" dirty="0"/>
          </a:p>
        </p:txBody>
      </p:sp>
      <p:sp>
        <p:nvSpPr>
          <p:cNvPr id="2" name="Titel 1"/>
          <p:cNvSpPr>
            <a:spLocks noGrp="1"/>
          </p:cNvSpPr>
          <p:nvPr>
            <p:ph type="title"/>
          </p:nvPr>
        </p:nvSpPr>
        <p:spPr>
          <a:xfrm>
            <a:off x="1445203" y="5384243"/>
            <a:ext cx="6244070" cy="519333"/>
          </a:xfrm>
        </p:spPr>
        <p:txBody>
          <a:bodyPr>
            <a:normAutofit/>
          </a:bodyPr>
          <a:lstStyle>
            <a:lvl1pPr>
              <a:defRPr sz="2000"/>
            </a:lvl1p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33B407B4-DD70-D045-8D0A-4EFC055441BF}" type="datetime3">
              <a:rPr lang="nl-NL" smtClean="0"/>
              <a:t>2/3/19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1444625" y="5765367"/>
            <a:ext cx="6245225"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dirty="0" smtClean="0"/>
              <a:t>Klik om de tekststijl van het model te bewerken</a:t>
            </a:r>
          </a:p>
        </p:txBody>
      </p:sp>
    </p:spTree>
    <p:extLst>
      <p:ext uri="{BB962C8B-B14F-4D97-AF65-F5344CB8AC3E}">
        <p14:creationId xmlns:p14="http://schemas.microsoft.com/office/powerpoint/2010/main" val="10789531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4" y="1168400"/>
            <a:ext cx="2919557" cy="4159250"/>
          </a:xfrm>
        </p:spPr>
        <p:txBody>
          <a:bodyPr>
            <a:normAutofit/>
          </a:bodyPr>
          <a:lstStyle>
            <a:lvl1pPr>
              <a:defRPr sz="1400"/>
            </a:lvl1pPr>
          </a:lstStyle>
          <a:p>
            <a:endParaRPr lang="nl-NL" dirty="0"/>
          </a:p>
        </p:txBody>
      </p:sp>
      <p:sp>
        <p:nvSpPr>
          <p:cNvPr id="2" name="Titel 1"/>
          <p:cNvSpPr>
            <a:spLocks noGrp="1"/>
          </p:cNvSpPr>
          <p:nvPr>
            <p:ph type="title"/>
          </p:nvPr>
        </p:nvSpPr>
        <p:spPr>
          <a:xfrm>
            <a:off x="1445203" y="5384243"/>
            <a:ext cx="6244070" cy="519333"/>
          </a:xfrm>
        </p:spPr>
        <p:txBody>
          <a:bodyPr>
            <a:normAutofit/>
          </a:bodyPr>
          <a:lstStyle>
            <a:lvl1pPr>
              <a:defRPr sz="2000"/>
            </a:lvl1p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33B407B4-DD70-D045-8D0A-4EFC055441BF}" type="datetime3">
              <a:rPr lang="nl-NL" smtClean="0"/>
              <a:t>2/3/19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1444625" y="5765367"/>
            <a:ext cx="6245225"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dirty="0" smtClean="0"/>
              <a:t>Klik om de tekststijl van het model te bewerken</a:t>
            </a:r>
          </a:p>
        </p:txBody>
      </p:sp>
      <p:sp>
        <p:nvSpPr>
          <p:cNvPr id="8" name="Tijdelijke aanduiding voor afbeelding 8"/>
          <p:cNvSpPr>
            <a:spLocks noGrp="1"/>
          </p:cNvSpPr>
          <p:nvPr>
            <p:ph type="pic" sz="quarter" idx="14"/>
          </p:nvPr>
        </p:nvSpPr>
        <p:spPr>
          <a:xfrm>
            <a:off x="4756727" y="1160463"/>
            <a:ext cx="2932546" cy="4159250"/>
          </a:xfrm>
        </p:spPr>
        <p:txBody>
          <a:bodyPr>
            <a:normAutofit/>
          </a:bodyPr>
          <a:lstStyle>
            <a:lvl1pPr>
              <a:defRPr sz="1400"/>
            </a:lvl1pPr>
          </a:lstStyle>
          <a:p>
            <a:endParaRPr lang="nl-NL" dirty="0"/>
          </a:p>
        </p:txBody>
      </p:sp>
    </p:spTree>
    <p:extLst>
      <p:ext uri="{BB962C8B-B14F-4D97-AF65-F5344CB8AC3E}">
        <p14:creationId xmlns:p14="http://schemas.microsoft.com/office/powerpoint/2010/main" val="36652152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noFill/>
          <a:ln>
            <a:noFill/>
          </a:ln>
        </p:spPr>
        <p:txBody>
          <a:bodyPr/>
          <a:lstStyle/>
          <a:p>
            <a:r>
              <a:rPr lang="nl-NL" dirty="0" smtClean="0"/>
              <a:t>Klik om de stijl te bewerken</a:t>
            </a:r>
            <a:endParaRPr lang="nl-NL" dirty="0"/>
          </a:p>
        </p:txBody>
      </p:sp>
      <p:sp>
        <p:nvSpPr>
          <p:cNvPr id="3" name="Tijdelijke aanduiding voor inhoud 2"/>
          <p:cNvSpPr>
            <a:spLocks noGrp="1"/>
          </p:cNvSpPr>
          <p:nvPr>
            <p:ph idx="1"/>
          </p:nvPr>
        </p:nvSpPr>
        <p:spPr/>
        <p:txBody>
          <a:bodyPr/>
          <a:lstStyle>
            <a:lvl1pPr>
              <a:defRPr/>
            </a:lvl1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8" name="Tijdelijke aanduiding voor datum 8"/>
          <p:cNvSpPr>
            <a:spLocks noGrp="1"/>
          </p:cNvSpPr>
          <p:nvPr>
            <p:ph type="dt" sz="half" idx="2"/>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
        <p:nvSpPr>
          <p:cNvPr id="9"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Tree>
    <p:extLst>
      <p:ext uri="{BB962C8B-B14F-4D97-AF65-F5344CB8AC3E}">
        <p14:creationId xmlns:p14="http://schemas.microsoft.com/office/powerpoint/2010/main" val="16295691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noFill/>
          <a:ln>
            <a:noFill/>
          </a:ln>
        </p:spPr>
        <p:txBody>
          <a:bodyPr/>
          <a:lstStyle/>
          <a:p>
            <a:r>
              <a:rPr lang="nl-NL" dirty="0" smtClean="0"/>
              <a:t>Klik om de stijl te bewerken</a:t>
            </a:r>
            <a:endParaRPr lang="nl-NL" dirty="0"/>
          </a:p>
        </p:txBody>
      </p:sp>
      <p:sp>
        <p:nvSpPr>
          <p:cNvPr id="3" name="Tijdelijke aanduiding voor inhoud 2"/>
          <p:cNvSpPr>
            <a:spLocks noGrp="1"/>
          </p:cNvSpPr>
          <p:nvPr>
            <p:ph idx="1"/>
          </p:nvPr>
        </p:nvSpPr>
        <p:spPr/>
        <p:txBody>
          <a:bodyPr/>
          <a:lstStyle>
            <a:lvl1pPr>
              <a:defRPr/>
            </a:lvl1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8" name="Tijdelijke aanduiding voor datum 8"/>
          <p:cNvSpPr>
            <a:spLocks noGrp="1"/>
          </p:cNvSpPr>
          <p:nvPr>
            <p:ph type="dt" sz="half" idx="2"/>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
        <p:nvSpPr>
          <p:cNvPr id="9"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Tree>
    <p:extLst>
      <p:ext uri="{BB962C8B-B14F-4D97-AF65-F5344CB8AC3E}">
        <p14:creationId xmlns:p14="http://schemas.microsoft.com/office/powerpoint/2010/main" val="1167567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dirty="0" smtClean="0"/>
              <a:t>&lt;hoofdstuk titel&gt;</a:t>
            </a:r>
            <a:endParaRPr lang="nl-NL" dirty="0"/>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&lt;inhoud hoofdstuk&gt;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10147242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323528" y="1800000"/>
            <a:ext cx="4129200" cy="4273200"/>
          </a:xfrm>
        </p:spPr>
        <p:txBody>
          <a:bodyPr/>
          <a:lstStyle>
            <a:lvl1pPr>
              <a:defRPr sz="14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4" name="Tijdelijke aanduiding voor inhoud 3"/>
          <p:cNvSpPr>
            <a:spLocks noGrp="1"/>
          </p:cNvSpPr>
          <p:nvPr>
            <p:ph sz="half" idx="2"/>
          </p:nvPr>
        </p:nvSpPr>
        <p:spPr>
          <a:xfrm>
            <a:off x="4683600" y="1800000"/>
            <a:ext cx="4129200" cy="4273200"/>
          </a:xfrm>
        </p:spPr>
        <p:txBody>
          <a:bodyPr/>
          <a:lstStyle>
            <a:lvl1pPr>
              <a:defRPr sz="14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7" name="Tijdelijke aanduiding voor datum 8"/>
          <p:cNvSpPr>
            <a:spLocks noGrp="1"/>
          </p:cNvSpPr>
          <p:nvPr>
            <p:ph type="dt" sz="half" idx="10"/>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
        <p:nvSpPr>
          <p:cNvPr id="8"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
        <p:nvSpPr>
          <p:cNvPr id="9" name="Titel 1"/>
          <p:cNvSpPr>
            <a:spLocks noGrp="1"/>
          </p:cNvSpPr>
          <p:nvPr>
            <p:ph type="title"/>
          </p:nvPr>
        </p:nvSpPr>
        <p:spPr>
          <a:xfrm>
            <a:off x="331415" y="908720"/>
            <a:ext cx="8201025" cy="571500"/>
          </a:xfrm>
        </p:spPr>
        <p:txBody>
          <a:bodyPr/>
          <a:lstStyle/>
          <a:p>
            <a:r>
              <a:rPr lang="nl-NL" dirty="0" smtClean="0"/>
              <a:t>Klik om de stijl te bewerken</a:t>
            </a:r>
            <a:endParaRPr lang="nl-NL" dirty="0"/>
          </a:p>
        </p:txBody>
      </p:sp>
    </p:spTree>
    <p:extLst>
      <p:ext uri="{BB962C8B-B14F-4D97-AF65-F5344CB8AC3E}">
        <p14:creationId xmlns:p14="http://schemas.microsoft.com/office/powerpoint/2010/main" val="33891071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elbalk hoog, tekst, afbeelding, grafiek en overi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323528" y="2178000"/>
            <a:ext cx="4129200" cy="4032000"/>
          </a:xfrm>
        </p:spPr>
        <p:txBody>
          <a:bodyPr/>
          <a:lstStyle>
            <a:lvl1pPr>
              <a:defRPr sz="14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4" name="Tijdelijke aanduiding voor inhoud 3"/>
          <p:cNvSpPr>
            <a:spLocks noGrp="1"/>
          </p:cNvSpPr>
          <p:nvPr>
            <p:ph sz="half" idx="2"/>
          </p:nvPr>
        </p:nvSpPr>
        <p:spPr>
          <a:xfrm>
            <a:off x="4575600" y="1066800"/>
            <a:ext cx="4572000" cy="5260744"/>
          </a:xfrm>
        </p:spPr>
        <p:txBody>
          <a:bodyPr/>
          <a:lstStyle>
            <a:lvl1pPr>
              <a:defRPr sz="14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endParaRPr lang="nl-NL" dirty="0" smtClean="0"/>
          </a:p>
        </p:txBody>
      </p:sp>
      <p:sp>
        <p:nvSpPr>
          <p:cNvPr id="8"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
        <p:nvSpPr>
          <p:cNvPr id="9" name="Titel 1"/>
          <p:cNvSpPr>
            <a:spLocks noGrp="1"/>
          </p:cNvSpPr>
          <p:nvPr>
            <p:ph type="title"/>
          </p:nvPr>
        </p:nvSpPr>
        <p:spPr>
          <a:xfrm>
            <a:off x="343982" y="980728"/>
            <a:ext cx="4168577" cy="1008112"/>
          </a:xfrm>
        </p:spPr>
        <p:txBody>
          <a:bodyPr/>
          <a:lstStyle/>
          <a:p>
            <a:r>
              <a:rPr lang="nl-NL" dirty="0" smtClean="0"/>
              <a:t>Klik om de stijl te bewerken</a:t>
            </a:r>
            <a:endParaRPr lang="nl-NL" dirty="0"/>
          </a:p>
        </p:txBody>
      </p:sp>
      <p:sp>
        <p:nvSpPr>
          <p:cNvPr id="10" name="Tijdelijke aanduiding voor datum 8"/>
          <p:cNvSpPr>
            <a:spLocks noGrp="1"/>
          </p:cNvSpPr>
          <p:nvPr>
            <p:ph type="dt" sz="half" idx="10"/>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Tree>
    <p:extLst>
      <p:ext uri="{BB962C8B-B14F-4D97-AF65-F5344CB8AC3E}">
        <p14:creationId xmlns:p14="http://schemas.microsoft.com/office/powerpoint/2010/main" val="35732317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elbalk laag, tekst, afbeelding, grafiek en overi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323528" y="1814400"/>
            <a:ext cx="4129200" cy="4399200"/>
          </a:xfrm>
        </p:spPr>
        <p:txBody>
          <a:bodyPr/>
          <a:lstStyle>
            <a:lvl1pPr>
              <a:defRPr sz="14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4" name="Tijdelijke aanduiding voor inhoud 3"/>
          <p:cNvSpPr>
            <a:spLocks noGrp="1"/>
          </p:cNvSpPr>
          <p:nvPr>
            <p:ph sz="half" idx="2"/>
          </p:nvPr>
        </p:nvSpPr>
        <p:spPr>
          <a:xfrm>
            <a:off x="4572000" y="1066800"/>
            <a:ext cx="4572000" cy="5248274"/>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endParaRPr lang="nl-NL" dirty="0" smtClean="0"/>
          </a:p>
        </p:txBody>
      </p:sp>
      <p:sp>
        <p:nvSpPr>
          <p:cNvPr id="8"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
        <p:nvSpPr>
          <p:cNvPr id="10" name="Titel 1"/>
          <p:cNvSpPr>
            <a:spLocks noGrp="1"/>
          </p:cNvSpPr>
          <p:nvPr>
            <p:ph type="title"/>
          </p:nvPr>
        </p:nvSpPr>
        <p:spPr>
          <a:xfrm>
            <a:off x="331415" y="908720"/>
            <a:ext cx="4168577" cy="1008112"/>
          </a:xfrm>
          <a:noFill/>
        </p:spPr>
        <p:txBody>
          <a:bodyPr/>
          <a:lstStyle/>
          <a:p>
            <a:r>
              <a:rPr lang="nl-NL" dirty="0" smtClean="0"/>
              <a:t>Klik om de stijl te bewerken</a:t>
            </a:r>
            <a:endParaRPr lang="nl-NL" dirty="0"/>
          </a:p>
        </p:txBody>
      </p:sp>
      <p:sp>
        <p:nvSpPr>
          <p:cNvPr id="9" name="Tijdelijke aanduiding voor datum 8"/>
          <p:cNvSpPr>
            <a:spLocks noGrp="1"/>
          </p:cNvSpPr>
          <p:nvPr>
            <p:ph type="dt" sz="half" idx="10"/>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Tree>
    <p:extLst>
      <p:ext uri="{BB962C8B-B14F-4D97-AF65-F5344CB8AC3E}">
        <p14:creationId xmlns:p14="http://schemas.microsoft.com/office/powerpoint/2010/main" val="26666995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elpagina met afbeelding">
    <p:spTree>
      <p:nvGrpSpPr>
        <p:cNvPr id="1" name=""/>
        <p:cNvGrpSpPr/>
        <p:nvPr/>
      </p:nvGrpSpPr>
      <p:grpSpPr>
        <a:xfrm>
          <a:off x="0" y="0"/>
          <a:ext cx="0" cy="0"/>
          <a:chOff x="0" y="0"/>
          <a:chExt cx="0" cy="0"/>
        </a:xfrm>
      </p:grpSpPr>
      <p:sp>
        <p:nvSpPr>
          <p:cNvPr id="8" name="shpTekst"/>
          <p:cNvSpPr>
            <a:spLocks noGrp="1"/>
          </p:cNvSpPr>
          <p:nvPr>
            <p:ph idx="1"/>
          </p:nvPr>
        </p:nvSpPr>
        <p:spPr bwMode="auto">
          <a:xfrm>
            <a:off x="4910138" y="1493838"/>
            <a:ext cx="3600450" cy="2773362"/>
          </a:xfrm>
          <a:prstGeom prst="rect">
            <a:avLst/>
          </a:prstGeom>
          <a:noFill/>
          <a:ln w="9525">
            <a:noFill/>
            <a:miter lim="800000"/>
            <a:headEnd/>
            <a:tailEnd/>
          </a:ln>
        </p:spPr>
        <p:txBody>
          <a:bodyPr/>
          <a:lstStyle/>
          <a:p>
            <a:pPr lvl="0"/>
            <a:r>
              <a:rPr lang="nl-NL" dirty="0" smtClean="0"/>
              <a:t>Klik om de modelstijlen te bewerken</a:t>
            </a:r>
          </a:p>
        </p:txBody>
      </p:sp>
      <p:sp>
        <p:nvSpPr>
          <p:cNvPr id="7"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
        <p:nvSpPr>
          <p:cNvPr id="9" name="Titel 1"/>
          <p:cNvSpPr>
            <a:spLocks noGrp="1"/>
          </p:cNvSpPr>
          <p:nvPr>
            <p:ph type="title"/>
          </p:nvPr>
        </p:nvSpPr>
        <p:spPr>
          <a:xfrm>
            <a:off x="331415" y="908720"/>
            <a:ext cx="4168577" cy="1008112"/>
          </a:xfrm>
          <a:noFill/>
        </p:spPr>
        <p:txBody>
          <a:bodyPr/>
          <a:lstStyle/>
          <a:p>
            <a:r>
              <a:rPr lang="nl-NL" dirty="0" smtClean="0"/>
              <a:t>Klik om de stijl te bewerken</a:t>
            </a:r>
            <a:endParaRPr lang="nl-NL" dirty="0"/>
          </a:p>
        </p:txBody>
      </p:sp>
      <p:sp>
        <p:nvSpPr>
          <p:cNvPr id="10" name="Tijdelijke aanduiding voor datum 8"/>
          <p:cNvSpPr>
            <a:spLocks noGrp="1"/>
          </p:cNvSpPr>
          <p:nvPr>
            <p:ph type="dt" sz="half" idx="2"/>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Tree>
    <p:extLst>
      <p:ext uri="{BB962C8B-B14F-4D97-AF65-F5344CB8AC3E}">
        <p14:creationId xmlns:p14="http://schemas.microsoft.com/office/powerpoint/2010/main" val="38487007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Volgdia met opsomming">
    <p:spTree>
      <p:nvGrpSpPr>
        <p:cNvPr id="1" name=""/>
        <p:cNvGrpSpPr/>
        <p:nvPr/>
      </p:nvGrpSpPr>
      <p:grpSpPr>
        <a:xfrm>
          <a:off x="0" y="0"/>
          <a:ext cx="0" cy="0"/>
          <a:chOff x="0" y="0"/>
          <a:chExt cx="0" cy="0"/>
        </a:xfrm>
      </p:grpSpPr>
      <p:sp>
        <p:nvSpPr>
          <p:cNvPr id="7" name="Tijdelijke aanduiding voor tekst 6"/>
          <p:cNvSpPr>
            <a:spLocks noGrp="1"/>
          </p:cNvSpPr>
          <p:nvPr>
            <p:ph type="body" sz="quarter" idx="11"/>
          </p:nvPr>
        </p:nvSpPr>
        <p:spPr>
          <a:xfrm>
            <a:off x="468313" y="2070000"/>
            <a:ext cx="8402400" cy="4140000"/>
          </a:xfrm>
        </p:spPr>
        <p:txBody>
          <a:bodyPr/>
          <a:lstStyle>
            <a:lvl4pPr marL="1274763" indent="-285750">
              <a:buFont typeface="Verdana" pitchFamily="34" charset="0"/>
              <a:buChar char="–"/>
              <a:defRPr sz="1800"/>
            </a:lvl4pPr>
            <a:lvl5pPr marL="1631950" indent="-285750">
              <a:buFont typeface="Verdana" pitchFamily="34" charset="0"/>
              <a:buChar char="»"/>
              <a:defRPr/>
            </a:lvl5pPr>
          </a:lstStyle>
          <a:p>
            <a:pPr lvl="0"/>
            <a:r>
              <a:rPr lang="nl-NL" noProof="0" dirty="0" err="1" smtClean="0"/>
              <a:t>Klik</a:t>
            </a:r>
            <a:r>
              <a:rPr lang="nl-NL" noProof="0" dirty="0" smtClean="0"/>
              <a:t> </a:t>
            </a:r>
            <a:r>
              <a:rPr lang="nl-NL" noProof="0" dirty="0" err="1" smtClean="0"/>
              <a:t>om</a:t>
            </a:r>
            <a:r>
              <a:rPr lang="nl-NL" noProof="0" dirty="0" smtClean="0"/>
              <a:t> de </a:t>
            </a:r>
            <a:r>
              <a:rPr lang="nl-NL" noProof="0" dirty="0" err="1" smtClean="0"/>
              <a:t>modelstijlen</a:t>
            </a:r>
            <a:r>
              <a:rPr lang="nl-NL" noProof="0" dirty="0" smtClean="0"/>
              <a:t> </a:t>
            </a:r>
            <a:r>
              <a:rPr lang="nl-NL" noProof="0" dirty="0" err="1" smtClean="0"/>
              <a:t>te</a:t>
            </a:r>
            <a:r>
              <a:rPr lang="nl-NL" noProof="0" dirty="0" smtClean="0"/>
              <a:t> </a:t>
            </a:r>
            <a:r>
              <a:rPr lang="nl-NL" noProof="0" dirty="0" err="1" smtClean="0"/>
              <a:t>bewerken</a:t>
            </a:r>
            <a:endParaRPr lang="nl-NL" noProof="0" dirty="0" smtClean="0"/>
          </a:p>
          <a:p>
            <a:pPr lvl="1"/>
            <a:r>
              <a:rPr lang="nl-NL" noProof="0" dirty="0" err="1" smtClean="0"/>
              <a:t>Tweede</a:t>
            </a:r>
            <a:r>
              <a:rPr lang="nl-NL" noProof="0" dirty="0" smtClean="0"/>
              <a:t> </a:t>
            </a:r>
            <a:r>
              <a:rPr lang="nl-NL" noProof="0" dirty="0" err="1" smtClean="0"/>
              <a:t>niveau</a:t>
            </a:r>
            <a:endParaRPr lang="nl-NL" noProof="0" dirty="0" smtClean="0"/>
          </a:p>
          <a:p>
            <a:pPr lvl="2"/>
            <a:r>
              <a:rPr lang="nl-NL" noProof="0" dirty="0" err="1" smtClean="0"/>
              <a:t>Derde</a:t>
            </a:r>
            <a:r>
              <a:rPr lang="nl-NL" noProof="0" dirty="0" smtClean="0"/>
              <a:t> </a:t>
            </a:r>
            <a:r>
              <a:rPr lang="nl-NL" noProof="0" dirty="0" err="1" smtClean="0"/>
              <a:t>niveau</a:t>
            </a:r>
            <a:endParaRPr lang="nl-NL" noProof="0" dirty="0" smtClean="0"/>
          </a:p>
          <a:p>
            <a:pPr lvl="3"/>
            <a:r>
              <a:rPr lang="nl-NL" noProof="0" dirty="0" err="1" smtClean="0"/>
              <a:t>Vierde</a:t>
            </a:r>
            <a:r>
              <a:rPr lang="nl-NL" noProof="0" dirty="0" smtClean="0"/>
              <a:t> </a:t>
            </a:r>
            <a:r>
              <a:rPr lang="nl-NL" noProof="0" dirty="0" err="1" smtClean="0"/>
              <a:t>niveau</a:t>
            </a:r>
            <a:endParaRPr lang="nl-NL" noProof="0" dirty="0" smtClean="0"/>
          </a:p>
          <a:p>
            <a:pPr lvl="4"/>
            <a:r>
              <a:rPr lang="nl-NL" noProof="0" dirty="0" err="1" smtClean="0"/>
              <a:t>Vijfde</a:t>
            </a:r>
            <a:r>
              <a:rPr lang="nl-NL" noProof="0" dirty="0" smtClean="0"/>
              <a:t> </a:t>
            </a:r>
            <a:r>
              <a:rPr lang="nl-NL" noProof="0" dirty="0" err="1" smtClean="0"/>
              <a:t>niveau</a:t>
            </a:r>
            <a:endParaRPr lang="nl-NL" noProof="0" dirty="0"/>
          </a:p>
        </p:txBody>
      </p:sp>
      <p:sp>
        <p:nvSpPr>
          <p:cNvPr id="6"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
        <p:nvSpPr>
          <p:cNvPr id="10" name="Titel 1"/>
          <p:cNvSpPr>
            <a:spLocks noGrp="1"/>
          </p:cNvSpPr>
          <p:nvPr>
            <p:ph type="title"/>
          </p:nvPr>
        </p:nvSpPr>
        <p:spPr>
          <a:xfrm>
            <a:off x="331415" y="908720"/>
            <a:ext cx="8393485" cy="792088"/>
          </a:xfrm>
          <a:noFill/>
        </p:spPr>
        <p:txBody>
          <a:bodyPr/>
          <a:lstStyle/>
          <a:p>
            <a:r>
              <a:rPr lang="nl-NL" dirty="0" smtClean="0"/>
              <a:t>Klik om de stijl te bewerken</a:t>
            </a:r>
            <a:endParaRPr lang="nl-NL" dirty="0"/>
          </a:p>
        </p:txBody>
      </p:sp>
      <p:sp>
        <p:nvSpPr>
          <p:cNvPr id="8" name="Tijdelijke aanduiding voor datum 8"/>
          <p:cNvSpPr>
            <a:spLocks noGrp="1"/>
          </p:cNvSpPr>
          <p:nvPr>
            <p:ph type="dt" sz="half" idx="2"/>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Tree>
    <p:extLst>
      <p:ext uri="{BB962C8B-B14F-4D97-AF65-F5344CB8AC3E}">
        <p14:creationId xmlns:p14="http://schemas.microsoft.com/office/powerpoint/2010/main" val="29428158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ClipArt">
  <p:cSld name="Titel, tekst en illustratie">
    <p:spTree>
      <p:nvGrpSpPr>
        <p:cNvPr id="1" name=""/>
        <p:cNvGrpSpPr/>
        <p:nvPr/>
      </p:nvGrpSpPr>
      <p:grpSpPr>
        <a:xfrm>
          <a:off x="0" y="0"/>
          <a:ext cx="0" cy="0"/>
          <a:chOff x="0" y="0"/>
          <a:chExt cx="0" cy="0"/>
        </a:xfrm>
      </p:grpSpPr>
      <p:sp>
        <p:nvSpPr>
          <p:cNvPr id="2" name="Titel 1"/>
          <p:cNvSpPr>
            <a:spLocks noGrp="1"/>
          </p:cNvSpPr>
          <p:nvPr>
            <p:ph type="title"/>
          </p:nvPr>
        </p:nvSpPr>
        <p:spPr>
          <a:xfrm>
            <a:off x="466725" y="1293813"/>
            <a:ext cx="8401050" cy="492125"/>
          </a:xfrm>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466725" y="2068513"/>
            <a:ext cx="4124325" cy="413861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llustratie 3"/>
          <p:cNvSpPr>
            <a:spLocks noGrp="1"/>
          </p:cNvSpPr>
          <p:nvPr>
            <p:ph type="clipArt" sz="half" idx="2"/>
          </p:nvPr>
        </p:nvSpPr>
        <p:spPr>
          <a:xfrm>
            <a:off x="4743450" y="2068513"/>
            <a:ext cx="4124325" cy="4138612"/>
          </a:xfrm>
        </p:spPr>
        <p:txBody>
          <a:bodyPr/>
          <a:lstStyle/>
          <a:p>
            <a:r>
              <a:rPr lang="nl-NL" smtClean="0"/>
              <a:t>Klik op het pictogram als u een illustratie wilt toevoegen</a:t>
            </a:r>
            <a:endParaRPr lang="nl-NL"/>
          </a:p>
        </p:txBody>
      </p:sp>
      <p:sp>
        <p:nvSpPr>
          <p:cNvPr id="6" name="Tijdelijke aanduiding voor dianummer 5"/>
          <p:cNvSpPr>
            <a:spLocks noGrp="1"/>
          </p:cNvSpPr>
          <p:nvPr>
            <p:ph type="sldNum" sz="quarter" idx="11"/>
          </p:nvPr>
        </p:nvSpPr>
        <p:spPr>
          <a:xfrm>
            <a:off x="466725" y="6611938"/>
            <a:ext cx="1905000" cy="119062"/>
          </a:xfrm>
          <a:prstGeom prst="rect">
            <a:avLst/>
          </a:prstGeom>
        </p:spPr>
        <p:txBody>
          <a:bodyPr/>
          <a:lstStyle>
            <a:lvl1pPr>
              <a:defRPr/>
            </a:lvl1pPr>
          </a:lstStyle>
          <a:p>
            <a:fld id="{C0E4B359-E2E3-44DC-A349-1126A74EF1B4}" type="slidenum">
              <a:rPr lang="nl-NL"/>
              <a:pPr/>
              <a:t>‹nr.›</a:t>
            </a:fld>
            <a:endParaRPr lang="nl-NL"/>
          </a:p>
        </p:txBody>
      </p:sp>
      <p:sp>
        <p:nvSpPr>
          <p:cNvPr id="7" name="Tijdelijke aanduiding voor datum 6"/>
          <p:cNvSpPr>
            <a:spLocks noGrp="1"/>
          </p:cNvSpPr>
          <p:nvPr>
            <p:ph type="dt" sz="half" idx="12"/>
          </p:nvPr>
        </p:nvSpPr>
        <p:spPr>
          <a:xfrm>
            <a:off x="7264400" y="6611938"/>
            <a:ext cx="1508125" cy="119062"/>
          </a:xfrm>
        </p:spPr>
        <p:txBody>
          <a:bodyPr/>
          <a:lstStyle>
            <a:lvl1pPr>
              <a:defRPr/>
            </a:lvl1pPr>
          </a:lstStyle>
          <a:p>
            <a:r>
              <a:rPr lang="nl-NL" smtClean="0"/>
              <a:t>Sheet #</a:t>
            </a:r>
            <a:endParaRPr lang="nl-NL" dirty="0"/>
          </a:p>
        </p:txBody>
      </p:sp>
      <p:sp>
        <p:nvSpPr>
          <p:cNvPr id="8" name="Rectangle 6"/>
          <p:cNvSpPr>
            <a:spLocks noGrp="1" noChangeArrowheads="1"/>
          </p:cNvSpPr>
          <p:nvPr>
            <p:ph type="ftr" sz="quarter" idx="3"/>
          </p:nvPr>
        </p:nvSpPr>
        <p:spPr bwMode="auto">
          <a:xfrm>
            <a:off x="4355976" y="6525344"/>
            <a:ext cx="3097337" cy="205656"/>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r>
              <a:rPr lang="nl-NL" smtClean="0"/>
              <a:t>Basispresentatie Omgevingswet augustus 2018</a:t>
            </a:r>
            <a:endParaRPr lang="nl-NL" dirty="0"/>
          </a:p>
        </p:txBody>
      </p:sp>
    </p:spTree>
    <p:extLst>
      <p:ext uri="{BB962C8B-B14F-4D97-AF65-F5344CB8AC3E}">
        <p14:creationId xmlns:p14="http://schemas.microsoft.com/office/powerpoint/2010/main" val="3814737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r>
              <a:rPr lang="nl-NL" smtClean="0"/>
              <a:t>Sheet #</a:t>
            </a:r>
            <a:endParaRPr lang="nl-NL" dirty="0"/>
          </a:p>
        </p:txBody>
      </p:sp>
      <p:sp>
        <p:nvSpPr>
          <p:cNvPr id="4" name="Tijdelijke aanduiding voor voettekst 3"/>
          <p:cNvSpPr>
            <a:spLocks noGrp="1"/>
          </p:cNvSpPr>
          <p:nvPr>
            <p:ph type="ftr" sz="quarter" idx="11"/>
          </p:nvPr>
        </p:nvSpPr>
        <p:spPr/>
        <p:txBody>
          <a:bodyPr/>
          <a:lstStyle/>
          <a:p>
            <a:r>
              <a:rPr lang="nl-NL" smtClean="0"/>
              <a:t>Basispresentatie Omgevingswet augustus 2018</a:t>
            </a:r>
            <a:endParaRPr lang="nl-NL" dirty="0"/>
          </a:p>
        </p:txBody>
      </p:sp>
      <p:sp>
        <p:nvSpPr>
          <p:cNvPr id="6" name="Tijdelijke aanduiding voor tekst 5"/>
          <p:cNvSpPr>
            <a:spLocks noGrp="1"/>
          </p:cNvSpPr>
          <p:nvPr>
            <p:ph type="body" sz="quarter" idx="12"/>
          </p:nvPr>
        </p:nvSpPr>
        <p:spPr>
          <a:xfrm>
            <a:off x="450850" y="1811338"/>
            <a:ext cx="8223250" cy="430568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Tree>
    <p:extLst>
      <p:ext uri="{BB962C8B-B14F-4D97-AF65-F5344CB8AC3E}">
        <p14:creationId xmlns:p14="http://schemas.microsoft.com/office/powerpoint/2010/main" val="2005660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dirty="0" smtClean="0"/>
              <a:t>&lt;hoofdstuk titel&gt;</a:t>
            </a:r>
            <a:endParaRPr lang="nl-NL" dirty="0"/>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&lt;inhoud hoofdstuk&gt;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2652856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dirty="0" smtClean="0"/>
              <a:t>&lt;hoofdstuk titel&gt;</a:t>
            </a:r>
            <a:endParaRPr lang="nl-NL" dirty="0"/>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&lt;inhoud hoofdstuk&gt;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1580194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dirty="0" smtClean="0"/>
              <a:t>&lt;hoofdstuk titel&gt;</a:t>
            </a:r>
            <a:endParaRPr lang="nl-NL" dirty="0"/>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&lt;inhoud hoofdstuk&gt;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438273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2" y="1171764"/>
            <a:ext cx="8216179" cy="1235234"/>
          </a:xfrm>
        </p:spPr>
        <p:txBody>
          <a:bodyPr anchor="t"/>
          <a:lstStyle>
            <a:lvl1pPr algn="l">
              <a:defRPr b="1" baseline="0">
                <a:solidFill>
                  <a:srgbClr val="275937"/>
                </a:solidFill>
              </a:defRPr>
            </a:lvl1pPr>
          </a:lstStyle>
          <a:p>
            <a:r>
              <a:rPr lang="nl-NL" dirty="0" smtClean="0"/>
              <a:t>&lt;hoofdstuk titel&gt;</a:t>
            </a:r>
            <a:endParaRPr lang="nl-NL" dirty="0"/>
          </a:p>
        </p:txBody>
      </p:sp>
      <p:sp>
        <p:nvSpPr>
          <p:cNvPr id="3" name="Subtitel 2"/>
          <p:cNvSpPr>
            <a:spLocks noGrp="1"/>
          </p:cNvSpPr>
          <p:nvPr>
            <p:ph type="subTitle" idx="1" hasCustomPrompt="1"/>
          </p:nvPr>
        </p:nvSpPr>
        <p:spPr>
          <a:xfrm>
            <a:off x="442913" y="2413590"/>
            <a:ext cx="8216178"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&lt;inhoud hoofdstuk&gt;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userDrawn="1"/>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8" name="Rechthoek 7"/>
          <p:cNvSpPr/>
          <p:nvPr userDrawn="1"/>
        </p:nvSpPr>
        <p:spPr>
          <a:xfrm>
            <a:off x="0" y="6513084"/>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
        <p:nvSpPr>
          <p:cNvPr id="9" name="Tijdelijke aanduiding voor datum 8"/>
          <p:cNvSpPr>
            <a:spLocks noGrp="1"/>
          </p:cNvSpPr>
          <p:nvPr>
            <p:ph type="dt" sz="half" idx="2"/>
          </p:nvPr>
        </p:nvSpPr>
        <p:spPr>
          <a:xfrm>
            <a:off x="6668655" y="6506108"/>
            <a:ext cx="2133600" cy="365125"/>
          </a:xfrm>
          <a:prstGeom prst="rect">
            <a:avLst/>
          </a:prstGeom>
        </p:spPr>
        <p:txBody>
          <a:bodyPr vert="horz" lIns="91440" tIns="45720" rIns="91440" bIns="45720" rtlCol="0" anchor="ctr"/>
          <a:lstStyle>
            <a:lvl1pPr algn="r">
              <a:defRPr sz="1000" b="0" i="0">
                <a:solidFill>
                  <a:srgbClr val="FFFFFF"/>
                </a:solidFill>
                <a:latin typeface="Verdana"/>
                <a:cs typeface="Verdana"/>
              </a:defRPr>
            </a:lvl1pPr>
          </a:lstStyle>
          <a:p>
            <a:fld id="{33B407B4-DD70-D045-8D0A-4EFC055441BF}" type="datetime3">
              <a:rPr lang="nl-NL" smtClean="0"/>
              <a:t>2/3/19</a:t>
            </a:fld>
            <a:endParaRPr lang="nl-NL" dirty="0"/>
          </a:p>
        </p:txBody>
      </p:sp>
      <p:sp>
        <p:nvSpPr>
          <p:cNvPr id="11" name="Tijdelijke aanduiding voor voettekst 10"/>
          <p:cNvSpPr>
            <a:spLocks noGrp="1"/>
          </p:cNvSpPr>
          <p:nvPr>
            <p:ph type="ftr" sz="quarter" idx="3"/>
          </p:nvPr>
        </p:nvSpPr>
        <p:spPr>
          <a:xfrm>
            <a:off x="457200"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endParaRPr lang="nl-NL" dirty="0"/>
          </a:p>
        </p:txBody>
      </p:sp>
    </p:spTree>
    <p:extLst>
      <p:ext uri="{BB962C8B-B14F-4D97-AF65-F5344CB8AC3E}">
        <p14:creationId xmlns:p14="http://schemas.microsoft.com/office/powerpoint/2010/main" val="225913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188" y="828241"/>
            <a:ext cx="9156512" cy="567161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2" name="Titel 1"/>
          <p:cNvSpPr>
            <a:spLocks noGrp="1"/>
          </p:cNvSpPr>
          <p:nvPr>
            <p:ph type="ctrTitle" hasCustomPrompt="1"/>
          </p:nvPr>
        </p:nvSpPr>
        <p:spPr>
          <a:xfrm>
            <a:off x="442912" y="1171764"/>
            <a:ext cx="8216179" cy="1235234"/>
          </a:xfrm>
        </p:spPr>
        <p:txBody>
          <a:bodyPr anchor="t"/>
          <a:lstStyle>
            <a:lvl1pPr algn="l">
              <a:defRPr b="1" baseline="0">
                <a:solidFill>
                  <a:schemeClr val="bg1"/>
                </a:solidFill>
              </a:defRPr>
            </a:lvl1pPr>
          </a:lstStyle>
          <a:p>
            <a:r>
              <a:rPr lang="nl-NL" dirty="0" smtClean="0"/>
              <a:t>&lt;hoofdstuk titel&gt;</a:t>
            </a:r>
            <a:endParaRPr lang="nl-NL" dirty="0"/>
          </a:p>
        </p:txBody>
      </p:sp>
      <p:sp>
        <p:nvSpPr>
          <p:cNvPr id="3" name="Subtitel 2"/>
          <p:cNvSpPr>
            <a:spLocks noGrp="1"/>
          </p:cNvSpPr>
          <p:nvPr>
            <p:ph type="subTitle" idx="1" hasCustomPrompt="1"/>
          </p:nvPr>
        </p:nvSpPr>
        <p:spPr>
          <a:xfrm>
            <a:off x="442913" y="2413590"/>
            <a:ext cx="8216178"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&lt;inhoud hoofdstuk&gt;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Rechthoek 12"/>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2793127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E0907E72-D634-B14E-8F42-930BB5C3EACA}" type="datetime3">
              <a:rPr lang="nl-NL" smtClean="0"/>
              <a:t>2/3/19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450850" y="1811338"/>
            <a:ext cx="8223250" cy="430568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Tree>
    <p:extLst>
      <p:ext uri="{BB962C8B-B14F-4D97-AF65-F5344CB8AC3E}">
        <p14:creationId xmlns:p14="http://schemas.microsoft.com/office/powerpoint/2010/main" val="2373372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E0907E72-D634-B14E-8F42-930BB5C3EACA}" type="datetime3">
              <a:rPr lang="nl-NL" smtClean="0"/>
              <a:t>2/3/19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450850" y="1811338"/>
            <a:ext cx="8223250"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dirty="0" smtClean="0"/>
              <a:t>Klik om de tekststijl van het model te bewerken</a:t>
            </a:r>
          </a:p>
        </p:txBody>
      </p:sp>
    </p:spTree>
    <p:extLst>
      <p:ext uri="{BB962C8B-B14F-4D97-AF65-F5344CB8AC3E}">
        <p14:creationId xmlns:p14="http://schemas.microsoft.com/office/powerpoint/2010/main" val="221993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image" Target="../media/image6.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image" Target="../media/image5.png"/><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4.png"/><Relationship Id="rId5" Type="http://schemas.openxmlformats.org/officeDocument/2006/relationships/slideLayout" Target="../slideLayouts/slideLayout23.xml"/><Relationship Id="rId10" Type="http://schemas.openxmlformats.org/officeDocument/2006/relationships/image" Target="../media/image3.emf"/><Relationship Id="rId4" Type="http://schemas.openxmlformats.org/officeDocument/2006/relationships/slideLayout" Target="../slideLayouts/slideLayout2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6506108"/>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
        <p:nvSpPr>
          <p:cNvPr id="2" name="Tijdelijke aanduiding voor titel 1"/>
          <p:cNvSpPr>
            <a:spLocks noGrp="1"/>
          </p:cNvSpPr>
          <p:nvPr>
            <p:ph type="title"/>
          </p:nvPr>
        </p:nvSpPr>
        <p:spPr>
          <a:xfrm>
            <a:off x="450850" y="1169390"/>
            <a:ext cx="8229600" cy="663123"/>
          </a:xfrm>
          <a:prstGeom prst="rect">
            <a:avLst/>
          </a:prstGeom>
        </p:spPr>
        <p:txBody>
          <a:bodyPr vert="horz" lIns="91440" tIns="45720" rIns="91440" bIns="45720" rtlCol="0" anchor="t">
            <a:normAutofit/>
          </a:bodyPr>
          <a:lstStyle/>
          <a:p>
            <a:r>
              <a:rPr lang="nl-NL" dirty="0" smtClean="0"/>
              <a:t>Titelstijl van model bewerken</a:t>
            </a:r>
            <a:endParaRPr lang="nl-NL" dirty="0"/>
          </a:p>
        </p:txBody>
      </p:sp>
      <p:sp>
        <p:nvSpPr>
          <p:cNvPr id="3" name="Tijdelijke aanduiding voor tekst 2"/>
          <p:cNvSpPr>
            <a:spLocks noGrp="1"/>
          </p:cNvSpPr>
          <p:nvPr>
            <p:ph type="body" idx="1"/>
          </p:nvPr>
        </p:nvSpPr>
        <p:spPr>
          <a:xfrm>
            <a:off x="450849" y="1733120"/>
            <a:ext cx="8292909" cy="4016515"/>
          </a:xfrm>
          <a:prstGeom prst="rect">
            <a:avLst/>
          </a:prstGeom>
        </p:spPr>
        <p:txBody>
          <a:bodyPr vert="horz" lIns="91440" tIns="45720" rIns="91440" bIns="45720" rtlCol="0">
            <a:normAutofit/>
          </a:body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9" name="Tijdelijke aanduiding voor datum 8"/>
          <p:cNvSpPr>
            <a:spLocks noGrp="1"/>
          </p:cNvSpPr>
          <p:nvPr>
            <p:ph type="dt" sz="half" idx="2"/>
          </p:nvPr>
        </p:nvSpPr>
        <p:spPr>
          <a:xfrm>
            <a:off x="6668655" y="6506108"/>
            <a:ext cx="2133600" cy="365125"/>
          </a:xfrm>
          <a:prstGeom prst="rect">
            <a:avLst/>
          </a:prstGeom>
        </p:spPr>
        <p:txBody>
          <a:bodyPr vert="horz" lIns="91440" tIns="45720" rIns="91440" bIns="45720" rtlCol="0" anchor="ctr"/>
          <a:lstStyle>
            <a:lvl1pPr algn="r">
              <a:defRPr sz="1000" b="0" i="0">
                <a:solidFill>
                  <a:srgbClr val="FFFFFF"/>
                </a:solidFill>
                <a:latin typeface="Verdana"/>
                <a:cs typeface="Verdana"/>
              </a:defRPr>
            </a:lvl1pPr>
          </a:lstStyle>
          <a:p>
            <a:fld id="{33B407B4-DD70-D045-8D0A-4EFC055441BF}" type="datetime3">
              <a:rPr lang="nl-NL" smtClean="0"/>
              <a:t>2/3/19</a:t>
            </a:fld>
            <a:endParaRPr lang="nl-NL" dirty="0"/>
          </a:p>
        </p:txBody>
      </p:sp>
      <p:sp>
        <p:nvSpPr>
          <p:cNvPr id="11" name="Tijdelijke aanduiding voor voettekst 10"/>
          <p:cNvSpPr>
            <a:spLocks noGrp="1"/>
          </p:cNvSpPr>
          <p:nvPr>
            <p:ph type="ftr" sz="quarter" idx="3"/>
          </p:nvPr>
        </p:nvSpPr>
        <p:spPr>
          <a:xfrm>
            <a:off x="457200"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endParaRPr lang="nl-NL" dirty="0"/>
          </a:p>
        </p:txBody>
      </p:sp>
      <p:pic>
        <p:nvPicPr>
          <p:cNvPr id="17" name="Afbeelding 16" descr="RO_RWS_Aan de slag met_BOL_RGB.eps"/>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239567" y="1"/>
            <a:ext cx="3045646" cy="898524"/>
          </a:xfrm>
          <a:prstGeom prst="rect">
            <a:avLst/>
          </a:prstGeom>
        </p:spPr>
      </p:pic>
    </p:spTree>
    <p:extLst>
      <p:ext uri="{BB962C8B-B14F-4D97-AF65-F5344CB8AC3E}">
        <p14:creationId xmlns:p14="http://schemas.microsoft.com/office/powerpoint/2010/main" val="4142678147"/>
      </p:ext>
    </p:extLst>
  </p:cSld>
  <p:clrMap bg1="lt1" tx1="dk1" bg2="lt2" tx2="dk2" accent1="accent1" accent2="accent2" accent3="accent3" accent4="accent4" accent5="accent5" accent6="accent6" hlink="hlink" folHlink="folHlink"/>
  <p:sldLayoutIdLst>
    <p:sldLayoutId id="2147483689" r:id="rId1"/>
    <p:sldLayoutId id="2147483697" r:id="rId2"/>
    <p:sldLayoutId id="2147483698" r:id="rId3"/>
    <p:sldLayoutId id="2147483699" r:id="rId4"/>
    <p:sldLayoutId id="2147483700" r:id="rId5"/>
    <p:sldLayoutId id="2147483701" r:id="rId6"/>
    <p:sldLayoutId id="2147483702" r:id="rId7"/>
    <p:sldLayoutId id="2147483690" r:id="rId8"/>
    <p:sldLayoutId id="2147483695" r:id="rId9"/>
    <p:sldLayoutId id="2147483704" r:id="rId10"/>
    <p:sldLayoutId id="2147483703" r:id="rId11"/>
    <p:sldLayoutId id="2147483691" r:id="rId12"/>
    <p:sldLayoutId id="2147483705" r:id="rId13"/>
    <p:sldLayoutId id="2147483706" r:id="rId14"/>
    <p:sldLayoutId id="2147483692" r:id="rId15"/>
    <p:sldLayoutId id="2147483693" r:id="rId16"/>
    <p:sldLayoutId id="2147483694" r:id="rId17"/>
    <p:sldLayoutId id="2147483716" r:id="rId18"/>
  </p:sldLayoutIdLst>
  <p:timing>
    <p:tnLst>
      <p:par>
        <p:cTn id="1" dur="indefinite" restart="never" nodeType="tmRoot"/>
      </p:par>
    </p:tnLst>
  </p:timing>
  <p:hf sldNum="0" hdr="0"/>
  <p:txStyles>
    <p:titleStyle>
      <a:lvl1pPr algn="l" defTabSz="457200" rtl="0" eaLnBrk="1" latinLnBrk="0" hangingPunct="1">
        <a:spcBef>
          <a:spcPct val="0"/>
        </a:spcBef>
        <a:buNone/>
        <a:defRPr sz="2800" b="1" i="0" kern="1200">
          <a:solidFill>
            <a:srgbClr val="275937"/>
          </a:solidFill>
          <a:latin typeface="Verdana"/>
          <a:ea typeface="+mj-ea"/>
          <a:cs typeface="Verdana"/>
        </a:defRPr>
      </a:lvl1pPr>
    </p:titleStyle>
    <p:bodyStyle>
      <a:lvl1pPr marL="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1pPr>
      <a:lvl2pPr marL="4572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2pPr>
      <a:lvl3pPr marL="9144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3pPr>
      <a:lvl4pPr marL="13716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4pPr>
      <a:lvl5pPr marL="18288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3" name="shpTekst"/>
          <p:cNvSpPr>
            <a:spLocks noGrp="1" noChangeArrowheads="1"/>
          </p:cNvSpPr>
          <p:nvPr>
            <p:ph type="body" idx="1"/>
          </p:nvPr>
        </p:nvSpPr>
        <p:spPr bwMode="auto">
          <a:xfrm>
            <a:off x="331415" y="1628800"/>
            <a:ext cx="8201025" cy="441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smtClean="0"/>
              <a:t>Klik om de opmaakprofielen van de </a:t>
            </a:r>
            <a:r>
              <a:rPr lang="nl-NL" altLang="nl-NL" dirty="0" err="1" smtClean="0"/>
              <a:t>modeltekst</a:t>
            </a:r>
            <a:r>
              <a:rPr lang="nl-NL" altLang="nl-NL" dirty="0" smtClean="0"/>
              <a:t> te bewerken</a:t>
            </a:r>
          </a:p>
          <a:p>
            <a:pPr lvl="1"/>
            <a:r>
              <a:rPr lang="nl-NL" altLang="nl-NL" dirty="0" smtClean="0"/>
              <a:t>Tweede niveau</a:t>
            </a:r>
          </a:p>
          <a:p>
            <a:pPr lvl="2"/>
            <a:r>
              <a:rPr lang="nl-NL" altLang="nl-NL" dirty="0" smtClean="0"/>
              <a:t>Derde niveau</a:t>
            </a:r>
          </a:p>
          <a:p>
            <a:pPr lvl="3"/>
            <a:r>
              <a:rPr lang="nl-NL" altLang="nl-NL" dirty="0" smtClean="0"/>
              <a:t>Vierde niveau</a:t>
            </a:r>
          </a:p>
        </p:txBody>
      </p:sp>
      <p:sp>
        <p:nvSpPr>
          <p:cNvPr id="1026" name="shpTitel"/>
          <p:cNvSpPr>
            <a:spLocks noGrp="1" noChangeArrowheads="1"/>
          </p:cNvSpPr>
          <p:nvPr>
            <p:ph type="title"/>
          </p:nvPr>
        </p:nvSpPr>
        <p:spPr bwMode="auto">
          <a:xfrm>
            <a:off x="331415" y="908720"/>
            <a:ext cx="8201025" cy="571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smtClean="0"/>
              <a:t>Klik om het opmaakprofiel te bewerken</a:t>
            </a:r>
          </a:p>
        </p:txBody>
      </p:sp>
      <p:pic>
        <p:nvPicPr>
          <p:cNvPr id="11" name="Afbeelding 10" descr="Omgevingswet_pos_RGB.eps"/>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83817" y="78679"/>
            <a:ext cx="2368731" cy="698821"/>
          </a:xfrm>
          <a:prstGeom prst="rect">
            <a:avLst/>
          </a:prstGeom>
        </p:spPr>
      </p:pic>
      <p:sp>
        <p:nvSpPr>
          <p:cNvPr id="12" name="Rechthoek 11"/>
          <p:cNvSpPr/>
          <p:nvPr/>
        </p:nvSpPr>
        <p:spPr>
          <a:xfrm>
            <a:off x="0" y="6506108"/>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eaLnBrk="0" fontAlgn="base" hangingPunct="0">
              <a:spcBef>
                <a:spcPct val="50000"/>
              </a:spcBef>
              <a:spcAft>
                <a:spcPct val="0"/>
              </a:spcAft>
            </a:pPr>
            <a:endParaRPr lang="nl-NL" sz="2200">
              <a:solidFill>
                <a:prstClr val="black"/>
              </a:solidFill>
            </a:endParaRPr>
          </a:p>
        </p:txBody>
      </p:sp>
      <p:sp>
        <p:nvSpPr>
          <p:cNvPr id="14" name="Tijdelijke aanduiding voor datum 8"/>
          <p:cNvSpPr>
            <a:spLocks noGrp="1"/>
          </p:cNvSpPr>
          <p:nvPr>
            <p:ph type="dt" sz="half" idx="2"/>
          </p:nvPr>
        </p:nvSpPr>
        <p:spPr>
          <a:xfrm>
            <a:off x="6668655"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
        <p:nvSpPr>
          <p:cNvPr id="15" name="Tijdelijke aanduiding voor voettekst 10"/>
          <p:cNvSpPr>
            <a:spLocks noGrp="1"/>
          </p:cNvSpPr>
          <p:nvPr>
            <p:ph type="ftr" sz="quarter" idx="3"/>
          </p:nvPr>
        </p:nvSpPr>
        <p:spPr>
          <a:xfrm>
            <a:off x="457200"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pPr eaLnBrk="0" fontAlgn="base" hangingPunct="0">
              <a:spcBef>
                <a:spcPct val="50000"/>
              </a:spcBef>
              <a:spcAft>
                <a:spcPct val="0"/>
              </a:spcAft>
            </a:pPr>
            <a:r>
              <a:rPr lang="nl-NL" smtClean="0"/>
              <a:t>Basispresentatie Omgevingswet augustus 2018</a:t>
            </a:r>
            <a:endParaRPr lang="nl-NL" dirty="0"/>
          </a:p>
        </p:txBody>
      </p:sp>
    </p:spTree>
    <p:extLst>
      <p:ext uri="{BB962C8B-B14F-4D97-AF65-F5344CB8AC3E}">
        <p14:creationId xmlns:p14="http://schemas.microsoft.com/office/powerpoint/2010/main" val="309214564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Lst>
  <p:hf sldNum="0" hdr="0" dt="0"/>
  <p:txStyles>
    <p:titleStyle>
      <a:lvl1pPr algn="l" rtl="0" eaLnBrk="0" fontAlgn="base" hangingPunct="0">
        <a:spcBef>
          <a:spcPct val="0"/>
        </a:spcBef>
        <a:spcAft>
          <a:spcPct val="0"/>
        </a:spcAft>
        <a:defRPr sz="2500" b="1" spc="-60">
          <a:solidFill>
            <a:srgbClr val="275937"/>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lang="nl-NL" sz="1400" kern="1200" dirty="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11"/>
        </a:buBlip>
        <a:defRPr lang="nl-NL" sz="1400" kern="1200" dirty="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12"/>
        </a:buBlip>
        <a:defRPr lang="nl-NL" sz="1400" kern="1200" dirty="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13"/>
        </a:buBlip>
        <a:defRPr lang="nl-NL" sz="1400" kern="1200" dirty="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jdelijke aanduiding voor inhoud 7"/>
          <p:cNvSpPr>
            <a:spLocks noGrp="1"/>
          </p:cNvSpPr>
          <p:nvPr>
            <p:ph idx="1"/>
          </p:nvPr>
        </p:nvSpPr>
        <p:spPr/>
        <p:txBody>
          <a:bodyPr/>
          <a:lstStyle/>
          <a:p>
            <a:pPr>
              <a:buFont typeface="Arial" panose="020B0604020202020204" pitchFamily="34" charset="0"/>
              <a:buChar char="•"/>
            </a:pPr>
            <a:endParaRPr lang="nl-NL" dirty="0" smtClean="0"/>
          </a:p>
          <a:p>
            <a:pPr>
              <a:buFont typeface="Arial" panose="020B0604020202020204" pitchFamily="34" charset="0"/>
              <a:buChar char="•"/>
            </a:pPr>
            <a:r>
              <a:rPr lang="nl-NL" sz="1800" dirty="0" smtClean="0"/>
              <a:t>Geeft </a:t>
            </a:r>
            <a:r>
              <a:rPr lang="nl-NL" sz="1800" dirty="0"/>
              <a:t>invulling aan de maatschappelijke </a:t>
            </a:r>
            <a:r>
              <a:rPr lang="nl-NL" sz="1800" dirty="0" smtClean="0"/>
              <a:t>opgaven. Bevat </a:t>
            </a:r>
            <a:r>
              <a:rPr lang="nl-NL" sz="1800" dirty="0"/>
              <a:t>alle provinciale regels voor de fysieke </a:t>
            </a:r>
            <a:r>
              <a:rPr lang="nl-NL" sz="1800" dirty="0" smtClean="0"/>
              <a:t>leefomgeving</a:t>
            </a:r>
            <a:endParaRPr lang="nl-NL" sz="1800" dirty="0"/>
          </a:p>
          <a:p>
            <a:pPr marL="0" indent="0"/>
            <a:endParaRPr lang="nl-NL" sz="1800" dirty="0"/>
          </a:p>
          <a:p>
            <a:pPr>
              <a:buFont typeface="Arial" panose="020B0604020202020204" pitchFamily="34" charset="0"/>
              <a:buChar char="•"/>
            </a:pPr>
            <a:r>
              <a:rPr lang="nl-NL" sz="1800" dirty="0" smtClean="0"/>
              <a:t>Bevat algemene </a:t>
            </a:r>
            <a:r>
              <a:rPr lang="nl-NL" sz="1800" dirty="0"/>
              <a:t>regels of </a:t>
            </a:r>
            <a:r>
              <a:rPr lang="nl-NL" sz="1800" dirty="0" smtClean="0"/>
              <a:t>vergunningplichten. Gelden </a:t>
            </a:r>
            <a:r>
              <a:rPr lang="nl-NL" sz="1800" dirty="0"/>
              <a:t>voor </a:t>
            </a:r>
            <a:r>
              <a:rPr lang="nl-NL" sz="1800" dirty="0" smtClean="0"/>
              <a:t>iedereen</a:t>
            </a:r>
          </a:p>
          <a:p>
            <a:pPr marL="0" indent="0"/>
            <a:endParaRPr lang="nl-NL" sz="1800" dirty="0" smtClean="0"/>
          </a:p>
          <a:p>
            <a:pPr>
              <a:buFont typeface="Arial" panose="020B0604020202020204" pitchFamily="34" charset="0"/>
              <a:buChar char="•"/>
            </a:pPr>
            <a:r>
              <a:rPr lang="nl-NL" sz="1800" dirty="0" smtClean="0"/>
              <a:t>Kan </a:t>
            </a:r>
            <a:r>
              <a:rPr lang="nl-NL" sz="1800" dirty="0"/>
              <a:t>ook omgevingswaarden bevatten</a:t>
            </a:r>
            <a:r>
              <a:rPr lang="nl-NL" sz="1800" dirty="0" smtClean="0"/>
              <a:t>. Gelden alleen voor bestuursorganen die belast zijn met de monitoring en de programmaverplichtingen</a:t>
            </a:r>
          </a:p>
          <a:p>
            <a:pPr>
              <a:buFont typeface="Arial" panose="020B0604020202020204" pitchFamily="34" charset="0"/>
              <a:buChar char="•"/>
            </a:pPr>
            <a:endParaRPr lang="nl-NL" sz="1800" dirty="0"/>
          </a:p>
          <a:p>
            <a:pPr>
              <a:buFont typeface="Arial" panose="020B0604020202020204" pitchFamily="34" charset="0"/>
              <a:buChar char="•"/>
            </a:pPr>
            <a:r>
              <a:rPr lang="nl-NL" sz="1800" dirty="0" smtClean="0"/>
              <a:t>Instructieregels gelden alleen </a:t>
            </a:r>
            <a:r>
              <a:rPr lang="nl-NL" sz="1800" dirty="0"/>
              <a:t>voor de bestuursorganen aan wie ze zijn </a:t>
            </a:r>
            <a:r>
              <a:rPr lang="nl-NL" sz="1800" dirty="0" smtClean="0"/>
              <a:t>gericht. Instructieregels gelden </a:t>
            </a:r>
            <a:r>
              <a:rPr lang="nl-NL" sz="1800" dirty="0"/>
              <a:t>niet voor burgers en </a:t>
            </a:r>
            <a:r>
              <a:rPr lang="nl-NL" sz="1800" dirty="0" smtClean="0"/>
              <a:t>bedrijven</a:t>
            </a:r>
            <a:endParaRPr lang="nl-NL" sz="1800" dirty="0"/>
          </a:p>
        </p:txBody>
      </p:sp>
      <p:sp>
        <p:nvSpPr>
          <p:cNvPr id="12" name="Rechthoek 11"/>
          <p:cNvSpPr/>
          <p:nvPr/>
        </p:nvSpPr>
        <p:spPr>
          <a:xfrm>
            <a:off x="323528" y="692696"/>
            <a:ext cx="8208912" cy="861774"/>
          </a:xfrm>
          <a:prstGeom prst="rect">
            <a:avLst/>
          </a:prstGeom>
        </p:spPr>
        <p:txBody>
          <a:bodyPr wrap="square">
            <a:spAutoFit/>
          </a:bodyPr>
          <a:lstStyle/>
          <a:p>
            <a:r>
              <a:rPr lang="nl-NL" sz="2500" b="1" kern="0" spc="-60" dirty="0">
                <a:solidFill>
                  <a:srgbClr val="275937"/>
                </a:solidFill>
                <a:ea typeface="Verdana" pitchFamily="34" charset="0"/>
                <a:cs typeface="Verdana" pitchFamily="34" charset="0"/>
              </a:rPr>
              <a:t>Decentrale regels:</a:t>
            </a:r>
            <a:br>
              <a:rPr lang="nl-NL" sz="2500" b="1" kern="0" spc="-60" dirty="0">
                <a:solidFill>
                  <a:srgbClr val="275937"/>
                </a:solidFill>
                <a:ea typeface="Verdana" pitchFamily="34" charset="0"/>
                <a:cs typeface="Verdana" pitchFamily="34" charset="0"/>
              </a:rPr>
            </a:br>
            <a:r>
              <a:rPr lang="nl-NL" sz="2500" b="1" kern="0" spc="-60" dirty="0">
                <a:solidFill>
                  <a:srgbClr val="275937"/>
                </a:solidFill>
                <a:ea typeface="Verdana" pitchFamily="34" charset="0"/>
                <a:cs typeface="Verdana" pitchFamily="34" charset="0"/>
              </a:rPr>
              <a:t>Wat is de omgevingsverordening?</a:t>
            </a:r>
            <a:endParaRPr lang="nl-NL" dirty="0"/>
          </a:p>
        </p:txBody>
      </p:sp>
      <p:sp>
        <p:nvSpPr>
          <p:cNvPr id="7" name="Tijdelijke aanduiding voor datum 1"/>
          <p:cNvSpPr>
            <a:spLocks noGrp="1"/>
          </p:cNvSpPr>
          <p:nvPr>
            <p:ph type="dt" sz="half" idx="2"/>
          </p:nvPr>
        </p:nvSpPr>
        <p:spPr>
          <a:xfrm>
            <a:off x="6372200" y="6484389"/>
            <a:ext cx="2565648" cy="365125"/>
          </a:xfrm>
        </p:spPr>
        <p:txBody>
          <a:bodyPr/>
          <a:lstStyle/>
          <a:p>
            <a:r>
              <a:rPr lang="nl-NL" dirty="0" smtClean="0"/>
              <a:t>Introductie omgevingsverordening</a:t>
            </a:r>
          </a:p>
        </p:txBody>
      </p:sp>
    </p:spTree>
    <p:extLst>
      <p:ext uri="{BB962C8B-B14F-4D97-AF65-F5344CB8AC3E}">
        <p14:creationId xmlns:p14="http://schemas.microsoft.com/office/powerpoint/2010/main" val="1466875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dirty="0" smtClean="0"/>
              <a:t>Overgangsrecht</a:t>
            </a:r>
            <a:endParaRPr lang="nl-NL" dirty="0"/>
          </a:p>
        </p:txBody>
      </p:sp>
      <p:sp>
        <p:nvSpPr>
          <p:cNvPr id="8" name="Tijdelijke aanduiding voor inhoud 7"/>
          <p:cNvSpPr>
            <a:spLocks noGrp="1"/>
          </p:cNvSpPr>
          <p:nvPr>
            <p:ph idx="1"/>
          </p:nvPr>
        </p:nvSpPr>
        <p:spPr/>
        <p:txBody>
          <a:bodyPr/>
          <a:lstStyle/>
          <a:p>
            <a:r>
              <a:rPr lang="nl-NL" sz="2000" dirty="0"/>
              <a:t>De Invoeringswet Omgevingswet en het Invoeringsbesluit Omgevingswet regelen het overgangsrecht</a:t>
            </a:r>
            <a:r>
              <a:rPr lang="nl-NL" sz="2000" dirty="0" smtClean="0"/>
              <a:t>.</a:t>
            </a:r>
          </a:p>
          <a:p>
            <a:endParaRPr lang="nl-NL" sz="2000" dirty="0"/>
          </a:p>
          <a:p>
            <a:r>
              <a:rPr lang="nl-NL" sz="2000" dirty="0"/>
              <a:t>Het is de verwachting dat de omgevingsverordeningen klaar zijn op het moment van de inwerkingtreding van de Omgevingswet. In het concept voorstel voor de Invoeringswet Omgevingswet staan daarom geen regels voor het van kracht blijven van bestaande provinciale verordeningen.</a:t>
            </a:r>
          </a:p>
          <a:p>
            <a:endParaRPr lang="nl-NL" dirty="0"/>
          </a:p>
        </p:txBody>
      </p:sp>
      <p:sp>
        <p:nvSpPr>
          <p:cNvPr id="6" name="Tijdelijke aanduiding voor datum 1"/>
          <p:cNvSpPr>
            <a:spLocks noGrp="1"/>
          </p:cNvSpPr>
          <p:nvPr>
            <p:ph type="dt" sz="half" idx="2"/>
          </p:nvPr>
        </p:nvSpPr>
        <p:spPr>
          <a:xfrm>
            <a:off x="6372200" y="6484389"/>
            <a:ext cx="2565648" cy="365125"/>
          </a:xfrm>
        </p:spPr>
        <p:txBody>
          <a:bodyPr/>
          <a:lstStyle/>
          <a:p>
            <a:r>
              <a:rPr lang="nl-NL" dirty="0" smtClean="0"/>
              <a:t>Introductie omgevingsverordening</a:t>
            </a:r>
          </a:p>
        </p:txBody>
      </p:sp>
    </p:spTree>
    <p:extLst>
      <p:ext uri="{BB962C8B-B14F-4D97-AF65-F5344CB8AC3E}">
        <p14:creationId xmlns:p14="http://schemas.microsoft.com/office/powerpoint/2010/main" val="2752586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50850" y="856487"/>
            <a:ext cx="8229600" cy="663123"/>
          </a:xfrm>
        </p:spPr>
        <p:txBody>
          <a:bodyPr>
            <a:normAutofit fontScale="90000"/>
          </a:bodyPr>
          <a:lstStyle/>
          <a:p>
            <a:r>
              <a:rPr lang="nl-NL" dirty="0" smtClean="0"/>
              <a:t>Omgevingsverordening in de Omgevingswet</a:t>
            </a:r>
            <a:endParaRPr lang="nl-NL" dirty="0"/>
          </a:p>
        </p:txBody>
      </p:sp>
      <p:sp>
        <p:nvSpPr>
          <p:cNvPr id="8" name="Tijdelijke aanduiding voor inhoud 7"/>
          <p:cNvSpPr>
            <a:spLocks noGrp="1"/>
          </p:cNvSpPr>
          <p:nvPr>
            <p:ph idx="1"/>
          </p:nvPr>
        </p:nvSpPr>
        <p:spPr>
          <a:xfrm>
            <a:off x="331415" y="1628800"/>
            <a:ext cx="8201025" cy="4414838"/>
          </a:xfrm>
        </p:spPr>
        <p:txBody>
          <a:bodyPr>
            <a:normAutofit fontScale="92500" lnSpcReduction="10000"/>
          </a:bodyPr>
          <a:lstStyle/>
          <a:p>
            <a:pPr>
              <a:buFont typeface="Arial" panose="020B0604020202020204" pitchFamily="34" charset="0"/>
              <a:buChar char="•"/>
            </a:pPr>
            <a:r>
              <a:rPr lang="nl-NL" dirty="0"/>
              <a:t>Artikel </a:t>
            </a:r>
            <a:r>
              <a:rPr lang="nl-NL" dirty="0" smtClean="0"/>
              <a:t>2.6: Provinciale </a:t>
            </a:r>
            <a:r>
              <a:rPr lang="nl-NL" dirty="0"/>
              <a:t>staten stellen één omgevingsverordening </a:t>
            </a:r>
            <a:r>
              <a:rPr lang="nl-NL" dirty="0" smtClean="0"/>
              <a:t>vast</a:t>
            </a:r>
            <a:br>
              <a:rPr lang="nl-NL" dirty="0" smtClean="0"/>
            </a:br>
            <a:endParaRPr lang="nl-NL" dirty="0" smtClean="0"/>
          </a:p>
          <a:p>
            <a:pPr>
              <a:buFont typeface="Arial" panose="020B0604020202020204" pitchFamily="34" charset="0"/>
              <a:buChar char="•"/>
            </a:pPr>
            <a:r>
              <a:rPr lang="nl-NL" dirty="0"/>
              <a:t>Artikel </a:t>
            </a:r>
            <a:r>
              <a:rPr lang="nl-NL" dirty="0" smtClean="0"/>
              <a:t>2.8: delegatie</a:t>
            </a:r>
          </a:p>
          <a:p>
            <a:pPr>
              <a:buFont typeface="Arial" panose="020B0604020202020204" pitchFamily="34" charset="0"/>
              <a:buChar char="•"/>
            </a:pPr>
            <a:endParaRPr lang="nl-NL" dirty="0" smtClean="0"/>
          </a:p>
          <a:p>
            <a:pPr>
              <a:buFont typeface="Arial" panose="020B0604020202020204" pitchFamily="34" charset="0"/>
              <a:buChar char="•"/>
            </a:pPr>
            <a:r>
              <a:rPr lang="nl-NL" dirty="0"/>
              <a:t>Artikel </a:t>
            </a:r>
            <a:r>
              <a:rPr lang="nl-NL" dirty="0" smtClean="0"/>
              <a:t>2.12: omgevingswaarden provincie</a:t>
            </a:r>
          </a:p>
          <a:p>
            <a:pPr>
              <a:buFont typeface="Arial" panose="020B0604020202020204" pitchFamily="34" charset="0"/>
              <a:buChar char="•"/>
            </a:pPr>
            <a:endParaRPr lang="nl-NL" dirty="0" smtClean="0"/>
          </a:p>
          <a:p>
            <a:pPr>
              <a:buFont typeface="Arial" panose="020B0604020202020204" pitchFamily="34" charset="0"/>
              <a:buChar char="•"/>
            </a:pPr>
            <a:r>
              <a:rPr lang="nl-NL" dirty="0"/>
              <a:t>Artikel </a:t>
            </a:r>
            <a:r>
              <a:rPr lang="nl-NL" dirty="0" smtClean="0"/>
              <a:t>2.13: verplichte </a:t>
            </a:r>
            <a:r>
              <a:rPr lang="nl-NL" dirty="0"/>
              <a:t>omgevingswaarden provincie voor </a:t>
            </a:r>
            <a:r>
              <a:rPr lang="nl-NL" dirty="0" smtClean="0"/>
              <a:t>watersystemen</a:t>
            </a:r>
          </a:p>
          <a:p>
            <a:pPr>
              <a:buFont typeface="Arial" panose="020B0604020202020204" pitchFamily="34" charset="0"/>
              <a:buChar char="•"/>
            </a:pPr>
            <a:endParaRPr lang="nl-NL" dirty="0" smtClean="0"/>
          </a:p>
          <a:p>
            <a:pPr>
              <a:buFont typeface="Arial" panose="020B0604020202020204" pitchFamily="34" charset="0"/>
              <a:buChar char="•"/>
            </a:pPr>
            <a:r>
              <a:rPr lang="nl-NL" dirty="0"/>
              <a:t>Artikel </a:t>
            </a:r>
            <a:r>
              <a:rPr lang="nl-NL" dirty="0" smtClean="0"/>
              <a:t>2.18: provinciale </a:t>
            </a:r>
            <a:r>
              <a:rPr lang="nl-NL" dirty="0"/>
              <a:t>taken voor de fysieke </a:t>
            </a:r>
            <a:r>
              <a:rPr lang="nl-NL" dirty="0" smtClean="0"/>
              <a:t>leefomgeving</a:t>
            </a:r>
          </a:p>
          <a:p>
            <a:pPr>
              <a:buFont typeface="Arial" panose="020B0604020202020204" pitchFamily="34" charset="0"/>
              <a:buChar char="•"/>
            </a:pPr>
            <a:endParaRPr lang="nl-NL" dirty="0" smtClean="0"/>
          </a:p>
          <a:p>
            <a:pPr>
              <a:buFont typeface="Arial" panose="020B0604020202020204" pitchFamily="34" charset="0"/>
              <a:buChar char="•"/>
            </a:pPr>
            <a:r>
              <a:rPr lang="nl-NL" dirty="0"/>
              <a:t>Artikel </a:t>
            </a:r>
            <a:r>
              <a:rPr lang="nl-NL" dirty="0" smtClean="0"/>
              <a:t>2.22: grondslag </a:t>
            </a:r>
            <a:r>
              <a:rPr lang="nl-NL" dirty="0"/>
              <a:t>algemene instructieregels </a:t>
            </a:r>
            <a:r>
              <a:rPr lang="nl-NL" dirty="0" smtClean="0"/>
              <a:t>provincie</a:t>
            </a:r>
          </a:p>
          <a:p>
            <a:pPr>
              <a:buFont typeface="Arial" panose="020B0604020202020204" pitchFamily="34" charset="0"/>
              <a:buChar char="•"/>
            </a:pPr>
            <a:endParaRPr lang="nl-NL" dirty="0" smtClean="0"/>
          </a:p>
          <a:p>
            <a:pPr>
              <a:buFont typeface="Arial" panose="020B0604020202020204" pitchFamily="34" charset="0"/>
              <a:buChar char="•"/>
            </a:pPr>
            <a:r>
              <a:rPr lang="nl-NL" dirty="0"/>
              <a:t>Artikel </a:t>
            </a:r>
            <a:r>
              <a:rPr lang="nl-NL" dirty="0" smtClean="0"/>
              <a:t>2.23: inhoud </a:t>
            </a:r>
            <a:r>
              <a:rPr lang="nl-NL" dirty="0"/>
              <a:t>instructieregels </a:t>
            </a:r>
            <a:r>
              <a:rPr lang="nl-NL" dirty="0" smtClean="0"/>
              <a:t>provincie</a:t>
            </a:r>
          </a:p>
          <a:p>
            <a:pPr>
              <a:buFont typeface="Arial" panose="020B0604020202020204" pitchFamily="34" charset="0"/>
              <a:buChar char="•"/>
            </a:pPr>
            <a:endParaRPr lang="nl-NL" dirty="0" smtClean="0"/>
          </a:p>
          <a:p>
            <a:pPr>
              <a:buFont typeface="Arial" panose="020B0604020202020204" pitchFamily="34" charset="0"/>
              <a:buChar char="•"/>
            </a:pPr>
            <a:r>
              <a:rPr lang="nl-NL" dirty="0"/>
              <a:t>Artikel </a:t>
            </a:r>
            <a:r>
              <a:rPr lang="nl-NL" dirty="0" smtClean="0"/>
              <a:t>2.27: verplichte </a:t>
            </a:r>
            <a:r>
              <a:rPr lang="nl-NL" dirty="0"/>
              <a:t>instructieregels Rijk </a:t>
            </a:r>
            <a:r>
              <a:rPr lang="nl-NL" dirty="0" smtClean="0"/>
              <a:t>omgevingsverordening</a:t>
            </a:r>
          </a:p>
          <a:p>
            <a:pPr>
              <a:buFont typeface="Arial" panose="020B0604020202020204" pitchFamily="34" charset="0"/>
              <a:buChar char="•"/>
            </a:pPr>
            <a:endParaRPr lang="nl-NL" dirty="0" smtClean="0"/>
          </a:p>
          <a:p>
            <a:pPr>
              <a:buFont typeface="Arial" panose="020B0604020202020204" pitchFamily="34" charset="0"/>
              <a:buChar char="•"/>
            </a:pPr>
            <a:r>
              <a:rPr lang="nl-NL" dirty="0"/>
              <a:t>Artikel </a:t>
            </a:r>
            <a:r>
              <a:rPr lang="nl-NL" dirty="0" smtClean="0"/>
              <a:t>2.43: aanwijzing </a:t>
            </a:r>
            <a:r>
              <a:rPr lang="nl-NL" dirty="0"/>
              <a:t>natuurgebieden en </a:t>
            </a:r>
            <a:r>
              <a:rPr lang="nl-NL" dirty="0" smtClean="0"/>
              <a:t>landschappen</a:t>
            </a:r>
          </a:p>
        </p:txBody>
      </p:sp>
      <p:sp>
        <p:nvSpPr>
          <p:cNvPr id="9" name="Tijdelijke aanduiding voor datum 1"/>
          <p:cNvSpPr>
            <a:spLocks noGrp="1"/>
          </p:cNvSpPr>
          <p:nvPr>
            <p:ph type="dt" sz="half" idx="2"/>
          </p:nvPr>
        </p:nvSpPr>
        <p:spPr>
          <a:xfrm>
            <a:off x="6372200" y="6484389"/>
            <a:ext cx="2565648" cy="365125"/>
          </a:xfrm>
        </p:spPr>
        <p:txBody>
          <a:bodyPr/>
          <a:lstStyle/>
          <a:p>
            <a:r>
              <a:rPr lang="nl-NL" dirty="0" smtClean="0"/>
              <a:t>Introductie omgevingsverordening</a:t>
            </a:r>
          </a:p>
        </p:txBody>
      </p:sp>
    </p:spTree>
    <p:extLst>
      <p:ext uri="{BB962C8B-B14F-4D97-AF65-F5344CB8AC3E}">
        <p14:creationId xmlns:p14="http://schemas.microsoft.com/office/powerpoint/2010/main" val="3721525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jdelijke aanduiding voor inhoud 7"/>
          <p:cNvSpPr>
            <a:spLocks noGrp="1"/>
          </p:cNvSpPr>
          <p:nvPr>
            <p:ph idx="1"/>
          </p:nvPr>
        </p:nvSpPr>
        <p:spPr>
          <a:xfrm>
            <a:off x="331415" y="1628800"/>
            <a:ext cx="8201025" cy="4608512"/>
          </a:xfrm>
        </p:spPr>
        <p:txBody>
          <a:bodyPr>
            <a:normAutofit/>
          </a:bodyPr>
          <a:lstStyle/>
          <a:p>
            <a:pPr>
              <a:buFont typeface="Arial" panose="020B0604020202020204" pitchFamily="34" charset="0"/>
              <a:buChar char="•"/>
            </a:pPr>
            <a:r>
              <a:rPr lang="nl-NL" sz="1600" dirty="0" smtClean="0"/>
              <a:t> Onderwerpen die in de omgevingsverordening moet worden opnemen</a:t>
            </a:r>
          </a:p>
          <a:p>
            <a:pPr marL="654050" lvl="4" indent="-285750">
              <a:buFont typeface="Courier New" panose="02070309020205020404" pitchFamily="49" charset="0"/>
              <a:buChar char="o"/>
            </a:pPr>
            <a:r>
              <a:rPr lang="nl-NL" sz="1600" dirty="0" smtClean="0"/>
              <a:t>Verplichte </a:t>
            </a:r>
            <a:r>
              <a:rPr lang="nl-NL" sz="1600" dirty="0"/>
              <a:t>omgevingswaarden (artikel 2.13 </a:t>
            </a:r>
            <a:r>
              <a:rPr lang="nl-NL" sz="1600" dirty="0" smtClean="0"/>
              <a:t>Ow)</a:t>
            </a:r>
          </a:p>
          <a:p>
            <a:pPr marL="654050" lvl="4" indent="-285750">
              <a:buFont typeface="Courier New" panose="02070309020205020404" pitchFamily="49" charset="0"/>
              <a:buChar char="o"/>
            </a:pPr>
            <a:r>
              <a:rPr lang="nl-NL" sz="1600" dirty="0" smtClean="0"/>
              <a:t>Regels </a:t>
            </a:r>
            <a:r>
              <a:rPr lang="nl-NL" sz="1600" dirty="0"/>
              <a:t>over onderwerpen waarvoor het rijk instructieregels heeft </a:t>
            </a:r>
            <a:r>
              <a:rPr lang="nl-NL" sz="1600" dirty="0" smtClean="0"/>
              <a:t>gesteld</a:t>
            </a:r>
          </a:p>
          <a:p>
            <a:pPr marL="654050" lvl="4" indent="-285750">
              <a:buFont typeface="Courier New" panose="02070309020205020404" pitchFamily="49" charset="0"/>
              <a:buChar char="o"/>
            </a:pPr>
            <a:r>
              <a:rPr lang="nl-NL" sz="1600" dirty="0" smtClean="0"/>
              <a:t>Aanwijzen </a:t>
            </a:r>
            <a:r>
              <a:rPr lang="nl-NL" sz="1600" dirty="0"/>
              <a:t>methode en bestuursorgaan monitoring (artikel 20.2 Ow)</a:t>
            </a:r>
          </a:p>
          <a:p>
            <a:pPr>
              <a:buFont typeface="Arial" panose="020B0604020202020204" pitchFamily="34" charset="0"/>
              <a:buChar char="•"/>
            </a:pPr>
            <a:endParaRPr lang="nl-NL" sz="1600" dirty="0"/>
          </a:p>
          <a:p>
            <a:pPr>
              <a:buFont typeface="Arial" panose="020B0604020202020204" pitchFamily="34" charset="0"/>
              <a:buChar char="•"/>
            </a:pPr>
            <a:r>
              <a:rPr lang="nl-NL" sz="1600" dirty="0" smtClean="0"/>
              <a:t> Provincie kan ook </a:t>
            </a:r>
            <a:r>
              <a:rPr lang="nl-NL" sz="1600" dirty="0"/>
              <a:t>andere onderwerpen regelen over de fysieke leefomgeving binnen de </a:t>
            </a:r>
            <a:r>
              <a:rPr lang="nl-NL" sz="1600" dirty="0" smtClean="0"/>
              <a:t>provincie.</a:t>
            </a:r>
            <a:r>
              <a:rPr lang="nl-NL" sz="1600" dirty="0"/>
              <a:t> </a:t>
            </a:r>
            <a:r>
              <a:rPr lang="nl-NL" sz="1600" dirty="0" smtClean="0"/>
              <a:t>Dit </a:t>
            </a:r>
            <a:r>
              <a:rPr lang="nl-NL" sz="1600" dirty="0"/>
              <a:t>mag alleen onder de volgende voorwaarden</a:t>
            </a:r>
            <a:r>
              <a:rPr lang="nl-NL" sz="1600" dirty="0" smtClean="0"/>
              <a:t>:</a:t>
            </a:r>
          </a:p>
          <a:p>
            <a:pPr marL="654050" lvl="4" indent="-285750">
              <a:buFont typeface="Courier New" panose="02070309020205020404" pitchFamily="49" charset="0"/>
              <a:buChar char="o"/>
            </a:pPr>
            <a:r>
              <a:rPr lang="nl-NL" sz="1600" dirty="0"/>
              <a:t>als het gaat om een provinciaal belang</a:t>
            </a:r>
          </a:p>
          <a:p>
            <a:pPr marL="654050" lvl="4" indent="-285750">
              <a:buFont typeface="Courier New" panose="02070309020205020404" pitchFamily="49" charset="0"/>
              <a:buChar char="o"/>
            </a:pPr>
            <a:r>
              <a:rPr lang="nl-NL" sz="1600" dirty="0"/>
              <a:t>dit belang niet op een doelmatige en doeltreffende wijze door een gemeente kan worden behartigd </a:t>
            </a:r>
          </a:p>
          <a:p>
            <a:pPr marL="654050" lvl="4" indent="-285750">
              <a:buFont typeface="Courier New" panose="02070309020205020404" pitchFamily="49" charset="0"/>
              <a:buChar char="o"/>
            </a:pPr>
            <a:r>
              <a:rPr lang="nl-NL" sz="1600" dirty="0"/>
              <a:t>als dit nodig is voor een doelmatige en doeltreffende uitoefening van taken en bevoegdheden </a:t>
            </a:r>
            <a:endParaRPr lang="nl-NL" sz="1600" dirty="0" smtClean="0"/>
          </a:p>
          <a:p>
            <a:pPr marL="482600" lvl="3" indent="-285750">
              <a:buFont typeface="Courier New" panose="02070309020205020404" pitchFamily="49" charset="0"/>
              <a:buChar char="o"/>
            </a:pPr>
            <a:endParaRPr lang="nl-NL" sz="1600" dirty="0"/>
          </a:p>
          <a:p>
            <a:pPr marL="285750" indent="-285750">
              <a:buFont typeface="Arial" panose="020B0604020202020204" pitchFamily="34" charset="0"/>
              <a:buChar char="•"/>
            </a:pPr>
            <a:endParaRPr lang="nl-NL" dirty="0" smtClean="0"/>
          </a:p>
          <a:p>
            <a:pPr marL="0" indent="0"/>
            <a:endParaRPr lang="nl-NL" dirty="0"/>
          </a:p>
          <a:p>
            <a:pPr marL="482600" lvl="3" indent="-285750">
              <a:buFont typeface="Courier New" panose="02070309020205020404" pitchFamily="49" charset="0"/>
              <a:buChar char="o"/>
            </a:pPr>
            <a:endParaRPr lang="nl-NL" dirty="0" smtClean="0"/>
          </a:p>
        </p:txBody>
      </p:sp>
      <p:sp>
        <p:nvSpPr>
          <p:cNvPr id="12" name="Rechthoek 11"/>
          <p:cNvSpPr/>
          <p:nvPr/>
        </p:nvSpPr>
        <p:spPr>
          <a:xfrm>
            <a:off x="323528" y="836712"/>
            <a:ext cx="8208912" cy="477054"/>
          </a:xfrm>
          <a:prstGeom prst="rect">
            <a:avLst/>
          </a:prstGeom>
        </p:spPr>
        <p:txBody>
          <a:bodyPr wrap="square">
            <a:spAutoFit/>
          </a:bodyPr>
          <a:lstStyle/>
          <a:p>
            <a:r>
              <a:rPr lang="nl-NL" sz="2500" b="1" kern="0" spc="-60" dirty="0" smtClean="0">
                <a:solidFill>
                  <a:srgbClr val="275937"/>
                </a:solidFill>
                <a:ea typeface="Verdana" pitchFamily="34" charset="0"/>
                <a:cs typeface="Verdana" pitchFamily="34" charset="0"/>
              </a:rPr>
              <a:t>Wat regelen in de Omgevingsverordening?</a:t>
            </a:r>
            <a:endParaRPr lang="nl-NL" dirty="0"/>
          </a:p>
        </p:txBody>
      </p:sp>
      <p:sp>
        <p:nvSpPr>
          <p:cNvPr id="6" name="Tijdelijke aanduiding voor datum 1"/>
          <p:cNvSpPr>
            <a:spLocks noGrp="1"/>
          </p:cNvSpPr>
          <p:nvPr>
            <p:ph type="dt" sz="half" idx="2"/>
          </p:nvPr>
        </p:nvSpPr>
        <p:spPr>
          <a:xfrm>
            <a:off x="6372200" y="6484389"/>
            <a:ext cx="2565648" cy="365125"/>
          </a:xfrm>
        </p:spPr>
        <p:txBody>
          <a:bodyPr/>
          <a:lstStyle/>
          <a:p>
            <a:r>
              <a:rPr lang="nl-NL" dirty="0" smtClean="0"/>
              <a:t>Introductie omgevingsverordening</a:t>
            </a:r>
          </a:p>
        </p:txBody>
      </p:sp>
    </p:spTree>
    <p:extLst>
      <p:ext uri="{BB962C8B-B14F-4D97-AF65-F5344CB8AC3E}">
        <p14:creationId xmlns:p14="http://schemas.microsoft.com/office/powerpoint/2010/main" val="2531102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dirty="0" smtClean="0"/>
              <a:t>Regels over activiteiten</a:t>
            </a:r>
            <a:endParaRPr lang="nl-NL" dirty="0"/>
          </a:p>
        </p:txBody>
      </p:sp>
      <p:sp>
        <p:nvSpPr>
          <p:cNvPr id="8" name="Tijdelijke aanduiding voor inhoud 7"/>
          <p:cNvSpPr>
            <a:spLocks noGrp="1"/>
          </p:cNvSpPr>
          <p:nvPr>
            <p:ph idx="1"/>
          </p:nvPr>
        </p:nvSpPr>
        <p:spPr/>
        <p:txBody>
          <a:bodyPr/>
          <a:lstStyle/>
          <a:p>
            <a:r>
              <a:rPr lang="nl-NL" sz="1800" dirty="0"/>
              <a:t>De provincie kan diverse soorten regels stellen over activiteiten </a:t>
            </a:r>
            <a:r>
              <a:rPr lang="nl-NL" sz="1800" dirty="0" smtClean="0"/>
              <a:t>die</a:t>
            </a:r>
          </a:p>
          <a:p>
            <a:r>
              <a:rPr lang="nl-NL" sz="1800" dirty="0" smtClean="0"/>
              <a:t>gevolgen </a:t>
            </a:r>
            <a:r>
              <a:rPr lang="nl-NL" sz="1800" dirty="0"/>
              <a:t>kunnen hebben voor de fysieke leefomgeving (artikel </a:t>
            </a:r>
            <a:r>
              <a:rPr lang="nl-NL" sz="1800" dirty="0" smtClean="0"/>
              <a:t>4.2</a:t>
            </a:r>
          </a:p>
          <a:p>
            <a:r>
              <a:rPr lang="nl-NL" sz="1800" dirty="0" smtClean="0"/>
              <a:t>Ow</a:t>
            </a:r>
            <a:r>
              <a:rPr lang="nl-NL" sz="1800" dirty="0"/>
              <a:t>). </a:t>
            </a:r>
            <a:endParaRPr lang="nl-NL" sz="1800" dirty="0" smtClean="0"/>
          </a:p>
          <a:p>
            <a:endParaRPr lang="nl-NL" sz="1800" dirty="0"/>
          </a:p>
          <a:p>
            <a:r>
              <a:rPr lang="nl-NL" sz="1800" dirty="0"/>
              <a:t>De provincie kan </a:t>
            </a:r>
            <a:r>
              <a:rPr lang="nl-NL" sz="1800" dirty="0" smtClean="0"/>
              <a:t>regels </a:t>
            </a:r>
            <a:r>
              <a:rPr lang="nl-NL" sz="1800" dirty="0"/>
              <a:t>stellen aan ontgrondingsactiviteiten, lozingsactiviteiten of milieubelastende activiteiten</a:t>
            </a:r>
          </a:p>
          <a:p>
            <a:endParaRPr lang="nl-NL" sz="1800" dirty="0"/>
          </a:p>
          <a:p>
            <a:r>
              <a:rPr lang="nl-NL" sz="1800" dirty="0" smtClean="0"/>
              <a:t>Provincie kan ook regels stellen </a:t>
            </a:r>
            <a:r>
              <a:rPr lang="nl-NL" sz="1800" dirty="0"/>
              <a:t>over activiteiten die nadelige gevolgen kunnen </a:t>
            </a:r>
            <a:r>
              <a:rPr lang="nl-NL" sz="1800" dirty="0" smtClean="0"/>
              <a:t>hebben voor </a:t>
            </a:r>
            <a:r>
              <a:rPr lang="nl-NL" sz="1800" dirty="0"/>
              <a:t>de staat en werking van wegen in beheer bij de provincie</a:t>
            </a:r>
            <a:r>
              <a:rPr lang="nl-NL" sz="1800" dirty="0" smtClean="0"/>
              <a:t>.</a:t>
            </a:r>
          </a:p>
          <a:p>
            <a:endParaRPr lang="nl-NL" sz="1800" dirty="0"/>
          </a:p>
          <a:p>
            <a:endParaRPr lang="nl-NL" sz="1800" dirty="0"/>
          </a:p>
        </p:txBody>
      </p:sp>
      <p:sp>
        <p:nvSpPr>
          <p:cNvPr id="6" name="Tijdelijke aanduiding voor datum 1"/>
          <p:cNvSpPr>
            <a:spLocks noGrp="1"/>
          </p:cNvSpPr>
          <p:nvPr>
            <p:ph type="dt" sz="half" idx="2"/>
          </p:nvPr>
        </p:nvSpPr>
        <p:spPr>
          <a:xfrm>
            <a:off x="6372200" y="6484389"/>
            <a:ext cx="2565648" cy="365125"/>
          </a:xfrm>
        </p:spPr>
        <p:txBody>
          <a:bodyPr/>
          <a:lstStyle/>
          <a:p>
            <a:r>
              <a:rPr lang="nl-NL" dirty="0" smtClean="0"/>
              <a:t>Introductie omgevingsverordening</a:t>
            </a:r>
          </a:p>
        </p:txBody>
      </p:sp>
    </p:spTree>
    <p:extLst>
      <p:ext uri="{BB962C8B-B14F-4D97-AF65-F5344CB8AC3E}">
        <p14:creationId xmlns:p14="http://schemas.microsoft.com/office/powerpoint/2010/main" val="98839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dirty="0" smtClean="0"/>
              <a:t>Ontgrondingsactiviteiten</a:t>
            </a:r>
            <a:endParaRPr lang="nl-NL" dirty="0"/>
          </a:p>
        </p:txBody>
      </p:sp>
      <p:sp>
        <p:nvSpPr>
          <p:cNvPr id="8" name="Tijdelijke aanduiding voor inhoud 7"/>
          <p:cNvSpPr>
            <a:spLocks noGrp="1"/>
          </p:cNvSpPr>
          <p:nvPr>
            <p:ph idx="1"/>
          </p:nvPr>
        </p:nvSpPr>
        <p:spPr/>
        <p:txBody>
          <a:bodyPr/>
          <a:lstStyle/>
          <a:p>
            <a:r>
              <a:rPr lang="nl-NL" sz="1800" dirty="0"/>
              <a:t>De provincie kan in de omgevingsverordening regels opnemen </a:t>
            </a:r>
            <a:r>
              <a:rPr lang="nl-NL" sz="1800" dirty="0" smtClean="0"/>
              <a:t>over</a:t>
            </a:r>
          </a:p>
          <a:p>
            <a:r>
              <a:rPr lang="nl-NL" sz="1800" dirty="0" smtClean="0"/>
              <a:t>de </a:t>
            </a:r>
            <a:r>
              <a:rPr lang="nl-NL" sz="1800" dirty="0"/>
              <a:t>ontgrondingsactiviteiten op land, in regionale wateren en in </a:t>
            </a:r>
            <a:r>
              <a:rPr lang="nl-NL" sz="1800" dirty="0" smtClean="0"/>
              <a:t>het</a:t>
            </a:r>
          </a:p>
          <a:p>
            <a:r>
              <a:rPr lang="nl-NL" sz="1800" dirty="0" smtClean="0"/>
              <a:t>winterbed </a:t>
            </a:r>
            <a:r>
              <a:rPr lang="nl-NL" sz="1800" dirty="0"/>
              <a:t>van een rivier in beheer bij het </a:t>
            </a:r>
            <a:r>
              <a:rPr lang="nl-NL" sz="1800" dirty="0" smtClean="0"/>
              <a:t>Rijk(artikel 16.9 </a:t>
            </a:r>
            <a:r>
              <a:rPr lang="nl-NL" sz="1800" dirty="0"/>
              <a:t>Bal). </a:t>
            </a:r>
            <a:r>
              <a:rPr lang="nl-NL" sz="1800" dirty="0" smtClean="0"/>
              <a:t>Dit</a:t>
            </a:r>
          </a:p>
          <a:p>
            <a:r>
              <a:rPr lang="nl-NL" sz="1800" dirty="0" smtClean="0"/>
              <a:t>kan </a:t>
            </a:r>
            <a:r>
              <a:rPr lang="nl-NL" sz="1800" dirty="0"/>
              <a:t>alleen als dat doelmatig en doeltreffend </a:t>
            </a:r>
            <a:r>
              <a:rPr lang="nl-NL" sz="1800" dirty="0" smtClean="0"/>
              <a:t>is. </a:t>
            </a:r>
          </a:p>
          <a:p>
            <a:endParaRPr lang="nl-NL" sz="1800" dirty="0"/>
          </a:p>
          <a:p>
            <a:r>
              <a:rPr lang="nl-NL" sz="1800" dirty="0" smtClean="0"/>
              <a:t>Met </a:t>
            </a:r>
            <a:r>
              <a:rPr lang="nl-NL" sz="1800" dirty="0"/>
              <a:t>de regels kan de provincie:</a:t>
            </a:r>
          </a:p>
          <a:p>
            <a:pPr>
              <a:buFont typeface="Arial" panose="020B0604020202020204" pitchFamily="34" charset="0"/>
              <a:buChar char="•"/>
            </a:pPr>
            <a:r>
              <a:rPr lang="nl-NL" sz="1800" dirty="0" smtClean="0"/>
              <a:t> Afwijkende </a:t>
            </a:r>
            <a:r>
              <a:rPr lang="nl-NL" sz="1800" dirty="0"/>
              <a:t>begrenzingen van de vergunningvrije gevallen van artikel 16.7 Bal </a:t>
            </a:r>
            <a:r>
              <a:rPr lang="nl-NL" sz="1800" dirty="0" smtClean="0"/>
              <a:t>opnemen</a:t>
            </a:r>
          </a:p>
          <a:p>
            <a:pPr>
              <a:buFont typeface="Arial" panose="020B0604020202020204" pitchFamily="34" charset="0"/>
              <a:buChar char="•"/>
            </a:pPr>
            <a:r>
              <a:rPr lang="nl-NL" sz="1800" dirty="0" smtClean="0"/>
              <a:t> </a:t>
            </a:r>
            <a:r>
              <a:rPr lang="nl-NL" sz="1800" dirty="0" err="1" smtClean="0"/>
              <a:t>Vergunningvrije</a:t>
            </a:r>
            <a:r>
              <a:rPr lang="nl-NL" sz="1800" dirty="0" smtClean="0"/>
              <a:t> </a:t>
            </a:r>
            <a:r>
              <a:rPr lang="nl-NL" sz="1800" dirty="0"/>
              <a:t>gevallen toevoegen naast de opsomming van artikel 16.7 </a:t>
            </a:r>
            <a:r>
              <a:rPr lang="nl-NL" sz="1800" dirty="0" smtClean="0"/>
              <a:t>Bal</a:t>
            </a:r>
            <a:endParaRPr lang="nl-NL" sz="1800" dirty="0"/>
          </a:p>
          <a:p>
            <a:pPr>
              <a:buFont typeface="Arial" panose="020B0604020202020204" pitchFamily="34" charset="0"/>
              <a:buChar char="•"/>
            </a:pPr>
            <a:r>
              <a:rPr lang="nl-NL" sz="1800" dirty="0" smtClean="0"/>
              <a:t> </a:t>
            </a:r>
            <a:r>
              <a:rPr lang="nl-NL" sz="1800" dirty="0" err="1" smtClean="0"/>
              <a:t>Vergunningvrije</a:t>
            </a:r>
            <a:r>
              <a:rPr lang="nl-NL" sz="1800" dirty="0" smtClean="0"/>
              <a:t> </a:t>
            </a:r>
            <a:r>
              <a:rPr lang="nl-NL" sz="1800" dirty="0"/>
              <a:t>gevallen uitsluiten in afwijking van artikel 16.7 </a:t>
            </a:r>
            <a:r>
              <a:rPr lang="nl-NL" sz="1800" dirty="0" smtClean="0"/>
              <a:t>Bal</a:t>
            </a:r>
            <a:endParaRPr lang="nl-NL" sz="1800" dirty="0"/>
          </a:p>
        </p:txBody>
      </p:sp>
      <p:sp>
        <p:nvSpPr>
          <p:cNvPr id="6" name="Tijdelijke aanduiding voor datum 1"/>
          <p:cNvSpPr>
            <a:spLocks noGrp="1"/>
          </p:cNvSpPr>
          <p:nvPr>
            <p:ph type="dt" sz="half" idx="2"/>
          </p:nvPr>
        </p:nvSpPr>
        <p:spPr>
          <a:xfrm>
            <a:off x="6372200" y="6484389"/>
            <a:ext cx="2565648" cy="365125"/>
          </a:xfrm>
        </p:spPr>
        <p:txBody>
          <a:bodyPr/>
          <a:lstStyle/>
          <a:p>
            <a:r>
              <a:rPr lang="nl-NL" dirty="0" smtClean="0"/>
              <a:t>Introductie omgevingsverordening</a:t>
            </a:r>
          </a:p>
        </p:txBody>
      </p:sp>
    </p:spTree>
    <p:extLst>
      <p:ext uri="{BB962C8B-B14F-4D97-AF65-F5344CB8AC3E}">
        <p14:creationId xmlns:p14="http://schemas.microsoft.com/office/powerpoint/2010/main" val="983858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dirty="0" smtClean="0"/>
              <a:t>Lozingsactiviteiten</a:t>
            </a:r>
            <a:endParaRPr lang="nl-NL" dirty="0"/>
          </a:p>
        </p:txBody>
      </p:sp>
      <p:sp>
        <p:nvSpPr>
          <p:cNvPr id="8" name="Tijdelijke aanduiding voor inhoud 7"/>
          <p:cNvSpPr>
            <a:spLocks noGrp="1"/>
          </p:cNvSpPr>
          <p:nvPr>
            <p:ph idx="1"/>
          </p:nvPr>
        </p:nvSpPr>
        <p:spPr/>
        <p:txBody>
          <a:bodyPr>
            <a:normAutofit lnSpcReduction="10000"/>
          </a:bodyPr>
          <a:lstStyle/>
          <a:p>
            <a:r>
              <a:rPr lang="nl-NL" sz="1800" dirty="0"/>
              <a:t>De provincie kan in haar omgevingsverordening </a:t>
            </a:r>
            <a:r>
              <a:rPr lang="nl-NL" sz="1800" dirty="0" smtClean="0"/>
              <a:t>inhoudelijke</a:t>
            </a:r>
          </a:p>
          <a:p>
            <a:r>
              <a:rPr lang="nl-NL" sz="1800" dirty="0" smtClean="0"/>
              <a:t>voorschriften</a:t>
            </a:r>
            <a:r>
              <a:rPr lang="nl-NL" sz="1800" dirty="0"/>
              <a:t>, vergunningplichten, meldingsplichten </a:t>
            </a:r>
            <a:r>
              <a:rPr lang="nl-NL" sz="1800" dirty="0" smtClean="0"/>
              <a:t>en</a:t>
            </a:r>
          </a:p>
          <a:p>
            <a:r>
              <a:rPr lang="nl-NL" sz="1800" dirty="0" smtClean="0"/>
              <a:t>informatieplichten </a:t>
            </a:r>
            <a:r>
              <a:rPr lang="nl-NL" sz="1800" dirty="0"/>
              <a:t>opnemen</a:t>
            </a:r>
            <a:r>
              <a:rPr lang="nl-NL" sz="1800" dirty="0" smtClean="0"/>
              <a:t>.</a:t>
            </a:r>
          </a:p>
          <a:p>
            <a:endParaRPr lang="nl-NL" sz="1800" dirty="0"/>
          </a:p>
          <a:p>
            <a:r>
              <a:rPr lang="nl-NL" sz="1800" dirty="0"/>
              <a:t>De provincie kan bijvoorbeeld een vergunningplicht opnemen </a:t>
            </a:r>
            <a:r>
              <a:rPr lang="nl-NL" sz="1800" dirty="0" smtClean="0"/>
              <a:t>voor</a:t>
            </a:r>
          </a:p>
          <a:p>
            <a:r>
              <a:rPr lang="nl-NL" sz="1800" dirty="0" smtClean="0"/>
              <a:t>lozingsactiviteiten </a:t>
            </a:r>
            <a:r>
              <a:rPr lang="nl-NL" sz="1800" dirty="0"/>
              <a:t>van afvalwater of koelwater dat afkomstig is </a:t>
            </a:r>
            <a:r>
              <a:rPr lang="nl-NL" sz="1800" dirty="0" smtClean="0"/>
              <a:t>van</a:t>
            </a:r>
          </a:p>
          <a:p>
            <a:r>
              <a:rPr lang="nl-NL" sz="1800" dirty="0" smtClean="0"/>
              <a:t>milieubelastende </a:t>
            </a:r>
            <a:r>
              <a:rPr lang="nl-NL" sz="1800" dirty="0"/>
              <a:t>activiteiten. Hierbij gaat het om directe lozingen </a:t>
            </a:r>
            <a:r>
              <a:rPr lang="nl-NL" sz="1800" dirty="0" smtClean="0"/>
              <a:t>op</a:t>
            </a:r>
          </a:p>
          <a:p>
            <a:r>
              <a:rPr lang="nl-NL" sz="1800" dirty="0" smtClean="0"/>
              <a:t>een </a:t>
            </a:r>
            <a:r>
              <a:rPr lang="nl-NL" sz="1800" dirty="0"/>
              <a:t>oppervlaktewaterlichaam of zuiveringstechnisch werk (</a:t>
            </a:r>
            <a:r>
              <a:rPr lang="nl-NL" sz="1800" dirty="0" smtClean="0"/>
              <a:t>artikel</a:t>
            </a:r>
          </a:p>
          <a:p>
            <a:r>
              <a:rPr lang="nl-NL" sz="1800" dirty="0" smtClean="0"/>
              <a:t>2.15</a:t>
            </a:r>
            <a:r>
              <a:rPr lang="nl-NL" sz="1800" dirty="0"/>
              <a:t>, lid </a:t>
            </a:r>
            <a:r>
              <a:rPr lang="nl-NL" sz="1800" dirty="0" smtClean="0"/>
              <a:t>2b Bal</a:t>
            </a:r>
            <a:r>
              <a:rPr lang="nl-NL" sz="1800" dirty="0"/>
              <a:t>). </a:t>
            </a:r>
            <a:endParaRPr lang="nl-NL" sz="1800" dirty="0" smtClean="0"/>
          </a:p>
          <a:p>
            <a:endParaRPr lang="nl-NL" sz="1800" dirty="0" smtClean="0"/>
          </a:p>
          <a:p>
            <a:r>
              <a:rPr lang="nl-NL" sz="1800" dirty="0" smtClean="0"/>
              <a:t>Voorwaarde </a:t>
            </a:r>
            <a:r>
              <a:rPr lang="nl-NL" sz="1800" dirty="0"/>
              <a:t>is dat de provincie de vergunningplicht instelt omdat </a:t>
            </a:r>
            <a:r>
              <a:rPr lang="nl-NL" sz="1800" dirty="0" smtClean="0"/>
              <a:t>ze</a:t>
            </a:r>
          </a:p>
          <a:p>
            <a:r>
              <a:rPr lang="nl-NL" sz="1800" dirty="0" smtClean="0"/>
              <a:t>taken </a:t>
            </a:r>
            <a:r>
              <a:rPr lang="nl-NL" sz="1800" dirty="0"/>
              <a:t>moet uitvoeren op het gebied van beheer van </a:t>
            </a:r>
            <a:r>
              <a:rPr lang="nl-NL" sz="1800" dirty="0" smtClean="0"/>
              <a:t>watersystemen</a:t>
            </a:r>
          </a:p>
          <a:p>
            <a:r>
              <a:rPr lang="nl-NL" sz="1800" dirty="0" smtClean="0"/>
              <a:t>en </a:t>
            </a:r>
            <a:r>
              <a:rPr lang="nl-NL" sz="1800" dirty="0"/>
              <a:t>waterketenbeheer.</a:t>
            </a:r>
          </a:p>
          <a:p>
            <a:endParaRPr lang="nl-NL" dirty="0"/>
          </a:p>
        </p:txBody>
      </p:sp>
      <p:sp>
        <p:nvSpPr>
          <p:cNvPr id="6" name="Tijdelijke aanduiding voor datum 1"/>
          <p:cNvSpPr>
            <a:spLocks noGrp="1"/>
          </p:cNvSpPr>
          <p:nvPr>
            <p:ph type="dt" sz="half" idx="2"/>
          </p:nvPr>
        </p:nvSpPr>
        <p:spPr>
          <a:xfrm>
            <a:off x="6372200" y="6484389"/>
            <a:ext cx="2565648" cy="365125"/>
          </a:xfrm>
        </p:spPr>
        <p:txBody>
          <a:bodyPr/>
          <a:lstStyle/>
          <a:p>
            <a:r>
              <a:rPr lang="nl-NL" dirty="0" smtClean="0"/>
              <a:t>Introductie omgevingsverordening</a:t>
            </a:r>
          </a:p>
        </p:txBody>
      </p:sp>
    </p:spTree>
    <p:extLst>
      <p:ext uri="{BB962C8B-B14F-4D97-AF65-F5344CB8AC3E}">
        <p14:creationId xmlns:p14="http://schemas.microsoft.com/office/powerpoint/2010/main" val="733328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Milieubelastende activiteiten</a:t>
            </a:r>
          </a:p>
        </p:txBody>
      </p:sp>
      <p:sp>
        <p:nvSpPr>
          <p:cNvPr id="3" name="Tijdelijke aanduiding voor inhoud 2"/>
          <p:cNvSpPr>
            <a:spLocks noGrp="1"/>
          </p:cNvSpPr>
          <p:nvPr>
            <p:ph idx="1"/>
          </p:nvPr>
        </p:nvSpPr>
        <p:spPr/>
        <p:txBody>
          <a:bodyPr/>
          <a:lstStyle/>
          <a:p>
            <a:r>
              <a:rPr lang="nl-NL" sz="1800" dirty="0"/>
              <a:t>In de omgevingsverordening kan de provincie regels stellen </a:t>
            </a:r>
            <a:r>
              <a:rPr lang="nl-NL" sz="1800" dirty="0" smtClean="0"/>
              <a:t>aan</a:t>
            </a:r>
          </a:p>
          <a:p>
            <a:r>
              <a:rPr lang="nl-NL" sz="1800" dirty="0" smtClean="0"/>
              <a:t>milieubelastende </a:t>
            </a:r>
            <a:r>
              <a:rPr lang="nl-NL" sz="1800" dirty="0"/>
              <a:t>activiteiten. De provincie kan een </a:t>
            </a:r>
            <a:r>
              <a:rPr lang="nl-NL" sz="1800" dirty="0" smtClean="0"/>
              <a:t>vergunningplicht</a:t>
            </a:r>
          </a:p>
          <a:p>
            <a:r>
              <a:rPr lang="nl-NL" sz="1800" dirty="0" smtClean="0"/>
              <a:t>opnemen </a:t>
            </a:r>
            <a:r>
              <a:rPr lang="nl-NL" sz="1800" dirty="0"/>
              <a:t>in de </a:t>
            </a:r>
            <a:r>
              <a:rPr lang="nl-NL" sz="1800" dirty="0" smtClean="0"/>
              <a:t>omgevingsverordening (artikel 2.15</a:t>
            </a:r>
            <a:r>
              <a:rPr lang="nl-NL" sz="1800" dirty="0"/>
              <a:t>, lid </a:t>
            </a:r>
            <a:r>
              <a:rPr lang="nl-NL" sz="1800" dirty="0" smtClean="0"/>
              <a:t>2b Bal).</a:t>
            </a:r>
            <a:endParaRPr lang="nl-NL" sz="1800" dirty="0"/>
          </a:p>
          <a:p>
            <a:endParaRPr lang="nl-NL" sz="1800" dirty="0" smtClean="0"/>
          </a:p>
          <a:p>
            <a:r>
              <a:rPr lang="nl-NL" sz="1800" dirty="0" smtClean="0"/>
              <a:t>Dit </a:t>
            </a:r>
            <a:r>
              <a:rPr lang="nl-NL" sz="1800" dirty="0"/>
              <a:t>kan alleen als de </a:t>
            </a:r>
            <a:r>
              <a:rPr lang="nl-NL" sz="1800" dirty="0" smtClean="0"/>
              <a:t>provincie taken </a:t>
            </a:r>
            <a:r>
              <a:rPr lang="nl-NL" sz="1800" dirty="0"/>
              <a:t>moet uitvoeren </a:t>
            </a:r>
            <a:r>
              <a:rPr lang="nl-NL" sz="1800" dirty="0" smtClean="0"/>
              <a:t>wat</a:t>
            </a:r>
          </a:p>
          <a:p>
            <a:r>
              <a:rPr lang="nl-NL" sz="1800" dirty="0" smtClean="0"/>
              <a:t>betreft </a:t>
            </a:r>
            <a:r>
              <a:rPr lang="nl-NL" sz="1800" dirty="0"/>
              <a:t>het</a:t>
            </a:r>
            <a:r>
              <a:rPr lang="nl-NL" sz="1800" dirty="0" smtClean="0"/>
              <a:t>:</a:t>
            </a:r>
          </a:p>
          <a:p>
            <a:pPr marL="285750" indent="-285750">
              <a:buFont typeface="Arial" panose="020B0604020202020204" pitchFamily="34" charset="0"/>
              <a:buChar char="•"/>
            </a:pPr>
            <a:r>
              <a:rPr lang="nl-NL" sz="1800" dirty="0" smtClean="0"/>
              <a:t>voorkomen </a:t>
            </a:r>
            <a:r>
              <a:rPr lang="nl-NL" sz="1800" dirty="0"/>
              <a:t>of beperken van geluidhinder in stiltegebieden </a:t>
            </a:r>
            <a:endParaRPr lang="nl-NL" sz="1800" dirty="0" smtClean="0"/>
          </a:p>
          <a:p>
            <a:pPr marL="285750" indent="-285750">
              <a:buFont typeface="Arial" panose="020B0604020202020204" pitchFamily="34" charset="0"/>
              <a:buChar char="•"/>
            </a:pPr>
            <a:r>
              <a:rPr lang="nl-NL" sz="1800" dirty="0" smtClean="0"/>
              <a:t>beschermen </a:t>
            </a:r>
            <a:r>
              <a:rPr lang="nl-NL" sz="1800" dirty="0"/>
              <a:t>van de kwaliteit van grondwater in grondwaterbeschermingsgebieden </a:t>
            </a:r>
            <a:endParaRPr lang="nl-NL" sz="1800" dirty="0" smtClean="0"/>
          </a:p>
          <a:p>
            <a:pPr marL="285750" indent="-285750">
              <a:buFont typeface="Arial" panose="020B0604020202020204" pitchFamily="34" charset="0"/>
              <a:buChar char="•"/>
            </a:pPr>
            <a:r>
              <a:rPr lang="nl-NL" sz="1800" dirty="0" smtClean="0"/>
              <a:t>beheer </a:t>
            </a:r>
            <a:r>
              <a:rPr lang="nl-NL" sz="1800" dirty="0"/>
              <a:t>van watersystemen en zwemwaterbeheer </a:t>
            </a:r>
          </a:p>
          <a:p>
            <a:endParaRPr lang="nl-NL" dirty="0"/>
          </a:p>
        </p:txBody>
      </p:sp>
      <p:sp>
        <p:nvSpPr>
          <p:cNvPr id="6" name="Tijdelijke aanduiding voor datum 1"/>
          <p:cNvSpPr>
            <a:spLocks noGrp="1"/>
          </p:cNvSpPr>
          <p:nvPr>
            <p:ph type="dt" sz="half" idx="2"/>
          </p:nvPr>
        </p:nvSpPr>
        <p:spPr>
          <a:xfrm>
            <a:off x="6372200" y="6484389"/>
            <a:ext cx="2565648" cy="365125"/>
          </a:xfrm>
        </p:spPr>
        <p:txBody>
          <a:bodyPr/>
          <a:lstStyle/>
          <a:p>
            <a:r>
              <a:rPr lang="nl-NL" dirty="0" smtClean="0"/>
              <a:t>Introductie omgevingsverordening</a:t>
            </a:r>
          </a:p>
        </p:txBody>
      </p:sp>
    </p:spTree>
    <p:extLst>
      <p:ext uri="{BB962C8B-B14F-4D97-AF65-F5344CB8AC3E}">
        <p14:creationId xmlns:p14="http://schemas.microsoft.com/office/powerpoint/2010/main" val="1474196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331415" y="908720"/>
            <a:ext cx="8201025" cy="1008112"/>
          </a:xfrm>
        </p:spPr>
        <p:txBody>
          <a:bodyPr/>
          <a:lstStyle/>
          <a:p>
            <a:r>
              <a:rPr lang="nl-NL" dirty="0" smtClean="0"/>
              <a:t>Voorbereiding </a:t>
            </a:r>
            <a:r>
              <a:rPr lang="nl-NL" dirty="0"/>
              <a:t>en </a:t>
            </a:r>
            <a:r>
              <a:rPr lang="nl-NL" dirty="0" smtClean="0"/>
              <a:t>procedure</a:t>
            </a:r>
            <a:endParaRPr lang="nl-NL" dirty="0"/>
          </a:p>
        </p:txBody>
      </p:sp>
      <p:sp>
        <p:nvSpPr>
          <p:cNvPr id="8" name="Tijdelijke aanduiding voor inhoud 7"/>
          <p:cNvSpPr>
            <a:spLocks noGrp="1"/>
          </p:cNvSpPr>
          <p:nvPr>
            <p:ph idx="1"/>
          </p:nvPr>
        </p:nvSpPr>
        <p:spPr>
          <a:xfrm>
            <a:off x="395536" y="1412776"/>
            <a:ext cx="8201025" cy="4198814"/>
          </a:xfrm>
        </p:spPr>
        <p:txBody>
          <a:bodyPr/>
          <a:lstStyle/>
          <a:p>
            <a:pPr marL="0" indent="0"/>
            <a:endParaRPr lang="nl-NL" dirty="0"/>
          </a:p>
          <a:p>
            <a:pPr>
              <a:buFont typeface="Arial" panose="020B0604020202020204" pitchFamily="34" charset="0"/>
              <a:buChar char="•"/>
            </a:pPr>
            <a:r>
              <a:rPr lang="nl-NL" dirty="0" smtClean="0"/>
              <a:t>Afstemming met:</a:t>
            </a:r>
          </a:p>
          <a:p>
            <a:pPr marL="654050" lvl="4" indent="-285750">
              <a:buFont typeface="Courier New" panose="02070309020205020404" pitchFamily="49" charset="0"/>
              <a:buChar char="o"/>
            </a:pPr>
            <a:r>
              <a:rPr lang="nl-NL" sz="1400" dirty="0" smtClean="0"/>
              <a:t>Omgevingsvisie (provincie)</a:t>
            </a:r>
          </a:p>
          <a:p>
            <a:pPr marL="654050" lvl="4" indent="-285750">
              <a:buFont typeface="Courier New" panose="02070309020205020404" pitchFamily="49" charset="0"/>
              <a:buChar char="o"/>
            </a:pPr>
            <a:r>
              <a:rPr lang="nl-NL" sz="1400" dirty="0"/>
              <a:t>Instructies en instructieregels van het Rijk</a:t>
            </a:r>
            <a:endParaRPr lang="nl-NL" sz="1400" dirty="0" smtClean="0"/>
          </a:p>
          <a:p>
            <a:pPr marL="0" indent="0"/>
            <a:endParaRPr lang="nl-NL" dirty="0"/>
          </a:p>
          <a:p>
            <a:pPr>
              <a:buFont typeface="Arial" panose="020B0604020202020204" pitchFamily="34" charset="0"/>
              <a:buChar char="•"/>
            </a:pPr>
            <a:r>
              <a:rPr lang="nl-NL" dirty="0" smtClean="0"/>
              <a:t>Participatie</a:t>
            </a:r>
          </a:p>
          <a:p>
            <a:pPr>
              <a:buFont typeface="Arial" panose="020B0604020202020204" pitchFamily="34" charset="0"/>
              <a:buChar char="•"/>
            </a:pPr>
            <a:endParaRPr lang="nl-NL" dirty="0"/>
          </a:p>
          <a:p>
            <a:pPr>
              <a:buFont typeface="Arial" panose="020B0604020202020204" pitchFamily="34" charset="0"/>
              <a:buChar char="•"/>
            </a:pPr>
            <a:r>
              <a:rPr lang="nl-NL" dirty="0" smtClean="0"/>
              <a:t>Voorbereidingsprocedure</a:t>
            </a:r>
          </a:p>
          <a:p>
            <a:pPr>
              <a:buFont typeface="Arial" panose="020B0604020202020204" pitchFamily="34" charset="0"/>
              <a:buChar char="•"/>
            </a:pPr>
            <a:endParaRPr lang="nl-NL" dirty="0"/>
          </a:p>
          <a:p>
            <a:pPr>
              <a:buFont typeface="Arial" panose="020B0604020202020204" pitchFamily="34" charset="0"/>
              <a:buChar char="•"/>
            </a:pPr>
            <a:r>
              <a:rPr lang="nl-NL" dirty="0" smtClean="0"/>
              <a:t>Milieueffectrapportage</a:t>
            </a:r>
          </a:p>
          <a:p>
            <a:pPr>
              <a:buFont typeface="Arial" panose="020B0604020202020204" pitchFamily="34" charset="0"/>
              <a:buChar char="•"/>
            </a:pPr>
            <a:endParaRPr lang="nl-NL" dirty="0"/>
          </a:p>
          <a:p>
            <a:pPr>
              <a:buFont typeface="Arial" panose="020B0604020202020204" pitchFamily="34" charset="0"/>
              <a:buChar char="•"/>
            </a:pPr>
            <a:r>
              <a:rPr lang="nl-NL" dirty="0" smtClean="0"/>
              <a:t>Vaststelling</a:t>
            </a:r>
          </a:p>
          <a:p>
            <a:pPr>
              <a:buFont typeface="Arial" panose="020B0604020202020204" pitchFamily="34" charset="0"/>
              <a:buChar char="•"/>
            </a:pPr>
            <a:endParaRPr lang="nl-NL" dirty="0"/>
          </a:p>
          <a:p>
            <a:pPr>
              <a:buFont typeface="Arial" panose="020B0604020202020204" pitchFamily="34" charset="0"/>
              <a:buChar char="•"/>
            </a:pPr>
            <a:r>
              <a:rPr lang="nl-NL" dirty="0"/>
              <a:t>Digitaal beschikbaar</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1564386"/>
            <a:ext cx="3803405" cy="43704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ijdelijke aanduiding voor datum 1"/>
          <p:cNvSpPr>
            <a:spLocks noGrp="1"/>
          </p:cNvSpPr>
          <p:nvPr>
            <p:ph type="dt" sz="half" idx="2"/>
          </p:nvPr>
        </p:nvSpPr>
        <p:spPr>
          <a:xfrm>
            <a:off x="6372200" y="6484389"/>
            <a:ext cx="2565648" cy="365125"/>
          </a:xfrm>
        </p:spPr>
        <p:txBody>
          <a:bodyPr/>
          <a:lstStyle/>
          <a:p>
            <a:r>
              <a:rPr lang="nl-NL" dirty="0" smtClean="0"/>
              <a:t>Introductie omgevingsverordening</a:t>
            </a:r>
          </a:p>
        </p:txBody>
      </p:sp>
    </p:spTree>
    <p:extLst>
      <p:ext uri="{BB962C8B-B14F-4D97-AF65-F5344CB8AC3E}">
        <p14:creationId xmlns:p14="http://schemas.microsoft.com/office/powerpoint/2010/main" val="2801024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850" y="837828"/>
            <a:ext cx="8229600" cy="663123"/>
          </a:xfrm>
        </p:spPr>
        <p:txBody>
          <a:bodyPr>
            <a:normAutofit fontScale="90000"/>
          </a:bodyPr>
          <a:lstStyle/>
          <a:p>
            <a:r>
              <a:rPr lang="nl-NL" sz="2000" dirty="0" smtClean="0"/>
              <a:t>Waarmee moet de provincie bij de voorbereiding rekening houden?</a:t>
            </a:r>
            <a:endParaRPr lang="nl-NL" sz="2000" dirty="0"/>
          </a:p>
        </p:txBody>
      </p:sp>
      <p:sp>
        <p:nvSpPr>
          <p:cNvPr id="3" name="Tijdelijke aanduiding voor inhoud 2"/>
          <p:cNvSpPr>
            <a:spLocks noGrp="1"/>
          </p:cNvSpPr>
          <p:nvPr>
            <p:ph idx="1"/>
          </p:nvPr>
        </p:nvSpPr>
        <p:spPr>
          <a:xfrm>
            <a:off x="450849" y="1498417"/>
            <a:ext cx="8292909" cy="4016515"/>
          </a:xfrm>
        </p:spPr>
        <p:txBody>
          <a:bodyPr>
            <a:noAutofit/>
          </a:bodyPr>
          <a:lstStyle/>
          <a:p>
            <a:pPr marL="0" indent="0"/>
            <a:endParaRPr lang="nl-NL" sz="1400" dirty="0" smtClean="0"/>
          </a:p>
          <a:p>
            <a:pPr marL="285750" indent="-285750">
              <a:buFont typeface="Arial" panose="020B0604020202020204" pitchFamily="34" charset="0"/>
              <a:buChar char="•"/>
            </a:pPr>
            <a:r>
              <a:rPr lang="nl-NL" sz="1400" b="1" dirty="0"/>
              <a:t>Afstemming</a:t>
            </a:r>
            <a:r>
              <a:rPr lang="nl-NL" sz="1400" dirty="0" smtClean="0"/>
              <a:t>: Een </a:t>
            </a:r>
            <a:r>
              <a:rPr lang="nl-NL" sz="1400" dirty="0"/>
              <a:t>bestuursorgaan moet rekening houden met de taken en bevoegdheden van andere bestuursorganen (artikel 2.2 Ow). </a:t>
            </a:r>
            <a:endParaRPr lang="nl-NL" sz="1400" dirty="0" smtClean="0"/>
          </a:p>
          <a:p>
            <a:pPr marL="0" indent="0"/>
            <a:endParaRPr lang="nl-NL" sz="1400" dirty="0" smtClean="0"/>
          </a:p>
          <a:p>
            <a:pPr marL="285750" indent="-285750">
              <a:buFont typeface="Arial" panose="020B0604020202020204" pitchFamily="34" charset="0"/>
              <a:buChar char="•"/>
            </a:pPr>
            <a:r>
              <a:rPr lang="nl-NL" sz="1400" b="1" dirty="0" smtClean="0"/>
              <a:t>Relatie met </a:t>
            </a:r>
            <a:r>
              <a:rPr lang="nl-NL" sz="1400" b="1" dirty="0"/>
              <a:t>provinciale verordening</a:t>
            </a:r>
            <a:r>
              <a:rPr lang="nl-NL" sz="1400" dirty="0"/>
              <a:t>: De omgevingsverordening geeft invulling aan de maatschappelijke opgaven uit de provinciale </a:t>
            </a:r>
            <a:r>
              <a:rPr lang="nl-NL" sz="1400" dirty="0" smtClean="0"/>
              <a:t>omgevingsvisie</a:t>
            </a:r>
            <a:br>
              <a:rPr lang="nl-NL" sz="1400" dirty="0" smtClean="0"/>
            </a:br>
            <a:endParaRPr lang="nl-NL" sz="1400" dirty="0" smtClean="0"/>
          </a:p>
          <a:p>
            <a:pPr marL="285750" indent="-285750">
              <a:buFont typeface="Arial" panose="020B0604020202020204" pitchFamily="34" charset="0"/>
              <a:buChar char="•"/>
            </a:pPr>
            <a:r>
              <a:rPr lang="nl-NL" sz="1400" b="1" dirty="0" smtClean="0"/>
              <a:t>Participatie: </a:t>
            </a:r>
            <a:r>
              <a:rPr lang="nl-NL" sz="1400" dirty="0"/>
              <a:t>De provincie heeft de vrijheid om de wijze waarop participatie plaatsvindt in te richten naar de specifieke kenmerken van een </a:t>
            </a:r>
            <a:r>
              <a:rPr lang="nl-NL" sz="1400" dirty="0" smtClean="0"/>
              <a:t>omgevingsverordening</a:t>
            </a:r>
            <a:br>
              <a:rPr lang="nl-NL" sz="1400" dirty="0" smtClean="0"/>
            </a:br>
            <a:endParaRPr lang="nl-NL" sz="1400" dirty="0" smtClean="0"/>
          </a:p>
          <a:p>
            <a:pPr marL="285750" indent="-285750">
              <a:buFont typeface="Arial" panose="020B0604020202020204" pitchFamily="34" charset="0"/>
              <a:buChar char="•"/>
            </a:pPr>
            <a:r>
              <a:rPr lang="nl-NL" sz="1400" b="1" dirty="0" smtClean="0"/>
              <a:t>Voorbereidingsprocedure</a:t>
            </a:r>
            <a:r>
              <a:rPr lang="nl-NL" sz="1400" b="1" dirty="0"/>
              <a:t>: </a:t>
            </a:r>
            <a:r>
              <a:rPr lang="nl-NL" sz="1400" dirty="0" smtClean="0"/>
              <a:t>Afdeling </a:t>
            </a:r>
            <a:r>
              <a:rPr lang="nl-NL" sz="1400" dirty="0"/>
              <a:t>3.4 van de Algemene wet bestuursrecht (</a:t>
            </a:r>
            <a:r>
              <a:rPr lang="nl-NL" sz="1400" dirty="0" err="1"/>
              <a:t>Awb</a:t>
            </a:r>
            <a:r>
              <a:rPr lang="nl-NL" sz="1400" dirty="0"/>
              <a:t>) geldt voor de voorbereiding van een omgevingsverordening (artikel 16.32 </a:t>
            </a:r>
            <a:r>
              <a:rPr lang="nl-NL" sz="1400" dirty="0" smtClean="0"/>
              <a:t>Ow)</a:t>
            </a:r>
            <a:br>
              <a:rPr lang="nl-NL" sz="1400" dirty="0" smtClean="0"/>
            </a:br>
            <a:endParaRPr lang="nl-NL" sz="1400" dirty="0" smtClean="0"/>
          </a:p>
          <a:p>
            <a:pPr marL="285750" indent="-285750">
              <a:buFont typeface="Arial" panose="020B0604020202020204" pitchFamily="34" charset="0"/>
              <a:buChar char="•"/>
            </a:pPr>
            <a:r>
              <a:rPr lang="nl-NL" sz="1400" b="1" dirty="0" smtClean="0"/>
              <a:t>Milieueffectrapportage: </a:t>
            </a:r>
            <a:r>
              <a:rPr lang="nl-NL" sz="1400" dirty="0"/>
              <a:t>De omgevingsverordening kan een kader vormen voor projecten die zijn aangewezen in bijlage V van het Omgevingsbesluit (Ob</a:t>
            </a:r>
            <a:r>
              <a:rPr lang="nl-NL" sz="1400" dirty="0" smtClean="0"/>
              <a:t>).</a:t>
            </a:r>
            <a:r>
              <a:rPr lang="nl-NL" sz="1400" b="1" dirty="0"/>
              <a:t> </a:t>
            </a:r>
            <a:r>
              <a:rPr lang="nl-NL" sz="1400" b="1" dirty="0" smtClean="0"/>
              <a:t/>
            </a:r>
            <a:br>
              <a:rPr lang="nl-NL" sz="1400" b="1" dirty="0" smtClean="0"/>
            </a:br>
            <a:endParaRPr lang="nl-NL" sz="1400" b="1" dirty="0" smtClean="0"/>
          </a:p>
          <a:p>
            <a:pPr marL="285750" indent="-285750">
              <a:buFont typeface="Arial" panose="020B0604020202020204" pitchFamily="34" charset="0"/>
              <a:buChar char="•"/>
            </a:pPr>
            <a:r>
              <a:rPr lang="nl-NL" sz="1400" b="1" dirty="0" smtClean="0"/>
              <a:t>Vaststellen</a:t>
            </a:r>
            <a:r>
              <a:rPr lang="nl-NL" sz="1400" dirty="0"/>
              <a:t>: Provinciale Staten stellen de omgevingsverordening vast</a:t>
            </a:r>
          </a:p>
          <a:p>
            <a:pPr marL="285750" indent="-285750">
              <a:buFont typeface="Arial" panose="020B0604020202020204" pitchFamily="34" charset="0"/>
              <a:buChar char="•"/>
            </a:pPr>
            <a:endParaRPr lang="nl-NL" sz="1400" b="1" dirty="0" smtClean="0"/>
          </a:p>
          <a:p>
            <a:pPr marL="285750" indent="-285750">
              <a:buFont typeface="Arial" panose="020B0604020202020204" pitchFamily="34" charset="0"/>
              <a:buChar char="•"/>
            </a:pPr>
            <a:r>
              <a:rPr lang="nl-NL" sz="1400" b="1" dirty="0" smtClean="0"/>
              <a:t>Digitale verplichtingen: </a:t>
            </a:r>
            <a:r>
              <a:rPr lang="nl-NL" sz="1400" dirty="0"/>
              <a:t>Als de provincie de omgevingsverordening via het digitaal stelsel omgevingswet wil ontsluiten, dan moet de omgevingsverordening aan standaarden voldoen.</a:t>
            </a:r>
            <a:endParaRPr lang="nl-NL" sz="1400" b="1" dirty="0"/>
          </a:p>
        </p:txBody>
      </p:sp>
      <p:sp>
        <p:nvSpPr>
          <p:cNvPr id="6" name="Tijdelijke aanduiding voor datum 1"/>
          <p:cNvSpPr>
            <a:spLocks noGrp="1"/>
          </p:cNvSpPr>
          <p:nvPr>
            <p:ph type="dt" sz="half" idx="2"/>
          </p:nvPr>
        </p:nvSpPr>
        <p:spPr>
          <a:xfrm>
            <a:off x="6372200" y="6484389"/>
            <a:ext cx="2565648" cy="365125"/>
          </a:xfrm>
        </p:spPr>
        <p:txBody>
          <a:bodyPr/>
          <a:lstStyle/>
          <a:p>
            <a:r>
              <a:rPr lang="nl-NL" dirty="0" smtClean="0"/>
              <a:t>Introductie omgevingsverordening</a:t>
            </a:r>
          </a:p>
        </p:txBody>
      </p:sp>
    </p:spTree>
    <p:extLst>
      <p:ext uri="{BB962C8B-B14F-4D97-AF65-F5344CB8AC3E}">
        <p14:creationId xmlns:p14="http://schemas.microsoft.com/office/powerpoint/2010/main" val="884256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dirty="0" smtClean="0"/>
              <a:t>Veranderingen</a:t>
            </a:r>
            <a:endParaRPr lang="nl-NL" dirty="0"/>
          </a:p>
        </p:txBody>
      </p:sp>
      <p:sp>
        <p:nvSpPr>
          <p:cNvPr id="8" name="Tijdelijke aanduiding voor inhoud 7"/>
          <p:cNvSpPr>
            <a:spLocks noGrp="1"/>
          </p:cNvSpPr>
          <p:nvPr>
            <p:ph idx="1"/>
          </p:nvPr>
        </p:nvSpPr>
        <p:spPr/>
        <p:txBody>
          <a:bodyPr>
            <a:normAutofit/>
          </a:bodyPr>
          <a:lstStyle/>
          <a:p>
            <a:pPr marL="285750" indent="-285750">
              <a:buFont typeface="Arial" panose="020B0604020202020204" pitchFamily="34" charset="0"/>
              <a:buChar char="•"/>
            </a:pPr>
            <a:endParaRPr lang="nl-NL" sz="1800" dirty="0" smtClean="0"/>
          </a:p>
          <a:p>
            <a:pPr marL="285750" indent="-285750">
              <a:buFont typeface="Arial" panose="020B0604020202020204" pitchFamily="34" charset="0"/>
              <a:buChar char="•"/>
            </a:pPr>
            <a:r>
              <a:rPr lang="nl-NL" sz="1800" dirty="0" smtClean="0"/>
              <a:t>De </a:t>
            </a:r>
            <a:r>
              <a:rPr lang="nl-NL" sz="1800" dirty="0"/>
              <a:t>omgevingsverordening omvat regels over de fysieke leefomgeving die nu onder andere staan </a:t>
            </a:r>
            <a:r>
              <a:rPr lang="nl-NL" sz="1800" dirty="0" smtClean="0"/>
              <a:t>in de volgende verordeningen:</a:t>
            </a:r>
          </a:p>
          <a:p>
            <a:pPr marL="285750" indent="-285750">
              <a:buFont typeface="Arial" panose="020B0604020202020204" pitchFamily="34" charset="0"/>
              <a:buChar char="•"/>
            </a:pPr>
            <a:endParaRPr lang="nl-NL" sz="1800" dirty="0" smtClean="0"/>
          </a:p>
          <a:p>
            <a:pPr marL="654050" lvl="4" indent="-285750">
              <a:buFont typeface="Courier New" panose="02070309020205020404" pitchFamily="49" charset="0"/>
              <a:buChar char="o"/>
            </a:pPr>
            <a:r>
              <a:rPr lang="nl-NL" sz="1800" dirty="0" smtClean="0"/>
              <a:t>de </a:t>
            </a:r>
            <a:r>
              <a:rPr lang="nl-NL" sz="1800" dirty="0"/>
              <a:t>milieuverordening </a:t>
            </a:r>
          </a:p>
          <a:p>
            <a:pPr marL="654050" lvl="4" indent="-285750">
              <a:buFont typeface="Courier New" panose="02070309020205020404" pitchFamily="49" charset="0"/>
              <a:buChar char="o"/>
            </a:pPr>
            <a:r>
              <a:rPr lang="nl-NL" sz="1800" dirty="0" smtClean="0"/>
              <a:t>de </a:t>
            </a:r>
            <a:r>
              <a:rPr lang="nl-NL" sz="1800" dirty="0"/>
              <a:t>planologische verordening </a:t>
            </a:r>
          </a:p>
          <a:p>
            <a:pPr marL="654050" lvl="4" indent="-285750">
              <a:buFont typeface="Courier New" panose="02070309020205020404" pitchFamily="49" charset="0"/>
              <a:buChar char="o"/>
            </a:pPr>
            <a:r>
              <a:rPr lang="nl-NL" sz="1800" dirty="0" smtClean="0"/>
              <a:t>de </a:t>
            </a:r>
            <a:r>
              <a:rPr lang="nl-NL" sz="1800" dirty="0"/>
              <a:t>ontgrondingenverordening </a:t>
            </a:r>
          </a:p>
          <a:p>
            <a:pPr marL="654050" lvl="4" indent="-285750">
              <a:buFont typeface="Courier New" panose="02070309020205020404" pitchFamily="49" charset="0"/>
              <a:buChar char="o"/>
            </a:pPr>
            <a:r>
              <a:rPr lang="nl-NL" sz="1800" dirty="0" smtClean="0"/>
              <a:t>de </a:t>
            </a:r>
            <a:r>
              <a:rPr lang="nl-NL" sz="1800" dirty="0"/>
              <a:t>landschapsverordening </a:t>
            </a:r>
          </a:p>
          <a:p>
            <a:pPr marL="654050" lvl="4" indent="-285750">
              <a:buFont typeface="Courier New" panose="02070309020205020404" pitchFamily="49" charset="0"/>
              <a:buChar char="o"/>
            </a:pPr>
            <a:r>
              <a:rPr lang="nl-NL" sz="1800" dirty="0" smtClean="0"/>
              <a:t>de </a:t>
            </a:r>
            <a:r>
              <a:rPr lang="nl-NL" sz="1800" dirty="0"/>
              <a:t>grondwaterverordening </a:t>
            </a:r>
            <a:r>
              <a:rPr lang="nl-NL" sz="1800" dirty="0" smtClean="0"/>
              <a:t>      </a:t>
            </a:r>
          </a:p>
          <a:p>
            <a:pPr marL="0" indent="0"/>
            <a:endParaRPr lang="nl-NL" sz="1800" dirty="0" smtClean="0"/>
          </a:p>
          <a:p>
            <a:endParaRPr lang="nl-NL" dirty="0" smtClean="0"/>
          </a:p>
          <a:p>
            <a:endParaRPr lang="nl-NL" dirty="0"/>
          </a:p>
        </p:txBody>
      </p:sp>
      <p:sp>
        <p:nvSpPr>
          <p:cNvPr id="6" name="Tijdelijke aanduiding voor datum 1"/>
          <p:cNvSpPr>
            <a:spLocks noGrp="1"/>
          </p:cNvSpPr>
          <p:nvPr>
            <p:ph type="dt" sz="half" idx="2"/>
          </p:nvPr>
        </p:nvSpPr>
        <p:spPr>
          <a:xfrm>
            <a:off x="6372200" y="6484389"/>
            <a:ext cx="2565648" cy="365125"/>
          </a:xfrm>
        </p:spPr>
        <p:txBody>
          <a:bodyPr/>
          <a:lstStyle/>
          <a:p>
            <a:r>
              <a:rPr lang="nl-NL" dirty="0" smtClean="0"/>
              <a:t>Introductie omgevingsverordening</a:t>
            </a:r>
          </a:p>
        </p:txBody>
      </p:sp>
    </p:spTree>
    <p:extLst>
      <p:ext uri="{BB962C8B-B14F-4D97-AF65-F5344CB8AC3E}">
        <p14:creationId xmlns:p14="http://schemas.microsoft.com/office/powerpoint/2010/main" val="1034230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Volgdia">
  <a:themeElements>
    <a:clrScheme name="Aangepast 3">
      <a:dk1>
        <a:sysClr val="windowText" lastClr="000000"/>
      </a:dk1>
      <a:lt1>
        <a:sysClr val="window" lastClr="FFFFFF"/>
      </a:lt1>
      <a:dk2>
        <a:srgbClr val="F4BBD6"/>
      </a:dk2>
      <a:lt2>
        <a:srgbClr val="EEECE1"/>
      </a:lt2>
      <a:accent1>
        <a:srgbClr val="39870C"/>
      </a:accent1>
      <a:accent2>
        <a:srgbClr val="6ED9AD"/>
      </a:accent2>
      <a:accent3>
        <a:srgbClr val="046F96"/>
      </a:accent3>
      <a:accent4>
        <a:srgbClr val="9ACCD4"/>
      </a:accent4>
      <a:accent5>
        <a:srgbClr val="ED8FBB"/>
      </a:accent5>
      <a:accent6>
        <a:srgbClr val="900079"/>
      </a:accent6>
      <a:hlink>
        <a:srgbClr val="0000FF"/>
      </a:hlink>
      <a:folHlink>
        <a:srgbClr val="800080"/>
      </a:folHlink>
    </a:clrScheme>
    <a:fontScheme name="Standaardontwerp">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TotalTime>
  <Words>535</Words>
  <Application>Microsoft Office PowerPoint</Application>
  <PresentationFormat>Diavoorstelling (4:3)</PresentationFormat>
  <Paragraphs>146</Paragraphs>
  <Slides>11</Slides>
  <Notes>6</Notes>
  <HiddenSlides>0</HiddenSlides>
  <MMClips>0</MMClips>
  <ScaleCrop>false</ScaleCrop>
  <HeadingPairs>
    <vt:vector size="4" baseType="variant">
      <vt:variant>
        <vt:lpstr>Thema</vt:lpstr>
      </vt:variant>
      <vt:variant>
        <vt:i4>2</vt:i4>
      </vt:variant>
      <vt:variant>
        <vt:lpstr>Diatitels</vt:lpstr>
      </vt:variant>
      <vt:variant>
        <vt:i4>11</vt:i4>
      </vt:variant>
    </vt:vector>
  </HeadingPairs>
  <TitlesOfParts>
    <vt:vector size="13" baseType="lpstr">
      <vt:lpstr>Aangepast ontwerp</vt:lpstr>
      <vt:lpstr>Volgdia</vt:lpstr>
      <vt:lpstr>PowerPoint-presentatie</vt:lpstr>
      <vt:lpstr>PowerPoint-presentatie</vt:lpstr>
      <vt:lpstr>Regels over activiteiten</vt:lpstr>
      <vt:lpstr>Ontgrondingsactiviteiten</vt:lpstr>
      <vt:lpstr>Lozingsactiviteiten</vt:lpstr>
      <vt:lpstr>Milieubelastende activiteiten</vt:lpstr>
      <vt:lpstr>Voorbereiding en procedure</vt:lpstr>
      <vt:lpstr>Waarmee moet de provincie bij de voorbereiding rekening houden?</vt:lpstr>
      <vt:lpstr>Veranderingen</vt:lpstr>
      <vt:lpstr>Overgangsrecht</vt:lpstr>
      <vt:lpstr>Omgevingsverordening in de Omgevingswet</vt:lpstr>
    </vt:vector>
  </TitlesOfParts>
  <Company>Kriskras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Ewoud ten Hove</dc:creator>
  <cp:lastModifiedBy>Berkel, Linda van (WVL)</cp:lastModifiedBy>
  <cp:revision>33</cp:revision>
  <dcterms:created xsi:type="dcterms:W3CDTF">2017-01-06T08:36:46Z</dcterms:created>
  <dcterms:modified xsi:type="dcterms:W3CDTF">2019-03-02T16:59:30Z</dcterms:modified>
</cp:coreProperties>
</file>