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7" r:id="rId2"/>
  </p:sldMasterIdLst>
  <p:notesMasterIdLst>
    <p:notesMasterId r:id="rId6"/>
  </p:notesMasterIdLst>
  <p:handoutMasterIdLst>
    <p:handoutMasterId r:id="rId7"/>
  </p:handoutMasterIdLst>
  <p:sldIdLst>
    <p:sldId id="621" r:id="rId3"/>
    <p:sldId id="622" r:id="rId4"/>
    <p:sldId id="623" r:id="rId5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39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254">
          <p15:clr>
            <a:srgbClr val="A4A3A4"/>
          </p15:clr>
        </p15:guide>
        <p15:guide id="6" pos="2595">
          <p15:clr>
            <a:srgbClr val="A4A3A4"/>
          </p15:clr>
        </p15:guide>
        <p15:guide id="7" pos="286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jtenburg, Roselie (WVL)" initials="RMW" lastIdx="1" clrIdx="0"/>
  <p:cmAuthor id="1" name="Wijst, Astrid van der (WVL)" initials="Avd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870C"/>
    <a:srgbClr val="FFFFFF"/>
    <a:srgbClr val="8EB73C"/>
    <a:srgbClr val="275937"/>
    <a:srgbClr val="84AD1F"/>
    <a:srgbClr val="7EC234"/>
    <a:srgbClr val="87CB3D"/>
    <a:srgbClr val="85B56B"/>
    <a:srgbClr val="007BC7"/>
    <a:srgbClr val="00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4" autoAdjust="0"/>
    <p:restoredTop sz="98171" autoAdjust="0"/>
  </p:normalViewPr>
  <p:slideViewPr>
    <p:cSldViewPr>
      <p:cViewPr>
        <p:scale>
          <a:sx n="110" d="100"/>
          <a:sy n="110" d="100"/>
        </p:scale>
        <p:origin x="-468" y="468"/>
      </p:cViewPr>
      <p:guideLst>
        <p:guide orient="horz" pos="2160"/>
        <p:guide orient="horz" pos="3839"/>
        <p:guide orient="horz" pos="890"/>
        <p:guide orient="horz" pos="1254"/>
        <p:guide pos="2880"/>
        <p:guide pos="2595"/>
        <p:guide pos="286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6200"/>
    </p:cViewPr>
  </p:sorterViewPr>
  <p:notesViewPr>
    <p:cSldViewPr>
      <p:cViewPr varScale="1">
        <p:scale>
          <a:sx n="82" d="100"/>
          <a:sy n="82" d="100"/>
        </p:scale>
        <p:origin x="-3972" y="-8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3948" y="467355"/>
            <a:ext cx="5653429" cy="43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3948" y="119749"/>
            <a:ext cx="2889429" cy="1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3948" y="9378698"/>
            <a:ext cx="5800271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nl-NL" dirty="0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72344" y="9378698"/>
            <a:ext cx="220264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0E374DAA-8175-4415-A3BA-057B77C0EE0E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491311" y="2921368"/>
            <a:ext cx="398998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489782" y="6841493"/>
            <a:ext cx="398997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3948" y="469019"/>
            <a:ext cx="5653429" cy="43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2419" y="119749"/>
            <a:ext cx="2889428" cy="1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500" y="977900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13948" y="4869805"/>
            <a:ext cx="4552111" cy="402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2420" y="9378698"/>
            <a:ext cx="5875221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en-US" dirty="0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73875" y="9378698"/>
            <a:ext cx="221793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7C0D88E8-1530-474F-A7AB-EB6DE1C99DCC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491311" y="2921368"/>
            <a:ext cx="398998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489782" y="6841493"/>
            <a:ext cx="398997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564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Tijdelijke aanduiding voor notities 2"/>
          <p:cNvSpPr>
            <a:spLocks noGrp="1"/>
          </p:cNvSpPr>
          <p:nvPr>
            <p:ph type="body" idx="1"/>
          </p:nvPr>
        </p:nvSpPr>
        <p:spPr bwMode="auto">
          <a:xfrm>
            <a:off x="666912" y="4689515"/>
            <a:ext cx="5424088" cy="491101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Tx/>
              <a:buNone/>
            </a:pPr>
            <a:endParaRPr lang="nl-NL" sz="1600" dirty="0" smtClean="0"/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716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FBB6F-4BB2-4CF7-A777-F05E7987D437}" type="slidenum">
              <a:rPr lang="nl-NL" smtClean="0">
                <a:latin typeface="Times New Roman" pitchFamily="18" charset="0"/>
              </a:rPr>
              <a:pPr/>
              <a:t>1</a:t>
            </a:fld>
            <a:endParaRPr lang="nl-N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5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1D8AC-70C5-40FC-BDB2-42D9546EE143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34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Sheet #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48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237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32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2178000"/>
            <a:ext cx="4129200" cy="403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43982" y="980728"/>
            <a:ext cx="4168577" cy="100811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040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14400"/>
            <a:ext cx="4129200" cy="4399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7402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1493838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1678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6" y="692699"/>
            <a:ext cx="8243887" cy="12234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900114" y="2276872"/>
            <a:ext cx="80645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Char char="•"/>
              <a:defRPr sz="2100"/>
            </a:lvl1pPr>
            <a:lvl2pPr>
              <a:buFont typeface="Arial" pitchFamily="34" charset="0"/>
              <a:buChar char="•"/>
              <a:defRPr sz="2100"/>
            </a:lvl2pPr>
            <a:lvl3pPr>
              <a:buFont typeface="Arial" pitchFamily="34" charset="0"/>
              <a:buChar char="•"/>
              <a:defRPr sz="2100"/>
            </a:lvl3pPr>
            <a:lvl4pPr>
              <a:buFont typeface="Arial" pitchFamily="34" charset="0"/>
              <a:buChar char="•"/>
              <a:defRPr sz="2100"/>
            </a:lvl4pPr>
            <a:lvl5pPr>
              <a:buFont typeface="Arial" pitchFamily="34" charset="0"/>
              <a:buChar char="•"/>
              <a:defRPr sz="2100"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1860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HH-4923314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 r="588" b="1111"/>
          <a:stretch/>
        </p:blipFill>
        <p:spPr>
          <a:xfrm>
            <a:off x="0" y="764703"/>
            <a:ext cx="9144000" cy="5736713"/>
          </a:xfrm>
          <a:prstGeom prst="rect">
            <a:avLst/>
          </a:prstGeom>
        </p:spPr>
      </p:pic>
      <p:sp>
        <p:nvSpPr>
          <p:cNvPr id="20" name="Ovaal 19"/>
          <p:cNvSpPr/>
          <p:nvPr/>
        </p:nvSpPr>
        <p:spPr>
          <a:xfrm>
            <a:off x="-1879236" y="1315616"/>
            <a:ext cx="4824536" cy="4824536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-1095249" y="2099603"/>
            <a:ext cx="3256562" cy="325656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-190648" y="3004204"/>
            <a:ext cx="1447361" cy="1447361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0" y="0"/>
            <a:ext cx="9144000" cy="76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Omgevingswet_pos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78679"/>
            <a:ext cx="2368731" cy="698821"/>
          </a:xfrm>
          <a:prstGeom prst="rect">
            <a:avLst/>
          </a:prstGeom>
        </p:spPr>
      </p:pic>
      <p:sp>
        <p:nvSpPr>
          <p:cNvPr id="2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9870C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/>
          </a:p>
        </p:txBody>
      </p:sp>
      <p:sp>
        <p:nvSpPr>
          <p:cNvPr id="2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9870C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829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spc="-6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1" fontAlgn="base" hangingPunct="1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415" y="1628800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Klik om de opmaakprofielen van de </a:t>
            </a:r>
            <a:r>
              <a:rPr lang="nl-NL" altLang="nl-NL" dirty="0" err="1" smtClean="0"/>
              <a:t>modeltekst</a:t>
            </a:r>
            <a:r>
              <a:rPr lang="nl-NL" altLang="nl-NL" dirty="0" smtClean="0"/>
              <a:t> te bewerken</a:t>
            </a:r>
          </a:p>
          <a:p>
            <a:pPr lvl="1"/>
            <a:r>
              <a:rPr lang="nl-NL" altLang="nl-NL" dirty="0" smtClean="0"/>
              <a:t>Tweede niveau</a:t>
            </a:r>
          </a:p>
          <a:p>
            <a:pPr lvl="2"/>
            <a:r>
              <a:rPr lang="nl-NL" altLang="nl-NL" dirty="0" smtClean="0"/>
              <a:t>Derde niveau</a:t>
            </a:r>
          </a:p>
          <a:p>
            <a:pPr lvl="3"/>
            <a:r>
              <a:rPr lang="nl-NL" altLang="nl-NL" dirty="0" smtClean="0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31415" y="908720"/>
            <a:ext cx="8201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pic>
        <p:nvPicPr>
          <p:cNvPr id="11" name="Afbeelding 10" descr="Omgevingswet_pos_RGB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78679"/>
            <a:ext cx="2368731" cy="698821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15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0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8" r:id="rId6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spc="-60">
          <a:solidFill>
            <a:srgbClr val="27593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731515" y="980728"/>
            <a:ext cx="8401050" cy="785813"/>
          </a:xfrm>
        </p:spPr>
        <p:txBody>
          <a:bodyPr/>
          <a:lstStyle/>
          <a:p>
            <a:r>
              <a:rPr lang="nl-NL" dirty="0"/>
              <a:t>Projectbesluit</a:t>
            </a:r>
            <a:endParaRPr lang="nl-NL" b="1" dirty="0" smtClean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5256584" cy="34559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1200" dirty="0" smtClean="0"/>
              <a:t>Complexe initiatieven met publiek belang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kern="12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1200" dirty="0" smtClean="0"/>
              <a:t>Participatie aan de voorkant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kern="12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1200" dirty="0" smtClean="0"/>
              <a:t>Duidelijker, meer gedragen </a:t>
            </a:r>
            <a:br>
              <a:rPr lang="en-US" sz="1600" kern="1200" dirty="0" smtClean="0"/>
            </a:br>
            <a:r>
              <a:rPr lang="en-US" sz="1600" kern="1200" dirty="0" smtClean="0"/>
              <a:t>en snellere besluiten</a:t>
            </a:r>
          </a:p>
          <a:p>
            <a:pPr>
              <a:defRPr/>
            </a:pPr>
            <a:endParaRPr lang="nl-NL" kern="1200" dirty="0" smtClean="0"/>
          </a:p>
        </p:txBody>
      </p:sp>
      <p:sp>
        <p:nvSpPr>
          <p:cNvPr id="11" name="Tijdelijke aanduiding voor voettekst 10"/>
          <p:cNvSpPr txBox="1">
            <a:spLocks/>
          </p:cNvSpPr>
          <p:nvPr/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000" b="0" i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ijdelijke aanduiding voor datum 1"/>
          <p:cNvSpPr txBox="1">
            <a:spLocks/>
          </p:cNvSpPr>
          <p:nvPr/>
        </p:nvSpPr>
        <p:spPr>
          <a:xfrm>
            <a:off x="6876256" y="653938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nl-NL" sz="1000" dirty="0" smtClean="0">
                <a:solidFill>
                  <a:schemeClr val="bg1"/>
                </a:solidFill>
              </a:rPr>
              <a:t>Projectbesluit</a:t>
            </a:r>
          </a:p>
        </p:txBody>
      </p:sp>
    </p:spTree>
    <p:extLst>
      <p:ext uri="{BB962C8B-B14F-4D97-AF65-F5344CB8AC3E}">
        <p14:creationId xmlns:p14="http://schemas.microsoft.com/office/powerpoint/2010/main" val="41967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10"/>
          <p:cNvSpPr txBox="1">
            <a:spLocks/>
          </p:cNvSpPr>
          <p:nvPr/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000" b="0" i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1"/>
          <p:cNvSpPr txBox="1">
            <a:spLocks/>
          </p:cNvSpPr>
          <p:nvPr/>
        </p:nvSpPr>
        <p:spPr>
          <a:xfrm>
            <a:off x="6876256" y="653938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nl-NL" sz="1000" dirty="0">
                <a:solidFill>
                  <a:schemeClr val="bg1"/>
                </a:solidFill>
              </a:rPr>
              <a:t>P</a:t>
            </a:r>
            <a:r>
              <a:rPr lang="nl-NL" sz="1000" dirty="0" smtClean="0">
                <a:solidFill>
                  <a:schemeClr val="bg1"/>
                </a:solidFill>
              </a:rPr>
              <a:t>rojectbesluit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95536" y="2276872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83568" y="980728"/>
            <a:ext cx="43874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500" b="1" kern="0" spc="-60" dirty="0">
                <a:solidFill>
                  <a:srgbClr val="275937"/>
                </a:solidFill>
                <a:ea typeface="Verdana" pitchFamily="34" charset="0"/>
                <a:cs typeface="Verdana" pitchFamily="34" charset="0"/>
              </a:rPr>
              <a:t>Projectbesluit </a:t>
            </a:r>
            <a:r>
              <a:rPr lang="nl-NL" sz="2500" b="1" kern="0" spc="-60" dirty="0" smtClean="0">
                <a:solidFill>
                  <a:srgbClr val="275937"/>
                </a:solidFill>
                <a:ea typeface="Verdana" pitchFamily="34" charset="0"/>
                <a:cs typeface="Verdana" pitchFamily="34" charset="0"/>
              </a:rPr>
              <a:t>Vervangt: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16068" y="1700808"/>
            <a:ext cx="7202869" cy="398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/>
                <a:ea typeface="Calibri"/>
                <a:cs typeface="Times New Roman"/>
              </a:rPr>
              <a:t>Tracébesluit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/>
                <a:ea typeface="Calibri"/>
                <a:cs typeface="Times New Roman"/>
              </a:rPr>
              <a:t>Inpassingsplan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/>
                <a:ea typeface="Calibri"/>
                <a:cs typeface="Times New Roman"/>
              </a:rPr>
              <a:t>Coördinatieprocedure </a:t>
            </a:r>
            <a:r>
              <a:rPr lang="nl-NL" dirty="0">
                <a:latin typeface="Verdana"/>
                <a:ea typeface="Calibri"/>
                <a:cs typeface="Times New Roman"/>
              </a:rPr>
              <a:t>uit de </a:t>
            </a:r>
            <a:r>
              <a:rPr lang="nl-NL" dirty="0" err="1" smtClean="0">
                <a:latin typeface="Verdana"/>
                <a:ea typeface="Calibri"/>
                <a:cs typeface="Times New Roman"/>
              </a:rPr>
              <a:t>Wro</a:t>
            </a:r>
            <a:endParaRPr lang="nl-NL" dirty="0" smtClean="0">
              <a:latin typeface="Verdana"/>
              <a:ea typeface="Calibri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ea typeface="Calibri"/>
                <a:cs typeface="Times New Roman"/>
              </a:rPr>
              <a:t>Coördinatieprocedure </a:t>
            </a:r>
            <a:r>
              <a:rPr lang="nl-NL" dirty="0">
                <a:ea typeface="Calibri"/>
                <a:cs typeface="Times New Roman"/>
              </a:rPr>
              <a:t>uit de </a:t>
            </a:r>
            <a:r>
              <a:rPr lang="nl-NL" dirty="0" smtClean="0">
                <a:ea typeface="Calibri"/>
                <a:cs typeface="Times New Roman"/>
              </a:rPr>
              <a:t>Ontgrondingenwet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3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5969" y="836712"/>
            <a:ext cx="8243887" cy="720077"/>
          </a:xfrm>
        </p:spPr>
        <p:txBody>
          <a:bodyPr/>
          <a:lstStyle/>
          <a:p>
            <a:r>
              <a:rPr lang="nl-NL" dirty="0" smtClean="0"/>
              <a:t>Projectbesluit in de Omgevingswet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7992888" cy="4392488"/>
          </a:xfrm>
        </p:spPr>
        <p:txBody>
          <a:bodyPr/>
          <a:lstStyle/>
          <a:p>
            <a:r>
              <a:rPr lang="nl-NL" sz="1400" dirty="0" smtClean="0"/>
              <a:t>Artikel 5.44: bevoegd gezag voor projectbesluit</a:t>
            </a:r>
          </a:p>
          <a:p>
            <a:endParaRPr lang="nl-NL" sz="1400" dirty="0" smtClean="0"/>
          </a:p>
          <a:p>
            <a:r>
              <a:rPr lang="nl-NL" sz="1400" dirty="0" smtClean="0"/>
              <a:t>Artikel 5.45: coördinatie uitvoeringsbesluiten</a:t>
            </a:r>
          </a:p>
          <a:p>
            <a:endParaRPr lang="nl-NL" sz="1400" dirty="0" smtClean="0"/>
          </a:p>
          <a:p>
            <a:r>
              <a:rPr lang="nl-NL" sz="1400" dirty="0" smtClean="0"/>
              <a:t>Artikel 5.46: projectbesluit voor hoofdinfrastructuur en primaire waterkeringen</a:t>
            </a:r>
          </a:p>
          <a:p>
            <a:endParaRPr lang="nl-NL" sz="1400" dirty="0" smtClean="0"/>
          </a:p>
          <a:p>
            <a:r>
              <a:rPr lang="nl-NL" sz="1400" dirty="0" smtClean="0"/>
              <a:t>Artikel 5.47: voornemen</a:t>
            </a:r>
          </a:p>
          <a:p>
            <a:endParaRPr lang="nl-NL" sz="1400" dirty="0" smtClean="0"/>
          </a:p>
          <a:p>
            <a:r>
              <a:rPr lang="nl-NL" sz="1400" dirty="0" smtClean="0"/>
              <a:t>Artikel 5.48: verkenning</a:t>
            </a:r>
          </a:p>
          <a:p>
            <a:endParaRPr lang="nl-NL" sz="1400" dirty="0" smtClean="0"/>
          </a:p>
          <a:p>
            <a:r>
              <a:rPr lang="nl-NL" sz="1400" dirty="0" smtClean="0"/>
              <a:t>Artikel 5.49: voorkeursbeslissing</a:t>
            </a:r>
          </a:p>
          <a:p>
            <a:endParaRPr lang="nl-NL" sz="1400" dirty="0" smtClean="0"/>
          </a:p>
          <a:p>
            <a:r>
              <a:rPr lang="nl-NL" sz="1400" dirty="0" smtClean="0"/>
              <a:t>Artikel 5.51: inhoud projectbesluit</a:t>
            </a:r>
          </a:p>
          <a:p>
            <a:endParaRPr lang="nl-NL" sz="1400" dirty="0" smtClean="0"/>
          </a:p>
          <a:p>
            <a:r>
              <a:rPr lang="nl-NL" sz="1400" dirty="0" smtClean="0"/>
              <a:t>Artikel 5.54: Uitwerking binnen besluit</a:t>
            </a:r>
          </a:p>
          <a:p>
            <a:endParaRPr lang="nl-NL" sz="1400" dirty="0" smtClean="0"/>
          </a:p>
          <a:p>
            <a:r>
              <a:rPr lang="nl-NL" sz="1400" dirty="0" smtClean="0"/>
              <a:t>Artikel 5.55: gemeentelijk project van publiek belang </a:t>
            </a:r>
          </a:p>
        </p:txBody>
      </p:sp>
      <p:sp>
        <p:nvSpPr>
          <p:cNvPr id="4" name="Tijdelijke aanduiding voor voettekst 10"/>
          <p:cNvSpPr txBox="1">
            <a:spLocks/>
          </p:cNvSpPr>
          <p:nvPr/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000" b="0" i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1"/>
          <p:cNvSpPr txBox="1">
            <a:spLocks/>
          </p:cNvSpPr>
          <p:nvPr/>
        </p:nvSpPr>
        <p:spPr>
          <a:xfrm>
            <a:off x="6876256" y="653938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nl-NL" sz="1000" dirty="0">
                <a:solidFill>
                  <a:schemeClr val="bg1"/>
                </a:solidFill>
              </a:rPr>
              <a:t>P</a:t>
            </a:r>
            <a:r>
              <a:rPr lang="nl-NL" sz="1000" dirty="0" smtClean="0">
                <a:solidFill>
                  <a:schemeClr val="bg1"/>
                </a:solidFill>
              </a:rPr>
              <a:t>rojectbesluit</a:t>
            </a:r>
          </a:p>
        </p:txBody>
      </p:sp>
    </p:spTree>
    <p:extLst>
      <p:ext uri="{BB962C8B-B14F-4D97-AF65-F5344CB8AC3E}">
        <p14:creationId xmlns:p14="http://schemas.microsoft.com/office/powerpoint/2010/main" val="2440010401"/>
      </p:ext>
    </p:extLst>
  </p:cSld>
  <p:clrMapOvr>
    <a:masterClrMapping/>
  </p:clrMapOvr>
</p:sld>
</file>

<file path=ppt/theme/theme1.xml><?xml version="1.0" encoding="utf-8"?>
<a:theme xmlns:a="http://schemas.openxmlformats.org/drawingml/2006/main" name="Aan de slag met de Omgevingswet_template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4E9625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42973</TotalTime>
  <Words>100</Words>
  <Application>Microsoft Office PowerPoint</Application>
  <PresentationFormat>Diavoorstelling (4:3)</PresentationFormat>
  <Paragraphs>39</Paragraphs>
  <Slides>3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</vt:i4>
      </vt:variant>
    </vt:vector>
  </HeadingPairs>
  <TitlesOfParts>
    <vt:vector size="5" baseType="lpstr">
      <vt:lpstr>Aan de slag met de Omgevingswet_template</vt:lpstr>
      <vt:lpstr>Volgdia</vt:lpstr>
      <vt:lpstr>Projectbesluit</vt:lpstr>
      <vt:lpstr>PowerPoint-presentatie</vt:lpstr>
      <vt:lpstr>Projectbesluit in de Omgevingswet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4 AmvB's</dc:title>
  <dc:creator>Aan de slag met de Omgevingswet</dc:creator>
  <cp:lastModifiedBy>Berkel, Linda van (WVL)</cp:lastModifiedBy>
  <cp:revision>909</cp:revision>
  <cp:lastPrinted>2016-10-14T07:03:54Z</cp:lastPrinted>
  <dcterms:modified xsi:type="dcterms:W3CDTF">2019-08-15T14:17:12Z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eur">
    <vt:lpwstr>Auteur</vt:lpwstr>
  </property>
  <property fmtid="{D5CDD505-2E9C-101B-9397-08002B2CF9AE}" pid="3" name="Functie">
    <vt:lpwstr>Functie</vt:lpwstr>
  </property>
  <property fmtid="{D5CDD505-2E9C-101B-9397-08002B2CF9AE}" pid="4" name="Titel">
    <vt:lpwstr>Titel</vt:lpwstr>
  </property>
  <property fmtid="{D5CDD505-2E9C-101B-9397-08002B2CF9AE}" pid="5" name="Subtitel">
    <vt:lpwstr>Subtitel</vt:lpwstr>
  </property>
  <property fmtid="{D5CDD505-2E9C-101B-9397-08002B2CF9AE}" pid="6" name="Afdeling">
    <vt:lpwstr>Afdeling</vt:lpwstr>
  </property>
  <property fmtid="{D5CDD505-2E9C-101B-9397-08002B2CF9AE}" pid="7" name="Merking">
    <vt:lpwstr>Merking</vt:lpwstr>
  </property>
  <property fmtid="{D5CDD505-2E9C-101B-9397-08002B2CF9AE}" pid="8" name="Rubricering">
    <vt:lpwstr>Marking</vt:lpwstr>
  </property>
  <property fmtid="{D5CDD505-2E9C-101B-9397-08002B2CF9AE}" pid="9" name="Datum">
    <vt:filetime>1999-12-31T22:00:00Z</vt:filetime>
  </property>
</Properties>
</file>