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6"/>
  </p:sldMasterIdLst>
  <p:notesMasterIdLst>
    <p:notesMasterId r:id="rId33"/>
  </p:notesMasterIdLst>
  <p:handoutMasterIdLst>
    <p:handoutMasterId r:id="rId34"/>
  </p:handoutMasterIdLst>
  <p:sldIdLst>
    <p:sldId id="256" r:id="rId7"/>
    <p:sldId id="263" r:id="rId8"/>
    <p:sldId id="289" r:id="rId9"/>
    <p:sldId id="349" r:id="rId10"/>
    <p:sldId id="275" r:id="rId11"/>
    <p:sldId id="351" r:id="rId12"/>
    <p:sldId id="304" r:id="rId13"/>
    <p:sldId id="320" r:id="rId14"/>
    <p:sldId id="323" r:id="rId15"/>
    <p:sldId id="324" r:id="rId16"/>
    <p:sldId id="325" r:id="rId17"/>
    <p:sldId id="326" r:id="rId18"/>
    <p:sldId id="327" r:id="rId19"/>
    <p:sldId id="350" r:id="rId20"/>
    <p:sldId id="348" r:id="rId21"/>
    <p:sldId id="287" r:id="rId22"/>
    <p:sldId id="308" r:id="rId23"/>
    <p:sldId id="284" r:id="rId24"/>
    <p:sldId id="335" r:id="rId25"/>
    <p:sldId id="328" r:id="rId26"/>
    <p:sldId id="337" r:id="rId27"/>
    <p:sldId id="352" r:id="rId28"/>
    <p:sldId id="332" r:id="rId29"/>
    <p:sldId id="346" r:id="rId30"/>
    <p:sldId id="344" r:id="rId31"/>
    <p:sldId id="345" r:id="rId32"/>
  </p:sldIdLst>
  <p:sldSz cx="9144000" cy="6858000" type="screen4x3"/>
  <p:notesSz cx="6805613" cy="99441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63">
          <p15:clr>
            <a:srgbClr val="A4A3A4"/>
          </p15:clr>
        </p15:guide>
        <p15:guide id="2" orient="horz" pos="1141">
          <p15:clr>
            <a:srgbClr val="A4A3A4"/>
          </p15:clr>
        </p15:guide>
        <p15:guide id="3" orient="horz" pos="2286">
          <p15:clr>
            <a:srgbClr val="A4A3A4"/>
          </p15:clr>
        </p15:guide>
        <p15:guide id="4" pos="2892">
          <p15:clr>
            <a:srgbClr val="A4A3A4"/>
          </p15:clr>
        </p15:guide>
        <p15:guide id="5" pos="2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000"/>
    <a:srgbClr val="FF33CC"/>
    <a:srgbClr val="275937"/>
    <a:srgbClr val="398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80292" autoAdjust="0"/>
  </p:normalViewPr>
  <p:slideViewPr>
    <p:cSldViewPr snapToGrid="0" snapToObjects="1" showGuides="1">
      <p:cViewPr>
        <p:scale>
          <a:sx n="70" d="100"/>
          <a:sy n="70" d="100"/>
        </p:scale>
        <p:origin x="-1704" y="372"/>
      </p:cViewPr>
      <p:guideLst>
        <p:guide orient="horz" pos="3863"/>
        <p:guide orient="horz" pos="1141"/>
        <p:guide orient="horz" pos="2286"/>
        <p:guide pos="2892"/>
        <p:guide pos="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16-8-2019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16-8-2019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1678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712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C1D8AC-70C5-40FC-BDB2-42D9546EE143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188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36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634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401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161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606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310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255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61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Tijdelijke aanduiding voor notities 2"/>
          <p:cNvSpPr>
            <a:spLocks noGrp="1"/>
          </p:cNvSpPr>
          <p:nvPr>
            <p:ph type="body" idx="1"/>
          </p:nvPr>
        </p:nvSpPr>
        <p:spPr bwMode="auto">
          <a:xfrm>
            <a:off x="666912" y="4689515"/>
            <a:ext cx="5424088" cy="491101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endParaRPr lang="nl-NL" sz="1600" dirty="0" smtClean="0"/>
          </a:p>
          <a:p>
            <a:pPr>
              <a:lnSpc>
                <a:spcPct val="100000"/>
              </a:lnSpc>
            </a:pPr>
            <a:endParaRPr lang="en-US" sz="1600" dirty="0" smtClean="0">
              <a:solidFill>
                <a:srgbClr val="002060"/>
              </a:solidFill>
            </a:endParaRPr>
          </a:p>
        </p:txBody>
      </p:sp>
      <p:sp>
        <p:nvSpPr>
          <p:cNvPr id="716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7FBB6F-4BB2-4CF7-A777-F05E7987D437}" type="slidenum">
              <a:rPr lang="nl-NL" smtClean="0">
                <a:latin typeface="Times New Roman" pitchFamily="18" charset="0"/>
              </a:rPr>
              <a:pPr/>
              <a:t>4</a:t>
            </a:fld>
            <a:endParaRPr lang="nl-N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3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929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>
              <a:sym typeface="Wingdings" panose="05000000000000000000" pitchFamily="2" charset="2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712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712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712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712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712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71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3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5168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8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9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Basisgids Omgevingswet, versie 1.05: mei 2017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2505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6" y="692699"/>
            <a:ext cx="8243887" cy="12234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tekst 2"/>
          <p:cNvSpPr>
            <a:spLocks noGrp="1"/>
          </p:cNvSpPr>
          <p:nvPr>
            <p:ph idx="1"/>
          </p:nvPr>
        </p:nvSpPr>
        <p:spPr bwMode="auto">
          <a:xfrm>
            <a:off x="900114" y="2276872"/>
            <a:ext cx="8064500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Char char="•"/>
              <a:defRPr sz="2100"/>
            </a:lvl1pPr>
            <a:lvl2pPr>
              <a:buFont typeface="Arial" pitchFamily="34" charset="0"/>
              <a:buChar char="•"/>
              <a:defRPr sz="2100"/>
            </a:lvl2pPr>
            <a:lvl3pPr>
              <a:buFont typeface="Arial" pitchFamily="34" charset="0"/>
              <a:buChar char="•"/>
              <a:defRPr sz="2100"/>
            </a:lvl3pPr>
            <a:lvl4pPr>
              <a:buFont typeface="Arial" pitchFamily="34" charset="0"/>
              <a:buChar char="•"/>
              <a:defRPr sz="2100"/>
            </a:lvl4pPr>
            <a:lvl5pPr>
              <a:buFont typeface="Arial" pitchFamily="34" charset="0"/>
              <a:buChar char="•"/>
              <a:defRPr sz="2100"/>
            </a:lvl5pPr>
          </a:lstStyle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7821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5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19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16/8/19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690" r:id="rId8"/>
    <p:sldLayoutId id="2147483695" r:id="rId9"/>
    <p:sldLayoutId id="2147483704" r:id="rId10"/>
    <p:sldLayoutId id="2147483703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  <p:sldLayoutId id="2147483707" r:id="rId18"/>
    <p:sldLayoutId id="2147483708" r:id="rId19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ea typeface="Verdana"/>
              </a:rPr>
              <a:t>Het projectbesluit uit de Omgevingswet:</a:t>
            </a:r>
            <a:br>
              <a:rPr lang="nl-NL" dirty="0">
                <a:ea typeface="Verdana"/>
              </a:rPr>
            </a:br>
            <a:r>
              <a:rPr lang="nl-NL" dirty="0">
                <a:ea typeface="Verdana"/>
              </a:rPr>
              <a:t>een kennismaking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1600" i="1" dirty="0" smtClean="0"/>
              <a:t>Programma </a:t>
            </a:r>
            <a:r>
              <a:rPr lang="nl-NL" sz="1600" i="1" dirty="0"/>
              <a:t>‘Aan de Slag met de Omgevingswet’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smtClean="0"/>
              <a:t>Januari 2019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815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projectprocedure</a:t>
            </a:r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1938016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1938016"/>
            <a:ext cx="1512168" cy="168621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1910720"/>
            <a:ext cx="1512168" cy="172520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sp>
        <p:nvSpPr>
          <p:cNvPr id="11" name="Punthaak 10"/>
          <p:cNvSpPr/>
          <p:nvPr/>
        </p:nvSpPr>
        <p:spPr>
          <a:xfrm>
            <a:off x="3260676" y="2279303"/>
            <a:ext cx="2376265" cy="1091681"/>
          </a:xfrm>
          <a:prstGeom prst="chevron">
            <a:avLst/>
          </a:prstGeom>
          <a:solidFill>
            <a:srgbClr val="39870C">
              <a:alpha val="2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verkenning</a:t>
            </a:r>
          </a:p>
        </p:txBody>
      </p:sp>
      <p:sp>
        <p:nvSpPr>
          <p:cNvPr id="19" name="Ovaal 18"/>
          <p:cNvSpPr/>
          <p:nvPr/>
        </p:nvSpPr>
        <p:spPr>
          <a:xfrm>
            <a:off x="728548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0" name="Ovaal 19"/>
          <p:cNvSpPr/>
          <p:nvPr/>
        </p:nvSpPr>
        <p:spPr>
          <a:xfrm>
            <a:off x="2343451" y="2113096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1" name="Ovaal 20"/>
          <p:cNvSpPr/>
          <p:nvPr/>
        </p:nvSpPr>
        <p:spPr>
          <a:xfrm>
            <a:off x="4188848" y="211712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2" name="Ovaal 21"/>
          <p:cNvSpPr/>
          <p:nvPr/>
        </p:nvSpPr>
        <p:spPr>
          <a:xfrm>
            <a:off x="6005040" y="2041088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3" name="Ovaal 22"/>
          <p:cNvSpPr/>
          <p:nvPr/>
        </p:nvSpPr>
        <p:spPr>
          <a:xfrm>
            <a:off x="7615592" y="208580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73206" y="4258101"/>
            <a:ext cx="77109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Bevat: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worden betrokken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waarover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wanneer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bevoegd gezag en initiatiefnemer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 aanvullende info te vinden is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18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66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projectprocedure</a:t>
            </a:r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1938016"/>
            <a:ext cx="1512168" cy="168621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1910720"/>
            <a:ext cx="1512168" cy="172520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sp>
        <p:nvSpPr>
          <p:cNvPr id="11" name="Punthaak 10"/>
          <p:cNvSpPr/>
          <p:nvPr/>
        </p:nvSpPr>
        <p:spPr>
          <a:xfrm>
            <a:off x="3260676" y="2279303"/>
            <a:ext cx="2376265" cy="1091681"/>
          </a:xfrm>
          <a:prstGeom prst="chevron">
            <a:avLst/>
          </a:prstGeom>
          <a:solidFill>
            <a:srgbClr val="39870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verkenning</a:t>
            </a:r>
          </a:p>
        </p:txBody>
      </p:sp>
      <p:sp>
        <p:nvSpPr>
          <p:cNvPr id="19" name="Ovaal 18"/>
          <p:cNvSpPr/>
          <p:nvPr/>
        </p:nvSpPr>
        <p:spPr>
          <a:xfrm>
            <a:off x="728548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0" name="Ovaal 19"/>
          <p:cNvSpPr/>
          <p:nvPr/>
        </p:nvSpPr>
        <p:spPr>
          <a:xfrm>
            <a:off x="2343451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1" name="Ovaal 20"/>
          <p:cNvSpPr/>
          <p:nvPr/>
        </p:nvSpPr>
        <p:spPr>
          <a:xfrm>
            <a:off x="4188848" y="2117120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2" name="Ovaal 21"/>
          <p:cNvSpPr/>
          <p:nvPr/>
        </p:nvSpPr>
        <p:spPr>
          <a:xfrm>
            <a:off x="6005040" y="2041088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3" name="Ovaal 22"/>
          <p:cNvSpPr/>
          <p:nvPr/>
        </p:nvSpPr>
        <p:spPr>
          <a:xfrm>
            <a:off x="7615592" y="208580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73206" y="4258101"/>
            <a:ext cx="77109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Verzamelen kennis en inzicht over: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aard opgave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relevante ontwikkelingen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mogelijke oplossingen</a:t>
            </a:r>
          </a:p>
          <a:p>
            <a:pPr marL="1200150" lvl="2" indent="-285750">
              <a:buFont typeface="Wingdings"/>
              <a:buChar char="à"/>
            </a:pP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indiener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: 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kan bevoegd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ezag vragen om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onafhankelijk advies</a:t>
            </a:r>
          </a:p>
          <a:p>
            <a:pPr marL="1200150" lvl="2" indent="-285750">
              <a:buFont typeface="Wingdings"/>
              <a:buChar char="à"/>
            </a:pP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bevoegd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ezag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besluit of aangedragen oplossing in beschouwing wordt genomen</a:t>
            </a:r>
          </a:p>
          <a:p>
            <a:pPr marL="1200150" lvl="2" indent="-285750">
              <a:buFont typeface="Wingdings"/>
              <a:buChar char="à"/>
            </a:pPr>
            <a:endParaRPr lang="nl-NL" dirty="0"/>
          </a:p>
          <a:p>
            <a:pPr lvl="0"/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1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68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projectprocedure</a:t>
            </a:r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1938016"/>
            <a:ext cx="1512168" cy="168621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1910720"/>
            <a:ext cx="1512168" cy="172520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sp>
        <p:nvSpPr>
          <p:cNvPr id="11" name="Punthaak 10"/>
          <p:cNvSpPr/>
          <p:nvPr/>
        </p:nvSpPr>
        <p:spPr>
          <a:xfrm>
            <a:off x="3260676" y="2279303"/>
            <a:ext cx="2376265" cy="1091681"/>
          </a:xfrm>
          <a:prstGeom prst="chevron">
            <a:avLst/>
          </a:prstGeom>
          <a:solidFill>
            <a:srgbClr val="39870C">
              <a:alpha val="2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verkenning</a:t>
            </a:r>
          </a:p>
        </p:txBody>
      </p:sp>
      <p:sp>
        <p:nvSpPr>
          <p:cNvPr id="19" name="Ovaal 18"/>
          <p:cNvSpPr/>
          <p:nvPr/>
        </p:nvSpPr>
        <p:spPr>
          <a:xfrm>
            <a:off x="728548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0" name="Ovaal 19"/>
          <p:cNvSpPr/>
          <p:nvPr/>
        </p:nvSpPr>
        <p:spPr>
          <a:xfrm>
            <a:off x="2343451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1" name="Ovaal 20"/>
          <p:cNvSpPr/>
          <p:nvPr/>
        </p:nvSpPr>
        <p:spPr>
          <a:xfrm>
            <a:off x="4188848" y="211712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2" name="Ovaal 21"/>
          <p:cNvSpPr/>
          <p:nvPr/>
        </p:nvSpPr>
        <p:spPr>
          <a:xfrm>
            <a:off x="6005040" y="2041088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3" name="Ovaal 22"/>
          <p:cNvSpPr/>
          <p:nvPr/>
        </p:nvSpPr>
        <p:spPr>
          <a:xfrm>
            <a:off x="7615592" y="208580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29864" y="3962680"/>
            <a:ext cx="83820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Verplicht bij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aanleg of uitbreiding van auto/spoor/vaarwegen van nationaal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belang.</a:t>
            </a:r>
          </a:p>
          <a:p>
            <a:pPr lvl="0"/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Overige gevallen: facultatief.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Bevat: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oorkeursoplossing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evoegd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ezag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(wel/geen project,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combi,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erloop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esultaten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verkenning (expliciet aandacht voor oplossingen van derden en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evt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adviezen daarover van deskundigen)</a:t>
            </a:r>
          </a:p>
          <a:p>
            <a:pPr lvl="0"/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1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3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projectprocedure</a:t>
            </a:r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1938016"/>
            <a:ext cx="1512168" cy="168621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1910720"/>
            <a:ext cx="1512168" cy="172520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sp>
        <p:nvSpPr>
          <p:cNvPr id="11" name="Punthaak 10"/>
          <p:cNvSpPr/>
          <p:nvPr/>
        </p:nvSpPr>
        <p:spPr>
          <a:xfrm>
            <a:off x="3260676" y="2279303"/>
            <a:ext cx="2376265" cy="1091681"/>
          </a:xfrm>
          <a:prstGeom prst="chevron">
            <a:avLst/>
          </a:prstGeom>
          <a:solidFill>
            <a:srgbClr val="39870C">
              <a:alpha val="2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verkenning</a:t>
            </a:r>
          </a:p>
        </p:txBody>
      </p:sp>
      <p:sp>
        <p:nvSpPr>
          <p:cNvPr id="19" name="Ovaal 18"/>
          <p:cNvSpPr/>
          <p:nvPr/>
        </p:nvSpPr>
        <p:spPr>
          <a:xfrm>
            <a:off x="728548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0" name="Ovaal 19"/>
          <p:cNvSpPr/>
          <p:nvPr/>
        </p:nvSpPr>
        <p:spPr>
          <a:xfrm>
            <a:off x="2343451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1" name="Ovaal 20"/>
          <p:cNvSpPr/>
          <p:nvPr/>
        </p:nvSpPr>
        <p:spPr>
          <a:xfrm>
            <a:off x="4188848" y="211712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2" name="Ovaal 21"/>
          <p:cNvSpPr/>
          <p:nvPr/>
        </p:nvSpPr>
        <p:spPr>
          <a:xfrm>
            <a:off x="6005040" y="2041088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3" name="Ovaal 22"/>
          <p:cNvSpPr/>
          <p:nvPr/>
        </p:nvSpPr>
        <p:spPr>
          <a:xfrm>
            <a:off x="7615592" y="2085800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35139" y="3753133"/>
            <a:ext cx="771098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dirty="0"/>
              <a:t>Bevat in ieder geval: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beschrijving project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permanente/tijdelijke maatregelen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maatregelen ter compensatie van nadelige gevolgen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resultaten verkenning, </a:t>
            </a:r>
            <a:r>
              <a:rPr lang="nl-NL" dirty="0" smtClean="0"/>
              <a:t>incl. </a:t>
            </a:r>
            <a:r>
              <a:rPr lang="nl-NL" dirty="0"/>
              <a:t>verloop participatie</a:t>
            </a:r>
          </a:p>
          <a:p>
            <a:pPr lvl="0"/>
            <a:endParaRPr lang="nl-NL" sz="1000" dirty="0"/>
          </a:p>
          <a:p>
            <a:pPr lvl="0"/>
            <a:r>
              <a:rPr lang="nl-NL" dirty="0"/>
              <a:t>Bevat mogelijk: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regels die omgevingsplan(</a:t>
            </a:r>
            <a:r>
              <a:rPr lang="nl-NL" dirty="0" err="1"/>
              <a:t>nen</a:t>
            </a:r>
            <a:r>
              <a:rPr lang="nl-NL" dirty="0"/>
              <a:t>) wijzigen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bepaling dat het geldt als omgevingsvergunning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toezicht en handhaving</a:t>
            </a:r>
            <a:endParaRPr lang="nl-NL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bepaling dat het geldt als een ander besluit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1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52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10"/>
          <p:cNvSpPr txBox="1">
            <a:spLocks/>
          </p:cNvSpPr>
          <p:nvPr/>
        </p:nvSpPr>
        <p:spPr>
          <a:xfrm>
            <a:off x="417667" y="65286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000" b="0" i="0" kern="1200">
                <a:solidFill>
                  <a:srgbClr val="FFFFFF"/>
                </a:solidFill>
                <a:latin typeface="Verdana"/>
                <a:ea typeface="+mn-ea"/>
                <a:cs typeface="Verdana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Projectbesluit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95536" y="2276872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83568" y="980728"/>
            <a:ext cx="4881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kern="0" spc="-60" dirty="0">
                <a:solidFill>
                  <a:srgbClr val="2759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Projectbesluit v</a:t>
            </a:r>
            <a:r>
              <a:rPr lang="nl-NL" sz="2800" b="1" kern="0" spc="-60" dirty="0" smtClean="0">
                <a:solidFill>
                  <a:srgbClr val="2759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ervangt: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16068" y="1700808"/>
            <a:ext cx="59943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Verdana"/>
              <a:ea typeface="Calibri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Verdana"/>
                <a:ea typeface="Calibri"/>
                <a:cs typeface="Times New Roman"/>
              </a:rPr>
              <a:t>Tracébesluit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Verdana"/>
              <a:ea typeface="Calibri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Verdana"/>
                <a:ea typeface="Calibri"/>
                <a:cs typeface="Times New Roman"/>
              </a:rPr>
              <a:t>Inpassingsplan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Verdana"/>
              <a:ea typeface="Calibri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Verdana"/>
                <a:ea typeface="Calibri"/>
                <a:cs typeface="Times New Roman"/>
              </a:rPr>
              <a:t>Coördinatieprocedure </a:t>
            </a:r>
            <a:r>
              <a:rPr lang="nl-NL" dirty="0">
                <a:latin typeface="Verdana"/>
                <a:ea typeface="Calibri"/>
                <a:cs typeface="Times New Roman"/>
              </a:rPr>
              <a:t>uit de </a:t>
            </a:r>
            <a:r>
              <a:rPr lang="nl-NL" dirty="0" err="1" smtClean="0">
                <a:latin typeface="Verdana"/>
                <a:ea typeface="Calibri"/>
                <a:cs typeface="Times New Roman"/>
              </a:rPr>
              <a:t>Wro</a:t>
            </a:r>
            <a:endPara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Coördinatieprocedure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 de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Ontgrondingenwet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24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verandert er?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506357" y="1832513"/>
            <a:ext cx="8223250" cy="430568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Tracébesluit (Tracéwet), projectplan (Waterwet), inpassingsplan (</a:t>
            </a:r>
            <a:r>
              <a:rPr lang="nl-NL" dirty="0" err="1" smtClean="0"/>
              <a:t>Wro</a:t>
            </a:r>
            <a:r>
              <a:rPr lang="nl-NL" dirty="0" smtClean="0"/>
              <a:t>) </a:t>
            </a:r>
            <a:r>
              <a:rPr lang="nl-NL" dirty="0" smtClean="0">
                <a:sym typeface="Wingdings" panose="05000000000000000000" pitchFamily="2" charset="2"/>
              </a:rPr>
              <a:t> projectbesluit 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Eén procedure voor mogelijk maken projecten in fysieke leefomgeving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Meer aandacht voor vroegtijdige participatie</a:t>
            </a:r>
          </a:p>
          <a:p>
            <a:r>
              <a:rPr lang="nl-NL" dirty="0" smtClean="0"/>
              <a:t>Projectbesluit kan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omgevingsplan wijzigen (handhaving/toezicht bij gemeente)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g</a:t>
            </a:r>
            <a:r>
              <a:rPr lang="nl-NL" dirty="0" smtClean="0"/>
              <a:t>elden als omgevingsvergunning (handhaving/toezicht bij BG)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g</a:t>
            </a:r>
            <a:r>
              <a:rPr lang="nl-NL" dirty="0" smtClean="0"/>
              <a:t>elden als ander besluit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K</a:t>
            </a:r>
            <a:r>
              <a:rPr lang="nl-NL" dirty="0" smtClean="0">
                <a:solidFill>
                  <a:schemeClr val="tx1"/>
                </a:solidFill>
              </a:rPr>
              <a:t>ortere </a:t>
            </a:r>
            <a:r>
              <a:rPr lang="nl-NL" dirty="0">
                <a:solidFill>
                  <a:schemeClr val="tx1"/>
                </a:solidFill>
              </a:rPr>
              <a:t>beslistermijn bij </a:t>
            </a:r>
            <a:r>
              <a:rPr lang="nl-NL" dirty="0" smtClean="0">
                <a:solidFill>
                  <a:schemeClr val="tx1"/>
                </a:solidFill>
              </a:rPr>
              <a:t>bestuursrechter en </a:t>
            </a:r>
            <a:r>
              <a:rPr lang="nl-NL" dirty="0">
                <a:solidFill>
                  <a:schemeClr val="tx1"/>
                </a:solidFill>
              </a:rPr>
              <a:t>beroep in één </a:t>
            </a:r>
            <a:r>
              <a:rPr lang="nl-NL" dirty="0" smtClean="0">
                <a:solidFill>
                  <a:schemeClr val="tx1"/>
                </a:solidFill>
              </a:rPr>
              <a:t>instantie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Samenhangende afweging van belangen</a:t>
            </a:r>
          </a:p>
          <a:p>
            <a:endParaRPr lang="nl-NL" i="1" u="sng" dirty="0" smtClean="0"/>
          </a:p>
          <a:p>
            <a:endParaRPr lang="nl-NL" dirty="0" smtClean="0"/>
          </a:p>
          <a:p>
            <a:endParaRPr lang="nl-NL" sz="1000" dirty="0" smtClean="0"/>
          </a:p>
          <a:p>
            <a:endParaRPr lang="nl-NL" sz="1000" dirty="0"/>
          </a:p>
          <a:p>
            <a:endParaRPr lang="nl-NL" sz="1000" dirty="0" smtClean="0"/>
          </a:p>
          <a:p>
            <a:endParaRPr lang="nl-NL" sz="1000" dirty="0"/>
          </a:p>
        </p:txBody>
      </p:sp>
      <p:sp>
        <p:nvSpPr>
          <p:cNvPr id="6" name="Pijl-rechts 5"/>
          <p:cNvSpPr/>
          <p:nvPr/>
        </p:nvSpPr>
        <p:spPr>
          <a:xfrm>
            <a:off x="276732" y="2941355"/>
            <a:ext cx="471949" cy="216310"/>
          </a:xfrm>
          <a:prstGeom prst="rightArrow">
            <a:avLst/>
          </a:prstGeom>
          <a:solidFill>
            <a:srgbClr val="E17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276732" y="2586009"/>
            <a:ext cx="471949" cy="216310"/>
          </a:xfrm>
          <a:prstGeom prst="rightArrow">
            <a:avLst/>
          </a:prstGeom>
          <a:solidFill>
            <a:srgbClr val="E17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419296" y="3651813"/>
            <a:ext cx="471949" cy="216310"/>
          </a:xfrm>
          <a:prstGeom prst="rightArrow">
            <a:avLst/>
          </a:prstGeom>
          <a:solidFill>
            <a:srgbClr val="E17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57200" y="5447280"/>
            <a:ext cx="7093978" cy="727587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Ook een relevant instrument voor gemeenten om kennis van te nemen</a:t>
            </a:r>
            <a:endParaRPr lang="nl-NL" dirty="0"/>
          </a:p>
        </p:txBody>
      </p:sp>
      <p:sp>
        <p:nvSpPr>
          <p:cNvPr id="11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53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de projectprocedure?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Eenvoud </a:t>
            </a:r>
            <a:r>
              <a:rPr lang="nl-NL" sz="1800" dirty="0"/>
              <a:t>en overzicht door uniformering verschillende procedures</a:t>
            </a:r>
          </a:p>
          <a:p>
            <a:endParaRPr lang="nl-NL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Betere </a:t>
            </a:r>
            <a:r>
              <a:rPr lang="nl-NL" sz="1800" dirty="0"/>
              <a:t>belangenafweging</a:t>
            </a:r>
          </a:p>
          <a:p>
            <a:endParaRPr lang="nl-NL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1800" dirty="0" smtClean="0"/>
              <a:t>Snellere </a:t>
            </a:r>
            <a:r>
              <a:rPr lang="nl-NL" sz="1800" dirty="0"/>
              <a:t>besluitvorming</a:t>
            </a:r>
          </a:p>
          <a:p>
            <a:endParaRPr lang="nl-NL" dirty="0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61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Wanneer is projectbesluit verplicht?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nl-NL" sz="6400" dirty="0" smtClean="0">
                <a:solidFill>
                  <a:schemeClr val="tx1"/>
                </a:solidFill>
              </a:rPr>
              <a:t>Bij aanleg en (bepaalde) wijzigingen van: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6400" dirty="0" smtClean="0">
                <a:solidFill>
                  <a:schemeClr val="tx1"/>
                </a:solidFill>
              </a:rPr>
              <a:t> auto(snel), spoor- en vaarwegen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6400" dirty="0" smtClean="0">
                <a:solidFill>
                  <a:schemeClr val="tx1"/>
                </a:solidFill>
              </a:rPr>
              <a:t> primaire waterkeringen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6400" dirty="0" smtClean="0">
                <a:solidFill>
                  <a:schemeClr val="tx1"/>
                </a:solidFill>
              </a:rPr>
              <a:t> </a:t>
            </a:r>
            <a:r>
              <a:rPr lang="nl-NL" sz="6400" dirty="0" err="1" smtClean="0">
                <a:solidFill>
                  <a:schemeClr val="tx1"/>
                </a:solidFill>
              </a:rPr>
              <a:t>produktie-installaties</a:t>
            </a:r>
            <a:r>
              <a:rPr lang="nl-NL" sz="6400" dirty="0" smtClean="0">
                <a:solidFill>
                  <a:schemeClr val="tx1"/>
                </a:solidFill>
              </a:rPr>
              <a:t>, landelijk hoogspanningsnet (</a:t>
            </a:r>
            <a:r>
              <a:rPr lang="nl-NL" sz="6400" dirty="0" err="1" smtClean="0">
                <a:solidFill>
                  <a:schemeClr val="tx1"/>
                </a:solidFill>
              </a:rPr>
              <a:t>Electriciteitswet</a:t>
            </a:r>
            <a:r>
              <a:rPr lang="nl-NL" sz="640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6400" dirty="0" smtClean="0">
                <a:solidFill>
                  <a:schemeClr val="tx1"/>
                </a:solidFill>
              </a:rPr>
              <a:t> gastransportnetten, LNG-installaties (Gaswet)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6400" dirty="0" smtClean="0">
                <a:solidFill>
                  <a:schemeClr val="tx1"/>
                </a:solidFill>
              </a:rPr>
              <a:t> winning koolwaterstof, opslag bepaalde stoffen (Mijnbouwwet)</a:t>
            </a:r>
          </a:p>
          <a:p>
            <a:endParaRPr lang="en-US" sz="6400" u="sng" dirty="0">
              <a:solidFill>
                <a:schemeClr val="tx1"/>
              </a:solidFill>
            </a:endParaRPr>
          </a:p>
          <a:p>
            <a:r>
              <a:rPr lang="nl-NL" sz="7200" b="1" dirty="0" smtClean="0">
                <a:solidFill>
                  <a:srgbClr val="275937"/>
                </a:solidFill>
              </a:rPr>
              <a:t>Projectbesluit is </a:t>
            </a:r>
            <a:r>
              <a:rPr lang="nl-NL" sz="7200" b="1" u="sng" dirty="0" smtClean="0">
                <a:solidFill>
                  <a:srgbClr val="275937"/>
                </a:solidFill>
              </a:rPr>
              <a:t>mogelijk</a:t>
            </a:r>
            <a:r>
              <a:rPr lang="nl-NL" sz="7200" b="1" dirty="0" smtClean="0">
                <a:solidFill>
                  <a:srgbClr val="275937"/>
                </a:solidFill>
              </a:rPr>
              <a:t> bij:</a:t>
            </a:r>
            <a:r>
              <a:rPr lang="nl-NL" sz="7200" b="1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6400" dirty="0" smtClean="0">
                <a:solidFill>
                  <a:schemeClr val="tx1"/>
                </a:solidFill>
              </a:rPr>
              <a:t> projecten met een waterstaats-, provinciaal of nationaal belang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6400" dirty="0" smtClean="0">
                <a:solidFill>
                  <a:schemeClr val="tx1"/>
                </a:solidFill>
                <a:ea typeface="Geneva" charset="-128"/>
                <a:cs typeface="Geneva" charset="-128"/>
              </a:rPr>
              <a:t> </a:t>
            </a:r>
            <a:r>
              <a:rPr lang="nl-NL" sz="6400" dirty="0">
                <a:solidFill>
                  <a:schemeClr val="tx1"/>
                </a:solidFill>
                <a:ea typeface="Geneva" charset="-128"/>
                <a:cs typeface="Geneva" charset="-128"/>
              </a:rPr>
              <a:t>privaat initiatief van provinciaal of nationaal belang, waarbij </a:t>
            </a:r>
          </a:p>
          <a:p>
            <a:r>
              <a:rPr lang="nl-NL" sz="6400" dirty="0">
                <a:solidFill>
                  <a:schemeClr val="tx1"/>
                </a:solidFill>
                <a:ea typeface="Geneva" charset="-128"/>
                <a:cs typeface="Geneva" charset="-128"/>
              </a:rPr>
              <a:t>         private doelen en overheidsdoelen samenvallen </a:t>
            </a:r>
          </a:p>
          <a:p>
            <a:endParaRPr lang="nl-NL" dirty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4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4" r="9114"/>
          <a:stretch>
            <a:fillRect/>
          </a:stretch>
        </p:blipFill>
        <p:spPr/>
      </p:pic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Hoe hangt het projectbesluit samen met</a:t>
            </a:r>
          </a:p>
        </p:txBody>
      </p:sp>
      <p:sp>
        <p:nvSpPr>
          <p:cNvPr id="15" name="Ondertitel 14"/>
          <p:cNvSpPr>
            <a:spLocks noGrp="1"/>
          </p:cNvSpPr>
          <p:nvPr>
            <p:ph type="subTitle" idx="1"/>
          </p:nvPr>
        </p:nvSpPr>
        <p:spPr>
          <a:xfrm>
            <a:off x="4767108" y="2413590"/>
            <a:ext cx="3878753" cy="2106652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nl-NL" dirty="0"/>
              <a:t>Wet</a:t>
            </a:r>
          </a:p>
          <a:p>
            <a:pPr marL="0" indent="0">
              <a:buNone/>
            </a:pPr>
            <a:r>
              <a:rPr lang="nl-NL" dirty="0"/>
              <a:t>     - andere kerninstrumenten</a:t>
            </a:r>
          </a:p>
          <a:p>
            <a:pPr marL="0" indent="0">
              <a:buNone/>
            </a:pPr>
            <a:r>
              <a:rPr lang="nl-NL" dirty="0"/>
              <a:t>     - </a:t>
            </a:r>
            <a:r>
              <a:rPr lang="nl-NL" dirty="0" smtClean="0"/>
              <a:t>wettelijk traject</a:t>
            </a:r>
          </a:p>
          <a:p>
            <a:pPr marL="0" indent="0">
              <a:buNone/>
            </a:pPr>
            <a:r>
              <a:rPr lang="nl-NL" dirty="0" smtClean="0"/>
              <a:t>     - overgangsrecht</a:t>
            </a:r>
            <a:endParaRPr lang="nl-NL" dirty="0"/>
          </a:p>
          <a:p>
            <a:pPr marL="342900" indent="-342900">
              <a:buAutoNum type="arabicParenR"/>
            </a:pPr>
            <a:r>
              <a:rPr lang="nl-NL" dirty="0"/>
              <a:t> Digitaal Stelsel</a:t>
            </a:r>
          </a:p>
          <a:p>
            <a:pPr marL="342900" indent="-342900">
              <a:buAutoNum type="arabicParenR"/>
            </a:pPr>
            <a:r>
              <a:rPr lang="nl-NL" dirty="0"/>
              <a:t>Anders werken</a:t>
            </a:r>
          </a:p>
        </p:txBody>
      </p:sp>
    </p:spTree>
    <p:extLst>
      <p:ext uri="{BB962C8B-B14F-4D97-AF65-F5344CB8AC3E}">
        <p14:creationId xmlns:p14="http://schemas.microsoft.com/office/powerpoint/2010/main" val="30818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Samenhang met </a:t>
            </a:r>
            <a:r>
              <a:rPr lang="nl-NL" dirty="0" smtClean="0"/>
              <a:t>andere kerninstrumenten-1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3" b="4731"/>
          <a:stretch/>
        </p:blipFill>
        <p:spPr>
          <a:xfrm>
            <a:off x="573533" y="1734198"/>
            <a:ext cx="5606550" cy="4722336"/>
          </a:xfrm>
          <a:prstGeom prst="rect">
            <a:avLst/>
          </a:prstGeom>
        </p:spPr>
      </p:pic>
      <p:sp>
        <p:nvSpPr>
          <p:cNvPr id="8" name="Ovaal 7"/>
          <p:cNvSpPr/>
          <p:nvPr/>
        </p:nvSpPr>
        <p:spPr>
          <a:xfrm>
            <a:off x="2317529" y="4095366"/>
            <a:ext cx="1182413" cy="445103"/>
          </a:xfrm>
          <a:prstGeom prst="ellipse">
            <a:avLst/>
          </a:prstGeom>
          <a:noFill/>
          <a:ln w="73025">
            <a:solidFill>
              <a:srgbClr val="E17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94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sz="1800" dirty="0"/>
          </a:p>
          <a:p>
            <a:pPr>
              <a:buFont typeface="+mj-lt"/>
              <a:buAutoNum type="arabicPeriod"/>
            </a:pPr>
            <a:r>
              <a:rPr lang="nl-NL" sz="1800" dirty="0"/>
              <a:t> Wat is het projectbesluit/de projectprocedure?</a:t>
            </a:r>
          </a:p>
          <a:p>
            <a:endParaRPr lang="nl-NL" sz="1800" dirty="0"/>
          </a:p>
          <a:p>
            <a:pPr marL="342900" indent="-342900">
              <a:buFont typeface="+mj-lt"/>
              <a:buAutoNum type="arabicPeriod" startAt="3"/>
            </a:pPr>
            <a:r>
              <a:rPr lang="nl-NL" sz="1800" dirty="0"/>
              <a:t> Hoe hangt het projectbesluit samen met </a:t>
            </a:r>
          </a:p>
          <a:p>
            <a:pPr marL="739775" lvl="3" indent="-342900">
              <a:buFont typeface="+mj-lt"/>
              <a:buAutoNum type="alphaLcParenR"/>
            </a:pPr>
            <a:r>
              <a:rPr lang="nl-NL" sz="1800" dirty="0"/>
              <a:t>andere instrumenten uit de Omgevingswet?</a:t>
            </a:r>
          </a:p>
          <a:p>
            <a:pPr marL="739775" lvl="3" indent="-342900">
              <a:buFont typeface="+mj-lt"/>
              <a:buAutoNum type="alphaLcParenR"/>
            </a:pPr>
            <a:r>
              <a:rPr lang="nl-NL" sz="1800" dirty="0"/>
              <a:t>het Digitale Stelsel voor de Omgevingswet (DSO)?</a:t>
            </a:r>
          </a:p>
          <a:p>
            <a:pPr marL="739775" lvl="3" indent="-342900">
              <a:buFont typeface="+mj-lt"/>
              <a:buAutoNum type="alphaLcParenR"/>
            </a:pPr>
            <a:r>
              <a:rPr lang="nl-NL" sz="1800" dirty="0"/>
              <a:t>het anders werken onder de Omgevingswet?</a:t>
            </a:r>
          </a:p>
          <a:p>
            <a:pPr marL="396875" lvl="3"/>
            <a:endParaRPr lang="nl-NL" sz="1800" dirty="0"/>
          </a:p>
          <a:p>
            <a:pPr marL="379412" lvl="1" indent="-342900">
              <a:buFont typeface="+mj-lt"/>
              <a:buAutoNum type="arabicPeriod" startAt="4"/>
            </a:pPr>
            <a:r>
              <a:rPr lang="nl-NL" sz="1800" dirty="0"/>
              <a:t>Wat is er anders t.o.v. huidige regelgeving?</a:t>
            </a:r>
          </a:p>
          <a:p>
            <a:pPr>
              <a:buFont typeface="+mj-lt"/>
              <a:buAutoNum type="arabicPeriod" startAt="3"/>
            </a:pPr>
            <a:endParaRPr lang="nl-NL" sz="1800" dirty="0"/>
          </a:p>
          <a:p>
            <a:pPr marL="342900" indent="-342900">
              <a:buFont typeface="+mj-lt"/>
              <a:buAutoNum type="arabicPeriod" startAt="5"/>
            </a:pPr>
            <a:r>
              <a:rPr lang="nl-NL" sz="1800" dirty="0"/>
              <a:t> Hoe kan ik me voorbereiden op het projectbesluit?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54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Samenhang met andere </a:t>
            </a:r>
            <a:r>
              <a:rPr lang="nl-NL" dirty="0" smtClean="0"/>
              <a:t>kerninstrumenten-2</a:t>
            </a:r>
            <a:endParaRPr lang="nl-NL" dirty="0"/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3070800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3070800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3070800"/>
            <a:ext cx="1512168" cy="168621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3043504"/>
            <a:ext cx="1512168" cy="172520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3260676" y="3412087"/>
            <a:ext cx="2376265" cy="1091681"/>
            <a:chOff x="2678" y="1385775"/>
            <a:chExt cx="4406129" cy="1305520"/>
          </a:xfrm>
          <a:solidFill>
            <a:srgbClr val="39870C"/>
          </a:solidFill>
        </p:grpSpPr>
        <p:sp>
          <p:nvSpPr>
            <p:cNvPr id="11" name="Punthaak 10"/>
            <p:cNvSpPr/>
            <p:nvPr/>
          </p:nvSpPr>
          <p:spPr>
            <a:xfrm>
              <a:off x="2678" y="1385775"/>
              <a:ext cx="4406129" cy="1305520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unthaak 4"/>
            <p:cNvSpPr/>
            <p:nvPr/>
          </p:nvSpPr>
          <p:spPr>
            <a:xfrm>
              <a:off x="1041285" y="1445350"/>
              <a:ext cx="2303898" cy="111537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010" tIns="25337" rIns="25337" bIns="25337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/>
                <a:t>Verkenning</a:t>
              </a:r>
              <a:endParaRPr lang="nl-NL" sz="1600" kern="1200" dirty="0"/>
            </a:p>
          </p:txBody>
        </p:sp>
      </p:grpSp>
      <p:sp>
        <p:nvSpPr>
          <p:cNvPr id="13" name="Ovaal 12"/>
          <p:cNvSpPr/>
          <p:nvPr/>
        </p:nvSpPr>
        <p:spPr>
          <a:xfrm>
            <a:off x="728548" y="3245880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14" name="Ovaal 13"/>
          <p:cNvSpPr/>
          <p:nvPr/>
        </p:nvSpPr>
        <p:spPr>
          <a:xfrm>
            <a:off x="2343451" y="3245880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5" name="Ovaal 14"/>
          <p:cNvSpPr/>
          <p:nvPr/>
        </p:nvSpPr>
        <p:spPr>
          <a:xfrm>
            <a:off x="4188848" y="3249904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6" name="Ovaal 15"/>
          <p:cNvSpPr/>
          <p:nvPr/>
        </p:nvSpPr>
        <p:spPr>
          <a:xfrm>
            <a:off x="6005040" y="3173872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7" name="Ovaal 16"/>
          <p:cNvSpPr/>
          <p:nvPr/>
        </p:nvSpPr>
        <p:spPr>
          <a:xfrm>
            <a:off x="7615592" y="3218584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8" name="Ovaal 17"/>
          <p:cNvSpPr/>
          <p:nvPr/>
        </p:nvSpPr>
        <p:spPr>
          <a:xfrm>
            <a:off x="1123163" y="5036031"/>
            <a:ext cx="2407061" cy="573206"/>
          </a:xfrm>
          <a:prstGeom prst="ellipse">
            <a:avLst/>
          </a:prstGeom>
          <a:solidFill>
            <a:srgbClr val="E17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Omgevingsvisie</a:t>
            </a:r>
          </a:p>
        </p:txBody>
      </p:sp>
      <p:sp>
        <p:nvSpPr>
          <p:cNvPr id="19" name="Ovaal 18"/>
          <p:cNvSpPr/>
          <p:nvPr/>
        </p:nvSpPr>
        <p:spPr>
          <a:xfrm>
            <a:off x="1098138" y="5775833"/>
            <a:ext cx="2407061" cy="573206"/>
          </a:xfrm>
          <a:prstGeom prst="ellipse">
            <a:avLst/>
          </a:prstGeom>
          <a:solidFill>
            <a:srgbClr val="E17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20" name="Ovaal 19"/>
          <p:cNvSpPr/>
          <p:nvPr/>
        </p:nvSpPr>
        <p:spPr>
          <a:xfrm>
            <a:off x="5717008" y="5063327"/>
            <a:ext cx="3318139" cy="57320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Omgevingsvergunning</a:t>
            </a:r>
          </a:p>
        </p:txBody>
      </p:sp>
      <p:sp>
        <p:nvSpPr>
          <p:cNvPr id="21" name="Ovaal 20"/>
          <p:cNvSpPr/>
          <p:nvPr/>
        </p:nvSpPr>
        <p:spPr>
          <a:xfrm>
            <a:off x="5739203" y="2179834"/>
            <a:ext cx="3318139" cy="57320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75937"/>
                </a:solidFill>
              </a:rPr>
              <a:t>Omgevingsplan</a:t>
            </a:r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832513" y="4503768"/>
            <a:ext cx="328083" cy="846162"/>
          </a:xfrm>
          <a:prstGeom prst="line">
            <a:avLst/>
          </a:prstGeom>
          <a:ln w="50800">
            <a:solidFill>
              <a:srgbClr val="E17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>
            <a:endCxn id="19" idx="2"/>
          </p:cNvCxnSpPr>
          <p:nvPr/>
        </p:nvCxnSpPr>
        <p:spPr>
          <a:xfrm>
            <a:off x="616489" y="4285400"/>
            <a:ext cx="481649" cy="1777036"/>
          </a:xfrm>
          <a:prstGeom prst="line">
            <a:avLst/>
          </a:prstGeom>
          <a:ln w="50800">
            <a:solidFill>
              <a:srgbClr val="E17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506269" y="2616560"/>
            <a:ext cx="1" cy="62932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506269" y="4503768"/>
            <a:ext cx="1" cy="559559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al 28"/>
          <p:cNvSpPr/>
          <p:nvPr/>
        </p:nvSpPr>
        <p:spPr>
          <a:xfrm>
            <a:off x="4544691" y="5478681"/>
            <a:ext cx="3167063" cy="802123"/>
          </a:xfrm>
          <a:prstGeom prst="ellipse">
            <a:avLst/>
          </a:prstGeom>
          <a:solidFill>
            <a:srgbClr val="7030A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Rijksregels + </a:t>
            </a:r>
          </a:p>
          <a:p>
            <a:pPr algn="ctr"/>
            <a:r>
              <a:rPr lang="nl-NL" dirty="0"/>
              <a:t>Decentrale regels</a:t>
            </a:r>
          </a:p>
        </p:txBody>
      </p:sp>
      <p:sp>
        <p:nvSpPr>
          <p:cNvPr id="31" name="Ovaal 30"/>
          <p:cNvSpPr/>
          <p:nvPr/>
        </p:nvSpPr>
        <p:spPr>
          <a:xfrm>
            <a:off x="4181331" y="2370906"/>
            <a:ext cx="2433114" cy="573206"/>
          </a:xfrm>
          <a:prstGeom prst="ellipse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75937"/>
                </a:solidFill>
              </a:rPr>
              <a:t>Rijksregels</a:t>
            </a:r>
          </a:p>
        </p:txBody>
      </p:sp>
      <p:sp>
        <p:nvSpPr>
          <p:cNvPr id="30" name="Ovaal 29"/>
          <p:cNvSpPr/>
          <p:nvPr/>
        </p:nvSpPr>
        <p:spPr>
          <a:xfrm>
            <a:off x="3505200" y="1777926"/>
            <a:ext cx="5297058" cy="57320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rgbClr val="275937"/>
                </a:solidFill>
              </a:rPr>
              <a:t>Waterschaps</a:t>
            </a:r>
            <a:r>
              <a:rPr lang="nl-NL" dirty="0">
                <a:solidFill>
                  <a:srgbClr val="275937"/>
                </a:solidFill>
              </a:rPr>
              <a:t>/omgevingsverordening</a:t>
            </a:r>
          </a:p>
        </p:txBody>
      </p:sp>
      <p:sp>
        <p:nvSpPr>
          <p:cNvPr id="32" name="Ovaal 31"/>
          <p:cNvSpPr/>
          <p:nvPr/>
        </p:nvSpPr>
        <p:spPr>
          <a:xfrm>
            <a:off x="223990" y="2553866"/>
            <a:ext cx="2236259" cy="573206"/>
          </a:xfrm>
          <a:prstGeom prst="ellipse">
            <a:avLst/>
          </a:prstGeom>
          <a:solidFill>
            <a:srgbClr val="FF33CC">
              <a:alpha val="5098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75937"/>
                </a:solidFill>
              </a:rPr>
              <a:t>Rijksregels</a:t>
            </a:r>
          </a:p>
        </p:txBody>
      </p:sp>
      <p:sp>
        <p:nvSpPr>
          <p:cNvPr id="33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89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9" grpId="0" animBg="1"/>
      <p:bldP spid="31" grpId="0" animBg="1"/>
      <p:bldP spid="30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Overgangsrecht (globaal)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Vanaf invoeringsdatum wet (1 jan 2021) over op projectprocedure en projectbesluit.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Er geldt overgangsrecht voor projecten die in vergevorderd stadium zijn.</a:t>
            </a:r>
            <a:endParaRPr lang="nl-NL" sz="1800" dirty="0"/>
          </a:p>
          <a:p>
            <a:endParaRPr lang="nl-NL" sz="1800" dirty="0"/>
          </a:p>
          <a:p>
            <a:r>
              <a:rPr lang="nl-NL" sz="1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A</a:t>
            </a:r>
            <a:r>
              <a:rPr lang="nl-NL" sz="18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ls </a:t>
            </a:r>
            <a:r>
              <a:rPr lang="nl-NL" sz="1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je nu start met </a:t>
            </a:r>
            <a:r>
              <a:rPr lang="nl-NL" sz="18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voorbereiden </a:t>
            </a:r>
            <a:r>
              <a:rPr lang="nl-NL" sz="1800" b="1" dirty="0" err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tracébesluit</a:t>
            </a:r>
            <a:r>
              <a:rPr lang="nl-NL" sz="1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, projectplan of </a:t>
            </a:r>
            <a:r>
              <a:rPr lang="nl-NL" sz="18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inpassingsplan: volg zoveel mogelijk alvast de projectprocedure</a:t>
            </a:r>
            <a:endParaRPr lang="nl-NL" sz="1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nl-NL" dirty="0" smtClean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03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Overgangsrecht (globaal)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sz="1800" b="1" dirty="0" smtClean="0"/>
              <a:t>Wijziging omgevingsplan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Datum </a:t>
            </a:r>
            <a:r>
              <a:rPr lang="nl-NL" sz="1800" dirty="0"/>
              <a:t>waarop </a:t>
            </a:r>
            <a:r>
              <a:rPr lang="nl-NL" sz="1800" dirty="0" smtClean="0"/>
              <a:t>het projectbesluit </a:t>
            </a:r>
            <a:r>
              <a:rPr lang="nl-NL" sz="1800" dirty="0"/>
              <a:t>het omgevingsplan </a:t>
            </a:r>
            <a:r>
              <a:rPr lang="nl-NL" sz="1800" u="sng" dirty="0"/>
              <a:t>moet</a:t>
            </a:r>
            <a:r>
              <a:rPr lang="nl-NL" sz="1800" dirty="0"/>
              <a:t> </a:t>
            </a:r>
            <a:r>
              <a:rPr lang="nl-NL" sz="1800" dirty="0" smtClean="0"/>
              <a:t>wijzigen,</a:t>
            </a:r>
          </a:p>
          <a:p>
            <a:pPr marL="904875" lvl="1" indent="-447675"/>
            <a:r>
              <a:rPr lang="nl-NL" sz="1800" dirty="0" smtClean="0"/>
              <a:t>	indien nodig voor uitvoering/in werking hebben/in stand houden project, </a:t>
            </a:r>
            <a:r>
              <a:rPr lang="nl-NL" sz="1800" dirty="0"/>
              <a:t>wordt per Koninklijk Besluit </a:t>
            </a:r>
            <a:r>
              <a:rPr lang="nl-NL" sz="1800" dirty="0" smtClean="0"/>
              <a:t>bepaald (waarschijnlijk 2029). Daarvoor </a:t>
            </a:r>
            <a:r>
              <a:rPr lang="nl-NL" sz="1800" u="sng" dirty="0"/>
              <a:t>mag</a:t>
            </a:r>
            <a:r>
              <a:rPr lang="nl-NL" sz="1800" dirty="0"/>
              <a:t> het.  </a:t>
            </a:r>
            <a:endParaRPr lang="nl-NL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Als wijziging omgevingsplan nodig is, kan in de periode van overgangsrecht de benodigde aanpassing als </a:t>
            </a:r>
            <a:r>
              <a:rPr lang="nl-NL" sz="1800" u="sng" dirty="0" smtClean="0"/>
              <a:t>omgevingsvergunning voor omgevingsplanactiviteit</a:t>
            </a:r>
            <a:r>
              <a:rPr lang="nl-NL" sz="1800" dirty="0" smtClean="0"/>
              <a:t> worden opgenomen.</a:t>
            </a:r>
            <a:endParaRPr lang="nl-NL" sz="1800" dirty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54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Digitale Stelsel Omgevingswet (DSO)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De Landelijke Voorziening van het DSO (DSO-LV):</a:t>
            </a:r>
            <a:endParaRPr lang="nl-N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ondersteunt gebruikers bij het maken van plannen en het aanvragen of verlenen van vergunningen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levert stapsgewijs steeds meer integraal inzicht en overzicht voor de gebruikers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werkt </a:t>
            </a:r>
            <a:r>
              <a:rPr lang="nl-NL" dirty="0" smtClean="0">
                <a:solidFill>
                  <a:schemeClr val="tx1"/>
                </a:solidFill>
              </a:rPr>
              <a:t>o.a</a:t>
            </a:r>
            <a:r>
              <a:rPr lang="nl-NL" dirty="0">
                <a:solidFill>
                  <a:schemeClr val="tx1"/>
                </a:solidFill>
              </a:rPr>
              <a:t>. aan formats (</a:t>
            </a:r>
            <a:r>
              <a:rPr lang="nl-NL" dirty="0" smtClean="0">
                <a:solidFill>
                  <a:schemeClr val="tx1"/>
                </a:solidFill>
              </a:rPr>
              <a:t>standaarden/</a:t>
            </a:r>
            <a:r>
              <a:rPr lang="nl-NL" dirty="0" err="1" smtClean="0">
                <a:solidFill>
                  <a:schemeClr val="tx1"/>
                </a:solidFill>
              </a:rPr>
              <a:t>TPOD’s</a:t>
            </a:r>
            <a:r>
              <a:rPr lang="nl-NL" dirty="0" smtClean="0">
                <a:solidFill>
                  <a:schemeClr val="tx1"/>
                </a:solidFill>
              </a:rPr>
              <a:t>) </a:t>
            </a:r>
            <a:r>
              <a:rPr lang="nl-NL" dirty="0">
                <a:solidFill>
                  <a:schemeClr val="tx1"/>
                </a:solidFill>
              </a:rPr>
              <a:t>voor publicatie van het projectbesluit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nl-NL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Hoe ziet je werkproces er straks uit? </a:t>
            </a:r>
          </a:p>
          <a:p>
            <a:pPr marL="285750" indent="-285750">
              <a:buFont typeface="Wingdings"/>
              <a:buChar char="à"/>
            </a:pPr>
            <a:r>
              <a:rPr lang="nl-NL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Hoe kan digitalisering je daarbij helpen?</a:t>
            </a:r>
          </a:p>
          <a:p>
            <a:pPr marL="285750" indent="-285750">
              <a:buFont typeface="Wingdings"/>
              <a:buChar char="à"/>
            </a:pPr>
            <a:r>
              <a:rPr lang="nl-NL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Wat willen gebruikers zien van het projectbesluit?</a:t>
            </a:r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26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Veranderingen t.o.v. huidige wetgeving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Globaal enkele veranderingen met projectprocedure/besluit t.o.v.:</a:t>
            </a:r>
          </a:p>
          <a:p>
            <a:r>
              <a:rPr lang="nl-NL" sz="1400" b="1" dirty="0" smtClean="0"/>
              <a:t>Tracébesluit </a:t>
            </a:r>
            <a:r>
              <a:rPr lang="nl-NL" sz="1400" b="1" dirty="0"/>
              <a:t>(Tracéwet</a:t>
            </a:r>
            <a:r>
              <a:rPr lang="nl-NL" sz="1400" b="1" dirty="0" smtClean="0"/>
              <a:t>):</a:t>
            </a:r>
          </a:p>
          <a:p>
            <a:pPr marL="285750" indent="-285750">
              <a:buFontTx/>
              <a:buChar char="-"/>
            </a:pPr>
            <a:r>
              <a:rPr lang="nl-NL" sz="1400" dirty="0" smtClean="0"/>
              <a:t>Participatie in projectprocedure expliciet geregeld</a:t>
            </a:r>
          </a:p>
          <a:p>
            <a:pPr marL="285750" indent="-285750">
              <a:buFontTx/>
              <a:buChar char="-"/>
            </a:pPr>
            <a:r>
              <a:rPr lang="nl-NL" sz="1400" dirty="0" smtClean="0"/>
              <a:t>Projectbesluit wijzigt omgevingsplan direct indien nodig voor project</a:t>
            </a:r>
          </a:p>
          <a:p>
            <a:pPr marL="285750" indent="-285750">
              <a:buFontTx/>
              <a:buChar char="-"/>
            </a:pPr>
            <a:r>
              <a:rPr lang="nl-NL" sz="1400" dirty="0" smtClean="0"/>
              <a:t>Projectbesluit kan gelden als omgevingsvergunning of als ander besluit</a:t>
            </a:r>
          </a:p>
          <a:p>
            <a:pPr>
              <a:lnSpc>
                <a:spcPts val="1000"/>
              </a:lnSpc>
            </a:pPr>
            <a:endParaRPr lang="nl-NL" sz="1400" dirty="0" smtClean="0"/>
          </a:p>
          <a:p>
            <a:pPr>
              <a:lnSpc>
                <a:spcPts val="1000"/>
              </a:lnSpc>
              <a:spcBef>
                <a:spcPts val="0"/>
              </a:spcBef>
            </a:pPr>
            <a:endParaRPr lang="nl-NL" sz="3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nl-NL" sz="1400" b="1" dirty="0" smtClean="0"/>
              <a:t>Projectplan </a:t>
            </a:r>
            <a:r>
              <a:rPr lang="nl-NL" sz="1400" b="1" dirty="0"/>
              <a:t>(Waterwet</a:t>
            </a:r>
            <a:r>
              <a:rPr lang="nl-NL" sz="1400" b="1" dirty="0" smtClean="0"/>
              <a:t>):</a:t>
            </a:r>
          </a:p>
          <a:p>
            <a:pPr marL="285750" indent="-285750">
              <a:buFontTx/>
              <a:buChar char="-"/>
            </a:pPr>
            <a:r>
              <a:rPr lang="nl-NL" sz="1400" dirty="0" smtClean="0"/>
              <a:t>Zie bij </a:t>
            </a:r>
            <a:r>
              <a:rPr lang="nl-NL" sz="1400" dirty="0" err="1" smtClean="0"/>
              <a:t>tracébesluit</a:t>
            </a:r>
            <a:endParaRPr lang="nl-NL" sz="1400" dirty="0" smtClean="0"/>
          </a:p>
          <a:p>
            <a:pPr marL="285750" indent="-285750">
              <a:buFontTx/>
              <a:buChar char="-"/>
            </a:pPr>
            <a:r>
              <a:rPr lang="nl-NL" sz="1400" dirty="0" smtClean="0"/>
              <a:t>Verkenning is bij projectbesluit verplicht</a:t>
            </a:r>
            <a:endParaRPr lang="nl-NL" sz="1400" dirty="0"/>
          </a:p>
          <a:p>
            <a:pPr>
              <a:lnSpc>
                <a:spcPts val="1000"/>
              </a:lnSpc>
              <a:spcBef>
                <a:spcPts val="0"/>
              </a:spcBef>
            </a:pPr>
            <a:endParaRPr lang="nl-NL" sz="1400" dirty="0" smtClean="0"/>
          </a:p>
          <a:p>
            <a:r>
              <a:rPr lang="nl-NL" sz="1400" b="1" dirty="0" smtClean="0"/>
              <a:t>Inpassingsplan </a:t>
            </a:r>
            <a:r>
              <a:rPr lang="nl-NL" sz="1400" b="1" dirty="0"/>
              <a:t>(Wet Ruimtelijke Ordening</a:t>
            </a:r>
            <a:r>
              <a:rPr lang="nl-NL" sz="1400" b="1" dirty="0" smtClean="0"/>
              <a:t>):</a:t>
            </a:r>
          </a:p>
          <a:p>
            <a:pPr marL="285750" indent="-285750">
              <a:buFontTx/>
              <a:buChar char="-"/>
            </a:pPr>
            <a:r>
              <a:rPr lang="nl-NL" sz="1400" dirty="0" smtClean="0"/>
              <a:t>Zie hierboven</a:t>
            </a:r>
          </a:p>
          <a:p>
            <a:pPr marL="285750" indent="-285750">
              <a:buFontTx/>
              <a:buChar char="-"/>
            </a:pPr>
            <a:r>
              <a:rPr lang="nl-NL" sz="1400" dirty="0" smtClean="0"/>
              <a:t>Vaststelling projectbesluit ligt bij Gedeputeerde Staten</a:t>
            </a:r>
            <a:endParaRPr lang="nl-NL" sz="1400" dirty="0"/>
          </a:p>
          <a:p>
            <a:endParaRPr lang="nl-NL" dirty="0" smtClean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9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4" r="9114"/>
          <a:stretch>
            <a:fillRect/>
          </a:stretch>
        </p:blipFill>
        <p:spPr/>
      </p:pic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kan ik me voorbereiden op de komst van het projectbesluit?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96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</a:t>
            </a:r>
            <a:endParaRPr lang="nl-NL" dirty="0"/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Autofit/>
          </a:bodyPr>
          <a:lstStyle/>
          <a:p>
            <a:pPr lvl="0"/>
            <a:r>
              <a:rPr lang="nl-NL" dirty="0" smtClean="0"/>
              <a:t>Ga na bij de veranderopgave binnen je (</a:t>
            </a:r>
            <a:r>
              <a:rPr lang="nl-NL" dirty="0" err="1" smtClean="0"/>
              <a:t>overheids</a:t>
            </a:r>
            <a:r>
              <a:rPr lang="nl-NL" dirty="0" smtClean="0"/>
              <a:t>)organisatie/koepel welke kennis beschikbaar is en welke initiatieven er lopen</a:t>
            </a:r>
            <a:endParaRPr lang="nl-NL" dirty="0"/>
          </a:p>
          <a:p>
            <a:pPr lvl="0"/>
            <a:r>
              <a:rPr lang="nl-NL" dirty="0" smtClean="0"/>
              <a:t>Leer </a:t>
            </a:r>
            <a:r>
              <a:rPr lang="nl-NL" dirty="0"/>
              <a:t>van en met anderen </a:t>
            </a:r>
            <a:r>
              <a:rPr lang="nl-NL" dirty="0" smtClean="0"/>
              <a:t>(pilots, leerkringen, praktijkproeven, ….)</a:t>
            </a:r>
          </a:p>
          <a:p>
            <a:pPr lvl="0"/>
            <a:r>
              <a:rPr lang="nl-NL" dirty="0" smtClean="0"/>
              <a:t>Doe een botsproef met een bestaand project</a:t>
            </a:r>
          </a:p>
          <a:p>
            <a:pPr lvl="0"/>
            <a:r>
              <a:rPr lang="nl-NL" dirty="0" smtClean="0"/>
              <a:t>Oriënteer je op inhoudelijke vragen als: hoe bepaal ik de scope van mijn projectgebied straks? Hoe bepaal ik mijn opgaven en randvoorwaarden?</a:t>
            </a:r>
          </a:p>
          <a:p>
            <a:pPr lvl="0"/>
            <a:r>
              <a:rPr lang="nl-NL" dirty="0" smtClean="0"/>
              <a:t>Denk na over organisatorische </a:t>
            </a:r>
            <a:r>
              <a:rPr lang="nl-NL" dirty="0" err="1" smtClean="0"/>
              <a:t>vragenals</a:t>
            </a:r>
            <a:r>
              <a:rPr lang="nl-NL" dirty="0" smtClean="0"/>
              <a:t> bv: wat betekent de projectprocedure voor de manier waarop we werken binnen onze organisatie en met anderen?</a:t>
            </a:r>
          </a:p>
          <a:p>
            <a:r>
              <a:rPr lang="nl-NL" dirty="0" smtClean="0"/>
              <a:t>Richt verkenningen zoveel </a:t>
            </a:r>
            <a:r>
              <a:rPr lang="nl-NL" dirty="0"/>
              <a:t>mogelijk </a:t>
            </a:r>
            <a:r>
              <a:rPr lang="nl-NL" dirty="0" smtClean="0"/>
              <a:t>nu al in volgens </a:t>
            </a:r>
            <a:r>
              <a:rPr lang="nl-NL" dirty="0"/>
              <a:t>projectprocedure </a:t>
            </a:r>
            <a:endParaRPr lang="nl-NL" dirty="0" smtClean="0"/>
          </a:p>
        </p:txBody>
      </p:sp>
      <p:sp>
        <p:nvSpPr>
          <p:cNvPr id="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1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het projectbesluit? </a:t>
            </a:r>
          </a:p>
        </p:txBody>
      </p:sp>
      <p:pic>
        <p:nvPicPr>
          <p:cNvPr id="14" name="Tijdelijke aanduiding voor afbeelding 1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4" r="91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89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>
          <a:xfrm>
            <a:off x="731515" y="980728"/>
            <a:ext cx="8401050" cy="785813"/>
          </a:xfrm>
        </p:spPr>
        <p:txBody>
          <a:bodyPr/>
          <a:lstStyle/>
          <a:p>
            <a:r>
              <a:rPr lang="nl-NL" dirty="0"/>
              <a:t>Projectbesluit</a:t>
            </a:r>
            <a:endParaRPr lang="nl-NL" b="1" dirty="0" smtClean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5256584" cy="345596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kern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kern="1200" dirty="0" err="1" smtClean="0">
                <a:solidFill>
                  <a:schemeClr val="tx1"/>
                </a:solidFill>
              </a:rPr>
              <a:t>Complexe</a:t>
            </a:r>
            <a:r>
              <a:rPr lang="en-US" sz="1800" kern="1200" dirty="0" smtClean="0">
                <a:solidFill>
                  <a:schemeClr val="tx1"/>
                </a:solidFill>
              </a:rPr>
              <a:t> initiatieven met publiek belang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kern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kern="1200" dirty="0" smtClean="0">
                <a:solidFill>
                  <a:schemeClr val="tx1"/>
                </a:solidFill>
              </a:rPr>
              <a:t>Participatie aan de voorkant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kern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kern="1200" dirty="0" smtClean="0">
                <a:solidFill>
                  <a:schemeClr val="tx1"/>
                </a:solidFill>
              </a:rPr>
              <a:t>Duidelijker, meer gedragen </a:t>
            </a:r>
            <a:br>
              <a:rPr lang="en-US" sz="1800" kern="1200" dirty="0" smtClean="0">
                <a:solidFill>
                  <a:schemeClr val="tx1"/>
                </a:solidFill>
              </a:rPr>
            </a:br>
            <a:r>
              <a:rPr lang="en-US" sz="1800" kern="1200" dirty="0" smtClean="0">
                <a:solidFill>
                  <a:schemeClr val="tx1"/>
                </a:solidFill>
              </a:rPr>
              <a:t>en snellere besluiten</a:t>
            </a:r>
          </a:p>
          <a:p>
            <a:pPr>
              <a:defRPr/>
            </a:pPr>
            <a:endParaRPr lang="nl-NL" kern="1200" dirty="0" smtClean="0"/>
          </a:p>
        </p:txBody>
      </p:sp>
      <p:sp>
        <p:nvSpPr>
          <p:cNvPr id="13" name="Tijdelijke aanduiding voor voettekst 3"/>
          <p:cNvSpPr>
            <a:spLocks noGrp="1"/>
          </p:cNvSpPr>
          <p:nvPr>
            <p:ph type="ftr" sz="quarter" idx="4294967295"/>
          </p:nvPr>
        </p:nvSpPr>
        <p:spPr>
          <a:xfrm>
            <a:off x="414583" y="654300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nl-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Projectbesluit</a:t>
            </a:r>
            <a:endParaRPr lang="nl-NL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3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het projectbesluit?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nl-NL" sz="1800" dirty="0" smtClean="0">
                <a:solidFill>
                  <a:schemeClr val="tx1"/>
                </a:solidFill>
              </a:rPr>
              <a:t>Het </a:t>
            </a:r>
            <a:r>
              <a:rPr lang="nl-NL" sz="1800" dirty="0">
                <a:solidFill>
                  <a:schemeClr val="tx1"/>
                </a:solidFill>
              </a:rPr>
              <a:t>projectbesluit maakt </a:t>
            </a:r>
            <a:r>
              <a:rPr lang="nl-NL" sz="1800" dirty="0"/>
              <a:t>projecten </a:t>
            </a:r>
            <a:r>
              <a:rPr lang="nl-NL" sz="1800" dirty="0" smtClean="0"/>
              <a:t>mogelijk met </a:t>
            </a:r>
            <a:r>
              <a:rPr lang="nl-NL" sz="1800" dirty="0"/>
              <a:t>een </a:t>
            </a:r>
            <a:r>
              <a:rPr lang="nl-NL" sz="1800" dirty="0" smtClean="0"/>
              <a:t>publiek belang.</a:t>
            </a:r>
          </a:p>
          <a:p>
            <a:pPr>
              <a:lnSpc>
                <a:spcPct val="200000"/>
              </a:lnSpc>
            </a:pPr>
            <a:endParaRPr lang="nl-NL" sz="1800" dirty="0" smtClean="0"/>
          </a:p>
          <a:p>
            <a:pPr>
              <a:lnSpc>
                <a:spcPct val="200000"/>
              </a:lnSpc>
            </a:pPr>
            <a:r>
              <a:rPr lang="nl-NL" sz="1800" dirty="0" smtClean="0"/>
              <a:t>Het kan gaan om een: </a:t>
            </a:r>
            <a:endParaRPr lang="nl-NL" sz="18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1800" dirty="0"/>
              <a:t>n</a:t>
            </a:r>
            <a:r>
              <a:rPr lang="nl-NL" sz="1800" dirty="0" smtClean="0"/>
              <a:t>ationaal belang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1800" dirty="0" smtClean="0"/>
              <a:t>provinciaal belang of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NL" sz="1800" dirty="0"/>
              <a:t>w</a:t>
            </a:r>
            <a:r>
              <a:rPr lang="nl-NL" sz="1800" dirty="0" smtClean="0"/>
              <a:t>aterstaatsbelang.</a:t>
            </a:r>
            <a:endParaRPr lang="nl-NL" sz="1800" dirty="0">
              <a:solidFill>
                <a:schemeClr val="tx1"/>
              </a:solidFill>
            </a:endParaRPr>
          </a:p>
          <a:p>
            <a:endParaRPr lang="nl-NL" dirty="0"/>
          </a:p>
        </p:txBody>
      </p:sp>
      <p:sp>
        <p:nvSpPr>
          <p:cNvPr id="12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365" y="4013859"/>
            <a:ext cx="3201635" cy="213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5969" y="836712"/>
            <a:ext cx="8243887" cy="720077"/>
          </a:xfrm>
        </p:spPr>
        <p:txBody>
          <a:bodyPr/>
          <a:lstStyle/>
          <a:p>
            <a:r>
              <a:rPr lang="nl-NL" dirty="0" smtClean="0"/>
              <a:t>Projectbesluit in de Omgevingswet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700808"/>
            <a:ext cx="7992888" cy="4392488"/>
          </a:xfrm>
        </p:spPr>
        <p:txBody>
          <a:bodyPr>
            <a:normAutofit lnSpcReduction="10000"/>
          </a:bodyPr>
          <a:lstStyle/>
          <a:p>
            <a:r>
              <a:rPr lang="nl-NL" sz="1400" dirty="0" smtClean="0"/>
              <a:t>Artikel 5.44: bevoegd gezag voor projectbesluit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5.45: coördinatie uitvoeringsbesluiten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5.46: projectbesluit voor hoofdinfrastructuur en primaire waterkeringen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5.47: voornemen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5.48: verkenning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5.49: voorkeursbeslissing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5.51: inhoud projectbesluit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5.54: Uitwerking binnen besluit</a:t>
            </a:r>
          </a:p>
          <a:p>
            <a:endParaRPr lang="nl-NL" sz="1400" dirty="0" smtClean="0"/>
          </a:p>
          <a:p>
            <a:r>
              <a:rPr lang="nl-NL" sz="1400" dirty="0" smtClean="0"/>
              <a:t>Artikel 5.55: gemeentelijk project van publiek belang </a:t>
            </a:r>
          </a:p>
        </p:txBody>
      </p:sp>
      <p:sp>
        <p:nvSpPr>
          <p:cNvPr id="4" name="Tijdelijke aanduiding voor voettekst 10"/>
          <p:cNvSpPr txBox="1">
            <a:spLocks/>
          </p:cNvSpPr>
          <p:nvPr/>
        </p:nvSpPr>
        <p:spPr>
          <a:xfrm>
            <a:off x="429889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000" b="0" i="0" kern="1200">
                <a:solidFill>
                  <a:srgbClr val="FFFFFF"/>
                </a:solidFill>
                <a:latin typeface="Verdana"/>
                <a:ea typeface="+mn-ea"/>
                <a:cs typeface="Verdana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</a:rPr>
              <a:t>Projectbesluit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6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projectprocedure</a:t>
            </a:r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2620416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2620416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2620416"/>
            <a:ext cx="1512168" cy="168621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2593120"/>
            <a:ext cx="1512168" cy="172520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3260676" y="2961703"/>
            <a:ext cx="2376265" cy="1091681"/>
            <a:chOff x="2678" y="1385775"/>
            <a:chExt cx="4406129" cy="1305520"/>
          </a:xfrm>
          <a:solidFill>
            <a:srgbClr val="39870C"/>
          </a:solidFill>
        </p:grpSpPr>
        <p:sp>
          <p:nvSpPr>
            <p:cNvPr id="11" name="Punthaak 10"/>
            <p:cNvSpPr/>
            <p:nvPr/>
          </p:nvSpPr>
          <p:spPr>
            <a:xfrm>
              <a:off x="2678" y="1385775"/>
              <a:ext cx="4406129" cy="1305520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unthaak 4"/>
            <p:cNvSpPr/>
            <p:nvPr/>
          </p:nvSpPr>
          <p:spPr>
            <a:xfrm>
              <a:off x="1117204" y="1470684"/>
              <a:ext cx="2227981" cy="10737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010" tIns="25337" rIns="25337" bIns="25337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/>
                <a:t>Verkenning</a:t>
              </a:r>
              <a:endParaRPr lang="nl-NL" sz="1600" kern="1200" dirty="0"/>
            </a:p>
          </p:txBody>
        </p:sp>
      </p:grpSp>
      <p:sp>
        <p:nvSpPr>
          <p:cNvPr id="19" name="Ovaal 18"/>
          <p:cNvSpPr/>
          <p:nvPr/>
        </p:nvSpPr>
        <p:spPr>
          <a:xfrm>
            <a:off x="728548" y="2795496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0" name="Ovaal 19"/>
          <p:cNvSpPr/>
          <p:nvPr/>
        </p:nvSpPr>
        <p:spPr>
          <a:xfrm>
            <a:off x="2343451" y="2795496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1" name="Ovaal 20"/>
          <p:cNvSpPr/>
          <p:nvPr/>
        </p:nvSpPr>
        <p:spPr>
          <a:xfrm>
            <a:off x="4188848" y="2799520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2" name="Ovaal 21"/>
          <p:cNvSpPr/>
          <p:nvPr/>
        </p:nvSpPr>
        <p:spPr>
          <a:xfrm>
            <a:off x="6005040" y="2723488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3" name="Ovaal 22"/>
          <p:cNvSpPr/>
          <p:nvPr/>
        </p:nvSpPr>
        <p:spPr>
          <a:xfrm>
            <a:off x="7615592" y="2768200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29" name="Ovaal 28"/>
          <p:cNvSpPr/>
          <p:nvPr/>
        </p:nvSpPr>
        <p:spPr>
          <a:xfrm>
            <a:off x="537477" y="1811338"/>
            <a:ext cx="4632187" cy="6043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Waterschappen, provincies, rijk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57664" y="4715138"/>
            <a:ext cx="346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Eventueel op privaat initiatief</a:t>
            </a:r>
            <a:endParaRPr lang="nl-NL" dirty="0"/>
          </a:p>
        </p:txBody>
      </p:sp>
      <p:sp>
        <p:nvSpPr>
          <p:cNvPr id="2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89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projectprocedure</a:t>
            </a:r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2620416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2620416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2620416"/>
            <a:ext cx="1512168" cy="168621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2593120"/>
            <a:ext cx="1512168" cy="1725206"/>
          </a:xfrm>
          <a:prstGeom prst="rightArrowCallout">
            <a:avLst/>
          </a:prstGeom>
          <a:solidFill>
            <a:srgbClr val="39870C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3260676" y="2961703"/>
            <a:ext cx="2376265" cy="1091681"/>
            <a:chOff x="2678" y="1385775"/>
            <a:chExt cx="4406129" cy="1305520"/>
          </a:xfrm>
          <a:solidFill>
            <a:srgbClr val="39870C"/>
          </a:solidFill>
        </p:grpSpPr>
        <p:sp>
          <p:nvSpPr>
            <p:cNvPr id="11" name="Punthaak 10"/>
            <p:cNvSpPr/>
            <p:nvPr/>
          </p:nvSpPr>
          <p:spPr>
            <a:xfrm>
              <a:off x="2678" y="1385775"/>
              <a:ext cx="4406129" cy="1305520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unthaak 4"/>
            <p:cNvSpPr/>
            <p:nvPr/>
          </p:nvSpPr>
          <p:spPr>
            <a:xfrm>
              <a:off x="1167817" y="1483704"/>
              <a:ext cx="2177370" cy="117495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010" tIns="25337" rIns="25337" bIns="25337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/>
                <a:t>Verkenning</a:t>
              </a:r>
              <a:endParaRPr lang="nl-NL" sz="1600" kern="1200" dirty="0"/>
            </a:p>
          </p:txBody>
        </p:sp>
      </p:grpSp>
      <p:sp>
        <p:nvSpPr>
          <p:cNvPr id="19" name="Ovaal 18"/>
          <p:cNvSpPr/>
          <p:nvPr/>
        </p:nvSpPr>
        <p:spPr>
          <a:xfrm>
            <a:off x="728548" y="2795496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0" name="Ovaal 19"/>
          <p:cNvSpPr/>
          <p:nvPr/>
        </p:nvSpPr>
        <p:spPr>
          <a:xfrm>
            <a:off x="2343451" y="2795496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1" name="Ovaal 20"/>
          <p:cNvSpPr/>
          <p:nvPr/>
        </p:nvSpPr>
        <p:spPr>
          <a:xfrm>
            <a:off x="4188848" y="2799520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2" name="Ovaal 21"/>
          <p:cNvSpPr/>
          <p:nvPr/>
        </p:nvSpPr>
        <p:spPr>
          <a:xfrm>
            <a:off x="6005040" y="2723488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3" name="Ovaal 22"/>
          <p:cNvSpPr/>
          <p:nvPr/>
        </p:nvSpPr>
        <p:spPr>
          <a:xfrm>
            <a:off x="7615592" y="2768200"/>
            <a:ext cx="432048" cy="432048"/>
          </a:xfrm>
          <a:prstGeom prst="ellipse">
            <a:avLst/>
          </a:prstGeom>
          <a:solidFill>
            <a:srgbClr val="39870C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26" name="Toelichting met PIJL-RECHTS 25"/>
          <p:cNvSpPr/>
          <p:nvPr/>
        </p:nvSpPr>
        <p:spPr bwMode="auto">
          <a:xfrm>
            <a:off x="7327560" y="4588466"/>
            <a:ext cx="1512168" cy="1725206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Wijziging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Omgevingsplan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Ovaal 26"/>
          <p:cNvSpPr/>
          <p:nvPr/>
        </p:nvSpPr>
        <p:spPr>
          <a:xfrm>
            <a:off x="7620090" y="4652491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30" name="Ovaal 29"/>
          <p:cNvSpPr/>
          <p:nvPr/>
        </p:nvSpPr>
        <p:spPr>
          <a:xfrm>
            <a:off x="5169664" y="5512707"/>
            <a:ext cx="2417870" cy="6043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gemeenten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7028597" y="2306472"/>
            <a:ext cx="1364776" cy="21563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 flipV="1">
            <a:off x="7327560" y="2458872"/>
            <a:ext cx="1215939" cy="20039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485015" y="1978926"/>
            <a:ext cx="451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E17000"/>
                </a:solidFill>
              </a:rPr>
              <a:t>Gemeentelijk project van publiek belang</a:t>
            </a:r>
          </a:p>
        </p:txBody>
      </p:sp>
      <p:sp>
        <p:nvSpPr>
          <p:cNvPr id="2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4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projectprocedure</a:t>
            </a:r>
          </a:p>
        </p:txBody>
      </p:sp>
      <p:sp>
        <p:nvSpPr>
          <p:cNvPr id="6" name="Toelichting met PIJL-RECHTS 5"/>
          <p:cNvSpPr/>
          <p:nvPr/>
        </p:nvSpPr>
        <p:spPr bwMode="auto">
          <a:xfrm>
            <a:off x="457664" y="1938016"/>
            <a:ext cx="1512168" cy="1653198"/>
          </a:xfrm>
          <a:prstGeom prst="rightArrowCallout">
            <a:avLst/>
          </a:prstGeom>
          <a:solidFill>
            <a:srgbClr val="39870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voornemen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oelichting met PIJL-RECHTS 6"/>
          <p:cNvSpPr/>
          <p:nvPr/>
        </p:nvSpPr>
        <p:spPr bwMode="auto">
          <a:xfrm>
            <a:off x="2055489" y="1938016"/>
            <a:ext cx="1512168" cy="1653198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Kennisgeving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participatie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oelichting met PIJL-RECHTS 7"/>
          <p:cNvSpPr/>
          <p:nvPr/>
        </p:nvSpPr>
        <p:spPr bwMode="auto">
          <a:xfrm>
            <a:off x="5717008" y="1938016"/>
            <a:ext cx="1512168" cy="168621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soms)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Voorkeurs-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beslissing</a:t>
            </a:r>
          </a:p>
        </p:txBody>
      </p:sp>
      <p:sp>
        <p:nvSpPr>
          <p:cNvPr id="9" name="Toelichting met PIJL-RECHTS 8"/>
          <p:cNvSpPr/>
          <p:nvPr/>
        </p:nvSpPr>
        <p:spPr bwMode="auto">
          <a:xfrm>
            <a:off x="7327560" y="1910720"/>
            <a:ext cx="1512168" cy="1725206"/>
          </a:xfrm>
          <a:prstGeom prst="rightArrowCallout">
            <a:avLst/>
          </a:prstGeom>
          <a:solidFill>
            <a:srgbClr val="39870C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rojectbesluit</a:t>
            </a:r>
          </a:p>
        </p:txBody>
      </p:sp>
      <p:sp>
        <p:nvSpPr>
          <p:cNvPr id="11" name="Punthaak 10"/>
          <p:cNvSpPr/>
          <p:nvPr/>
        </p:nvSpPr>
        <p:spPr>
          <a:xfrm>
            <a:off x="3260676" y="2279303"/>
            <a:ext cx="2376265" cy="1091681"/>
          </a:xfrm>
          <a:prstGeom prst="chevron">
            <a:avLst/>
          </a:prstGeom>
          <a:solidFill>
            <a:srgbClr val="39870C">
              <a:alpha val="2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verkenning</a:t>
            </a:r>
          </a:p>
        </p:txBody>
      </p:sp>
      <p:sp>
        <p:nvSpPr>
          <p:cNvPr id="19" name="Ovaal 18"/>
          <p:cNvSpPr/>
          <p:nvPr/>
        </p:nvSpPr>
        <p:spPr>
          <a:xfrm>
            <a:off x="728548" y="2113096"/>
            <a:ext cx="432048" cy="432048"/>
          </a:xfrm>
          <a:prstGeom prst="ellipse">
            <a:avLst/>
          </a:prstGeom>
          <a:solidFill>
            <a:srgbClr val="398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0" name="Ovaal 19"/>
          <p:cNvSpPr/>
          <p:nvPr/>
        </p:nvSpPr>
        <p:spPr>
          <a:xfrm>
            <a:off x="2343451" y="2113096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21" name="Ovaal 20"/>
          <p:cNvSpPr/>
          <p:nvPr/>
        </p:nvSpPr>
        <p:spPr>
          <a:xfrm>
            <a:off x="4188848" y="211712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22" name="Ovaal 21"/>
          <p:cNvSpPr/>
          <p:nvPr/>
        </p:nvSpPr>
        <p:spPr>
          <a:xfrm>
            <a:off x="6005040" y="2041088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23" name="Ovaal 22"/>
          <p:cNvSpPr/>
          <p:nvPr/>
        </p:nvSpPr>
        <p:spPr>
          <a:xfrm>
            <a:off x="7615592" y="2085800"/>
            <a:ext cx="432048" cy="432048"/>
          </a:xfrm>
          <a:prstGeom prst="ellipse">
            <a:avLst/>
          </a:prstGeom>
          <a:solidFill>
            <a:srgbClr val="39870C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73206" y="4258101"/>
            <a:ext cx="77109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Bevat: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opgave en uitgangspunten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aanduiding wel/geen voorkeursbeslissing (soms verplicht)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wijze waarop verkenning wordt uitgevoerd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termijn verkenning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bevoegd gezag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16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Projectbesluit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91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884e19b-67f8-43c0-a42e-022881338946">0006-67-11</_dlc_DocId>
    <_dlc_DocIdUrl xmlns="e884e19b-67f8-43c0-a42e-022881338946">
      <Url>https://www.samenwerkruimten.nl/teamsites/piow/_layouts/15/DocIdRedir.aspx?ID=0006-67-11</Url>
      <Description>0006-67-11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C7745FA21874091B595E3C3292DEF" ma:contentTypeVersion="3" ma:contentTypeDescription="Een nieuw document maken." ma:contentTypeScope="" ma:versionID="40b4db8f2727b3426f161920c2558e4b">
  <xsd:schema xmlns:xsd="http://www.w3.org/2001/XMLSchema" xmlns:xs="http://www.w3.org/2001/XMLSchema" xmlns:p="http://schemas.microsoft.com/office/2006/metadata/properties" xmlns:ns2="e884e19b-67f8-43c0-a42e-022881338946" targetNamespace="http://schemas.microsoft.com/office/2006/metadata/properties" ma:root="true" ma:fieldsID="08dae806e7610706f7c9a42368905a6d" ns2:_="">
    <xsd:import namespace="e884e19b-67f8-43c0-a42e-0228813389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84e19b-67f8-43c0-a42e-02288133894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F44BB3-EDA7-4DFC-8A08-77013BD6718B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e884e19b-67f8-43c0-a42e-02288133894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363A2AC-B9FE-4CA3-970E-6C8D4B24C3F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0A2E1A0-FB8D-48E4-9D0B-566E9202C6C8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B4AFB655-623A-49B5-8790-828473F40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84e19b-67f8-43c0-a42e-0228813389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BC3AC64-0D7B-4F78-A1B6-1FFEFC37A0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1034</Words>
  <Application>Microsoft Office PowerPoint</Application>
  <PresentationFormat>Diavoorstelling (4:3)</PresentationFormat>
  <Paragraphs>362</Paragraphs>
  <Slides>26</Slides>
  <Notes>19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Aangepast ontwerp</vt:lpstr>
      <vt:lpstr>Het projectbesluit uit de Omgevingswet: een kennismaking</vt:lpstr>
      <vt:lpstr>Inhoud</vt:lpstr>
      <vt:lpstr>Wat is het projectbesluit? </vt:lpstr>
      <vt:lpstr>Projectbesluit</vt:lpstr>
      <vt:lpstr>Wat is het projectbesluit?</vt:lpstr>
      <vt:lpstr>Projectbesluit in de Omgevingswet</vt:lpstr>
      <vt:lpstr>De projectprocedure</vt:lpstr>
      <vt:lpstr>De projectprocedure</vt:lpstr>
      <vt:lpstr>De projectprocedure</vt:lpstr>
      <vt:lpstr>De projectprocedure</vt:lpstr>
      <vt:lpstr>De projectprocedure</vt:lpstr>
      <vt:lpstr>De projectprocedure</vt:lpstr>
      <vt:lpstr>De projectprocedure</vt:lpstr>
      <vt:lpstr>PowerPoint-presentatie</vt:lpstr>
      <vt:lpstr>Wat verandert er?</vt:lpstr>
      <vt:lpstr>Waarom de projectprocedure?</vt:lpstr>
      <vt:lpstr>Wanneer is projectbesluit verplicht?</vt:lpstr>
      <vt:lpstr>Hoe hangt het projectbesluit samen met</vt:lpstr>
      <vt:lpstr>Samenhang met andere kerninstrumenten-1</vt:lpstr>
      <vt:lpstr>Samenhang met andere kerninstrumenten-2</vt:lpstr>
      <vt:lpstr>Overgangsrecht (globaal)</vt:lpstr>
      <vt:lpstr>Overgangsrecht (globaal)</vt:lpstr>
      <vt:lpstr>Digitale Stelsel Omgevingswet (DSO)</vt:lpstr>
      <vt:lpstr>Veranderingen t.o.v. huidige wetgeving</vt:lpstr>
      <vt:lpstr>Hoe kan ik me voorbereiden op de komst van het projectbesluit?</vt:lpstr>
      <vt:lpstr>Aan de slag</vt:lpstr>
    </vt:vector>
  </TitlesOfParts>
  <Company>Kriskras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Projectbesluit</dc:title>
  <dc:creator>Aan de slag met de Omgevingswet</dc:creator>
  <cp:lastModifiedBy>Berkel, Linda van (WVL)</cp:lastModifiedBy>
  <cp:revision>149</cp:revision>
  <cp:lastPrinted>2018-06-22T11:25:55Z</cp:lastPrinted>
  <dcterms:created xsi:type="dcterms:W3CDTF">2017-01-06T08:36:46Z</dcterms:created>
  <dcterms:modified xsi:type="dcterms:W3CDTF">2019-08-16T09:01:53Z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0x0101006F1C7745FA21874091B595E3C3292DEF</vt:lpwstr>
  </property>
  <property fmtid="{D5CDD505-2E9C-101B-9397-08002B2CF9AE}" pid="3" name="_dlc_DocIdItemGuid">
    <vt:lpwstr>f422c54c-5b23-47b6-a46d-42357c66f027</vt:lpwstr>
  </property>
</Properties>
</file>