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7" r:id="rId2"/>
  </p:sldMasterIdLst>
  <p:notesMasterIdLst>
    <p:notesMasterId r:id="rId18"/>
  </p:notesMasterIdLst>
  <p:handoutMasterIdLst>
    <p:handoutMasterId r:id="rId19"/>
  </p:handoutMasterIdLst>
  <p:sldIdLst>
    <p:sldId id="581" r:id="rId3"/>
    <p:sldId id="423" r:id="rId4"/>
    <p:sldId id="424" r:id="rId5"/>
    <p:sldId id="619" r:id="rId6"/>
    <p:sldId id="426" r:id="rId7"/>
    <p:sldId id="442" r:id="rId8"/>
    <p:sldId id="614" r:id="rId9"/>
    <p:sldId id="430" r:id="rId10"/>
    <p:sldId id="609" r:id="rId11"/>
    <p:sldId id="610" r:id="rId12"/>
    <p:sldId id="431" r:id="rId13"/>
    <p:sldId id="437" r:id="rId14"/>
    <p:sldId id="438" r:id="rId15"/>
    <p:sldId id="439" r:id="rId16"/>
    <p:sldId id="411" r:id="rId17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39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254">
          <p15:clr>
            <a:srgbClr val="A4A3A4"/>
          </p15:clr>
        </p15:guide>
        <p15:guide id="6" pos="2595">
          <p15:clr>
            <a:srgbClr val="A4A3A4"/>
          </p15:clr>
        </p15:guide>
        <p15:guide id="7" pos="286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jtenburg, Roselie (WVL)" initials="RMW" lastIdx="1" clrIdx="0"/>
  <p:cmAuthor id="1" name="Wijst, Astrid van der (WVL)" initials="Avd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870C"/>
    <a:srgbClr val="FFFFFF"/>
    <a:srgbClr val="8EB73C"/>
    <a:srgbClr val="275937"/>
    <a:srgbClr val="84AD1F"/>
    <a:srgbClr val="7EC234"/>
    <a:srgbClr val="87CB3D"/>
    <a:srgbClr val="85B56B"/>
    <a:srgbClr val="007BC7"/>
    <a:srgbClr val="00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4" autoAdjust="0"/>
    <p:restoredTop sz="95771" autoAdjust="0"/>
  </p:normalViewPr>
  <p:slideViewPr>
    <p:cSldViewPr>
      <p:cViewPr>
        <p:scale>
          <a:sx n="110" d="100"/>
          <a:sy n="110" d="100"/>
        </p:scale>
        <p:origin x="-1644" y="-132"/>
      </p:cViewPr>
      <p:guideLst>
        <p:guide orient="horz" pos="2160"/>
        <p:guide orient="horz" pos="3839"/>
        <p:guide orient="horz" pos="890"/>
        <p:guide orient="horz" pos="1254"/>
        <p:guide pos="2880"/>
        <p:guide pos="2595"/>
        <p:guide pos="286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6200"/>
    </p:cViewPr>
  </p:sorterViewPr>
  <p:notesViewPr>
    <p:cSldViewPr>
      <p:cViewPr varScale="1">
        <p:scale>
          <a:sx n="82" d="100"/>
          <a:sy n="82" d="100"/>
        </p:scale>
        <p:origin x="-3972" y="-84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3948" y="467355"/>
            <a:ext cx="5653429" cy="43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3948" y="119749"/>
            <a:ext cx="2889429" cy="1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3948" y="9378698"/>
            <a:ext cx="5800271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nl-NL" dirty="0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72344" y="9378698"/>
            <a:ext cx="220264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0E374DAA-8175-4415-A3BA-057B77C0EE0E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491311" y="2921368"/>
            <a:ext cx="398998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489782" y="6841493"/>
            <a:ext cx="398997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3948" y="469019"/>
            <a:ext cx="5653429" cy="43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2419" y="119749"/>
            <a:ext cx="2889428" cy="15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500" y="977900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13948" y="4869805"/>
            <a:ext cx="4552111" cy="402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2420" y="9378698"/>
            <a:ext cx="5875221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en-US" dirty="0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73875" y="9378698"/>
            <a:ext cx="221793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7C0D88E8-1530-474F-A7AB-EB6DE1C99DCC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491311" y="2921368"/>
            <a:ext cx="398998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489782" y="6841493"/>
            <a:ext cx="398997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564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Eventuele voettekst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69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Eventuele voettekst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30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297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66D7E-4E86-43ED-876D-F2B51E8F7F4F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50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0297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Eventuele voettekst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28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66D7E-4E86-43ED-876D-F2B51E8F7F4F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>
              <a:solidFill>
                <a:srgbClr val="001F5F"/>
              </a:solidFill>
              <a:latin typeface="Verdana"/>
              <a:cs typeface="Verdana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BF438-9E13-4968-88F5-99D502A23033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93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Eventuele voettekst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3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40" indent="0">
              <a:buFont typeface="Arial" panose="020B0604020202020204" pitchFamily="34" charset="0"/>
              <a:buNone/>
              <a:tabLst>
                <a:tab pos="350520" algn="l"/>
                <a:tab pos="351147" algn="l"/>
              </a:tabLst>
            </a:pPr>
            <a:r>
              <a:rPr lang="nl-NL" dirty="0" smtClean="0"/>
              <a:t>Het Omgevingsbesluit bevat algemene en procedurele regels die van belang zijn om de wet uit te kunnen voeren. De regels richten zich tot burgers, bedrijven en overheden.</a:t>
            </a:r>
          </a:p>
          <a:p>
            <a:pPr marL="12540" indent="0">
              <a:buFont typeface="Arial" panose="020B0604020202020204" pitchFamily="34" charset="0"/>
              <a:buNone/>
              <a:tabLst>
                <a:tab pos="350520" algn="l"/>
                <a:tab pos="351147" algn="l"/>
              </a:tabLst>
            </a:pPr>
            <a:endParaRPr lang="nl-NL" dirty="0" smtClean="0"/>
          </a:p>
          <a:p>
            <a:pPr marL="12540" indent="0">
              <a:buFont typeface="Arial" panose="020B0604020202020204" pitchFamily="34" charset="0"/>
              <a:buNone/>
              <a:tabLst>
                <a:tab pos="350520" algn="l"/>
                <a:tab pos="351147" algn="l"/>
              </a:tabLst>
            </a:pPr>
            <a:r>
              <a:rPr lang="nl-NL" dirty="0" smtClean="0"/>
              <a:t>Het Besluit kwaliteit leefomgeving bevat regels voor de uitvoering van taken en bevoegdheden van overheden. De regels richten zich tot overheden.</a:t>
            </a:r>
          </a:p>
          <a:p>
            <a:pPr marL="12540" indent="0">
              <a:buFont typeface="Arial" panose="020B0604020202020204" pitchFamily="34" charset="0"/>
              <a:buNone/>
              <a:tabLst>
                <a:tab pos="350520" algn="l"/>
                <a:tab pos="351147" algn="l"/>
              </a:tabLst>
            </a:pPr>
            <a:endParaRPr lang="nl-NL" dirty="0" smtClean="0"/>
          </a:p>
          <a:p>
            <a:pPr marL="12540" indent="0">
              <a:buFont typeface="Arial" panose="020B0604020202020204" pitchFamily="34" charset="0"/>
              <a:buNone/>
              <a:tabLst>
                <a:tab pos="350520" algn="l"/>
                <a:tab pos="351147" algn="l"/>
              </a:tabLst>
            </a:pPr>
            <a:r>
              <a:rPr lang="nl-NL" dirty="0" smtClean="0"/>
              <a:t>Het Besluit activiteiten leefomgeving bevat regels over activiteiten in de fysieke leefomgeving. De regels richten zich tot iedereen die deze activiteiten wil uitvoeren.</a:t>
            </a:r>
          </a:p>
          <a:p>
            <a:pPr marL="12540" indent="0">
              <a:buFont typeface="Arial" panose="020B0604020202020204" pitchFamily="34" charset="0"/>
              <a:buNone/>
              <a:tabLst>
                <a:tab pos="350520" algn="l"/>
                <a:tab pos="351147" algn="l"/>
              </a:tabLst>
            </a:pPr>
            <a:endParaRPr lang="nl-NL" dirty="0" smtClean="0"/>
          </a:p>
          <a:p>
            <a:pPr marL="12540" indent="0">
              <a:buFont typeface="Arial" panose="020B0604020202020204" pitchFamily="34" charset="0"/>
              <a:buNone/>
              <a:tabLst>
                <a:tab pos="350520" algn="l"/>
                <a:tab pos="351147" algn="l"/>
              </a:tabLst>
            </a:pPr>
            <a:r>
              <a:rPr lang="nl-NL" dirty="0" smtClean="0"/>
              <a:t>Het Besluit bouwwerken leefomgeving bevat regels over het bouwen, verbouwen, gebruiken en slopen van bouwwerken. De regels richten zich tot iedereen die deze activiteiten wil uitvoeren.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Eventuele voettekst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5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BF438-9E13-4968-88F5-99D502A23033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0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Eventuele voettekst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40">
              <a:tabLst>
                <a:tab pos="350520" algn="l"/>
                <a:tab pos="351147" algn="l"/>
              </a:tabLst>
            </a:pPr>
            <a:r>
              <a:rPr lang="nl-NL" dirty="0" smtClean="0"/>
              <a:t>https://aandeslagmetdeomgevingswet.nl/wetsinstrumenten/instrumenten-rijk/omgevingsbesluit/</a:t>
            </a:r>
          </a:p>
          <a:p>
            <a:pPr marL="12540">
              <a:tabLst>
                <a:tab pos="350520" algn="l"/>
                <a:tab pos="351147" algn="l"/>
              </a:tabLst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66D7E-4E86-43ED-876D-F2B51E8F7F4F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4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BF438-9E13-4968-88F5-99D502A23033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4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baseline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Eventuele voettekst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3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Eventuele voettekst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19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Eventuele voettekst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3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Sheet #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948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237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4129200" cy="4273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32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2178000"/>
            <a:ext cx="4129200" cy="403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66800"/>
            <a:ext cx="4572000" cy="5260744"/>
          </a:xfr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43982" y="980728"/>
            <a:ext cx="4168577" cy="100811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040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814400"/>
            <a:ext cx="4129200" cy="4399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572000" cy="52482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4168577" cy="1008112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7402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4910138" y="1493838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4168577" cy="1008112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1678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HH-49233140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 r="588" b="1111"/>
          <a:stretch/>
        </p:blipFill>
        <p:spPr>
          <a:xfrm>
            <a:off x="0" y="764703"/>
            <a:ext cx="9144000" cy="5736713"/>
          </a:xfrm>
          <a:prstGeom prst="rect">
            <a:avLst/>
          </a:prstGeom>
        </p:spPr>
      </p:pic>
      <p:sp>
        <p:nvSpPr>
          <p:cNvPr id="20" name="Ovaal 19"/>
          <p:cNvSpPr/>
          <p:nvPr/>
        </p:nvSpPr>
        <p:spPr>
          <a:xfrm>
            <a:off x="-1879236" y="1315616"/>
            <a:ext cx="4824536" cy="4824536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-1095249" y="2099603"/>
            <a:ext cx="3256562" cy="325656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-190648" y="3004204"/>
            <a:ext cx="1447361" cy="1447361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0" y="0"/>
            <a:ext cx="9144000" cy="76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Omgevingswet_pos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78679"/>
            <a:ext cx="2368731" cy="698821"/>
          </a:xfrm>
          <a:prstGeom prst="rect">
            <a:avLst/>
          </a:prstGeom>
        </p:spPr>
      </p:pic>
      <p:sp>
        <p:nvSpPr>
          <p:cNvPr id="2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9870C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/>
          </a:p>
        </p:txBody>
      </p:sp>
      <p:sp>
        <p:nvSpPr>
          <p:cNvPr id="2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9870C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829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spc="-6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1" fontAlgn="base" hangingPunct="1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415" y="1628800"/>
            <a:ext cx="82010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Klik om de opmaakprofielen van de </a:t>
            </a:r>
            <a:r>
              <a:rPr lang="nl-NL" altLang="nl-NL" dirty="0" err="1" smtClean="0"/>
              <a:t>modeltekst</a:t>
            </a:r>
            <a:r>
              <a:rPr lang="nl-NL" altLang="nl-NL" dirty="0" smtClean="0"/>
              <a:t> te bewerken</a:t>
            </a:r>
          </a:p>
          <a:p>
            <a:pPr lvl="1"/>
            <a:r>
              <a:rPr lang="nl-NL" altLang="nl-NL" dirty="0" smtClean="0"/>
              <a:t>Tweede niveau</a:t>
            </a:r>
          </a:p>
          <a:p>
            <a:pPr lvl="2"/>
            <a:r>
              <a:rPr lang="nl-NL" altLang="nl-NL" dirty="0" smtClean="0"/>
              <a:t>Derde niveau</a:t>
            </a:r>
          </a:p>
          <a:p>
            <a:pPr lvl="3"/>
            <a:r>
              <a:rPr lang="nl-NL" altLang="nl-NL" dirty="0" smtClean="0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31415" y="908720"/>
            <a:ext cx="8201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pic>
        <p:nvPicPr>
          <p:cNvPr id="11" name="Afbeelding 10" descr="Omgevingswet_pos_RGB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78679"/>
            <a:ext cx="2368731" cy="698821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15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0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spc="-60">
          <a:solidFill>
            <a:srgbClr val="27593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1415" y="1844824"/>
            <a:ext cx="8201025" cy="39381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</a:rPr>
              <a:t>Het </a:t>
            </a:r>
            <a:r>
              <a:rPr lang="nl-NL" sz="1800" dirty="0">
                <a:solidFill>
                  <a:schemeClr val="tx1"/>
                </a:solidFill>
              </a:rPr>
              <a:t>Omgevingsbesluit (Ob</a:t>
            </a:r>
            <a:r>
              <a:rPr lang="nl-NL" sz="18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</a:rPr>
              <a:t>Besluit kwaliteit leefomgeving (Bkl</a:t>
            </a:r>
            <a:r>
              <a:rPr lang="nl-NL" sz="18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</a:rPr>
              <a:t>Besluit activiteiten leefomgeving (Bal</a:t>
            </a:r>
            <a:r>
              <a:rPr lang="nl-NL" sz="18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</a:rPr>
              <a:t>Besluit bouwwerken leefomgeving (Bbl)</a:t>
            </a:r>
          </a:p>
          <a:p>
            <a:pPr marL="285750" indent="-285750">
              <a:buFont typeface="Arial"/>
              <a:buChar char="•"/>
            </a:pPr>
            <a:endParaRPr lang="nl-NL" dirty="0" smtClean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 smtClean="0"/>
              <a:t>De vier AMvB’s bij de Omgevingswet</a:t>
            </a:r>
            <a:endParaRPr lang="nl-NL" dirty="0"/>
          </a:p>
        </p:txBody>
      </p:sp>
      <p:sp>
        <p:nvSpPr>
          <p:cNvPr id="10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Basispresentatie Omgevingswet, juli 2018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 smtClean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22133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08586" y="1844824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/>
              <a:t>Systematiek milieuregels verandert: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/>
              <a:t>Van centraal naar decentraal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/>
              <a:t>Van inrichting naar activiteit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 smtClean="0"/>
              <a:t>Specifieke zorgplicht </a:t>
            </a:r>
            <a:endParaRPr lang="nl-NL" sz="1800" dirty="0"/>
          </a:p>
          <a:p>
            <a:pPr marL="285750" indent="-285750">
              <a:buFont typeface="Arial"/>
              <a:buChar char="•"/>
            </a:pPr>
            <a:r>
              <a:rPr lang="nl-NL" sz="1800" dirty="0"/>
              <a:t>Algemene maatwerkmogelijkheid</a:t>
            </a:r>
          </a:p>
          <a:p>
            <a:endParaRPr lang="nl-NL" sz="1400" dirty="0"/>
          </a:p>
          <a:p>
            <a:endParaRPr lang="nl-NL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432048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5"/>
          <p:cNvSpPr/>
          <p:nvPr/>
        </p:nvSpPr>
        <p:spPr>
          <a:xfrm>
            <a:off x="5364088" y="4497042"/>
            <a:ext cx="1242516" cy="1236214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/>
              <a:t>Besluit activiteiten leefomgeving (2)</a:t>
            </a:r>
          </a:p>
        </p:txBody>
      </p:sp>
      <p:sp>
        <p:nvSpPr>
          <p:cNvPr id="10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34298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1415" y="1887503"/>
            <a:ext cx="7696969" cy="355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227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Voorschriften </a:t>
            </a:r>
            <a:r>
              <a:rPr lang="nl-NL" sz="1800" dirty="0"/>
              <a:t>milieubelastende activiteiten en lozingsactiviteiten </a:t>
            </a:r>
            <a:r>
              <a:rPr lang="nl-NL" sz="1800" dirty="0" smtClean="0"/>
              <a:t>(H2</a:t>
            </a:r>
            <a:r>
              <a:rPr lang="nl-NL" sz="1800" dirty="0"/>
              <a:t>, </a:t>
            </a:r>
            <a:r>
              <a:rPr lang="nl-NL" sz="1800" dirty="0" smtClean="0"/>
              <a:t>H3</a:t>
            </a:r>
            <a:r>
              <a:rPr lang="nl-NL" sz="1800" dirty="0"/>
              <a:t>, </a:t>
            </a:r>
            <a:r>
              <a:rPr lang="nl-NL" sz="1800" dirty="0" smtClean="0"/>
              <a:t>H4 </a:t>
            </a:r>
            <a:r>
              <a:rPr lang="nl-NL" sz="1800" dirty="0"/>
              <a:t>en </a:t>
            </a:r>
            <a:r>
              <a:rPr lang="nl-NL" sz="1800" dirty="0" smtClean="0"/>
              <a:t>H5</a:t>
            </a:r>
            <a:r>
              <a:rPr lang="nl-NL" sz="1800" dirty="0"/>
              <a:t>)</a:t>
            </a:r>
          </a:p>
          <a:p>
            <a:pPr marL="382270" indent="-285750">
              <a:buFont typeface="Arial" panose="020B0604020202020204" pitchFamily="34" charset="0"/>
              <a:buChar char="•"/>
            </a:pPr>
            <a:r>
              <a:rPr lang="nl-NL" sz="1800" dirty="0"/>
              <a:t>Waterstaatswerken en de zee </a:t>
            </a:r>
            <a:r>
              <a:rPr lang="nl-NL" sz="1800" dirty="0" smtClean="0"/>
              <a:t>(H6 en H7</a:t>
            </a:r>
            <a:r>
              <a:rPr lang="nl-NL" sz="1800" dirty="0"/>
              <a:t>)</a:t>
            </a:r>
          </a:p>
          <a:p>
            <a:pPr marL="382270" indent="-285750">
              <a:buFont typeface="Arial" panose="020B0604020202020204" pitchFamily="34" charset="0"/>
              <a:buChar char="•"/>
            </a:pPr>
            <a:r>
              <a:rPr lang="nl-NL" sz="1800" dirty="0"/>
              <a:t>Rijkswegen, spoor en luchthavens </a:t>
            </a:r>
            <a:r>
              <a:rPr lang="nl-NL" sz="1800" dirty="0" smtClean="0"/>
              <a:t>(H8</a:t>
            </a:r>
            <a:r>
              <a:rPr lang="nl-NL" sz="1800" dirty="0"/>
              <a:t>, </a:t>
            </a:r>
            <a:r>
              <a:rPr lang="nl-NL" sz="1800" dirty="0" smtClean="0"/>
              <a:t>H9 </a:t>
            </a:r>
            <a:r>
              <a:rPr lang="nl-NL" sz="1800" dirty="0"/>
              <a:t>en </a:t>
            </a:r>
            <a:r>
              <a:rPr lang="nl-NL" sz="1800" dirty="0" smtClean="0"/>
              <a:t>H10</a:t>
            </a:r>
            <a:r>
              <a:rPr lang="nl-NL" sz="1800" dirty="0"/>
              <a:t>)</a:t>
            </a:r>
          </a:p>
          <a:p>
            <a:pPr marL="382270" indent="-285750">
              <a:buFont typeface="Arial" panose="020B0604020202020204" pitchFamily="34" charset="0"/>
              <a:buChar char="•"/>
            </a:pPr>
            <a:r>
              <a:rPr lang="nl-NL" sz="1800" dirty="0"/>
              <a:t>Cultureel en werelderfgoed </a:t>
            </a:r>
            <a:r>
              <a:rPr lang="nl-NL" sz="1800" dirty="0" smtClean="0"/>
              <a:t>(H11 en H12</a:t>
            </a:r>
            <a:r>
              <a:rPr lang="nl-NL" sz="1800" dirty="0"/>
              <a:t>)  </a:t>
            </a:r>
          </a:p>
          <a:p>
            <a:pPr marL="382270" indent="-285750">
              <a:buFont typeface="Arial" panose="020B0604020202020204" pitchFamily="34" charset="0"/>
              <a:buChar char="•"/>
            </a:pPr>
            <a:r>
              <a:rPr lang="nl-NL" sz="1800" dirty="0"/>
              <a:t>Zwemmen en baden </a:t>
            </a:r>
            <a:r>
              <a:rPr lang="nl-NL" sz="1800" dirty="0" smtClean="0"/>
              <a:t>(H13</a:t>
            </a:r>
            <a:r>
              <a:rPr lang="nl-NL" sz="1800" dirty="0"/>
              <a:t>)</a:t>
            </a:r>
          </a:p>
          <a:p>
            <a:pPr marL="382270" indent="-285750">
              <a:buFont typeface="Arial" panose="020B0604020202020204" pitchFamily="34" charset="0"/>
              <a:buChar char="•"/>
            </a:pPr>
            <a:r>
              <a:rPr lang="nl-NL" sz="1800" dirty="0"/>
              <a:t>Grondwateronttrekkingen </a:t>
            </a: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en </a:t>
            </a:r>
            <a:r>
              <a:rPr lang="nl-NL" sz="1800" dirty="0"/>
              <a:t>ontgrondingen </a:t>
            </a:r>
            <a:r>
              <a:rPr lang="nl-NL" sz="1800" dirty="0" smtClean="0"/>
              <a:t>(H14</a:t>
            </a:r>
            <a:r>
              <a:rPr lang="nl-NL" sz="1800" dirty="0"/>
              <a:t>)</a:t>
            </a:r>
          </a:p>
          <a:p>
            <a:pPr marL="38227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38227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/>
              <a:t>Inhoud </a:t>
            </a:r>
            <a:r>
              <a:rPr lang="nl-NL" dirty="0" smtClean="0"/>
              <a:t>Besluit activiteiten leefomgeving</a:t>
            </a:r>
            <a:endParaRPr lang="nl-NL" dirty="0"/>
          </a:p>
        </p:txBody>
      </p:sp>
      <p:sp>
        <p:nvSpPr>
          <p:cNvPr id="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432048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5"/>
          <p:cNvSpPr/>
          <p:nvPr/>
        </p:nvSpPr>
        <p:spPr>
          <a:xfrm>
            <a:off x="5364088" y="4497042"/>
            <a:ext cx="1242516" cy="1236214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912877" y="836712"/>
            <a:ext cx="6912736" cy="5184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7944" y="2573228"/>
            <a:ext cx="1800200" cy="1800225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8705081" cy="571500"/>
          </a:xfrm>
        </p:spPr>
        <p:txBody>
          <a:bodyPr/>
          <a:lstStyle/>
          <a:p>
            <a:r>
              <a:rPr lang="nl-NL" dirty="0"/>
              <a:t>Wat is </a:t>
            </a:r>
            <a:r>
              <a:rPr lang="nl-NL" dirty="0" smtClean="0"/>
              <a:t>het ‘Besluit </a:t>
            </a:r>
            <a:r>
              <a:rPr lang="nl-NL" dirty="0"/>
              <a:t>bouwwerken </a:t>
            </a:r>
            <a:r>
              <a:rPr lang="nl-NL" dirty="0" smtClean="0"/>
              <a:t>leefomgeving’?</a:t>
            </a:r>
            <a:endParaRPr lang="nl-NL" dirty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42866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1415" y="1751519"/>
            <a:ext cx="8346085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35" marR="553085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nl-NL" sz="1800" dirty="0"/>
              <a:t>H3: Bestaande bouw </a:t>
            </a:r>
          </a:p>
          <a:p>
            <a:pPr marL="356235" marR="553085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nl-NL" sz="1800" dirty="0"/>
              <a:t>H4: Nieuwbouw</a:t>
            </a:r>
          </a:p>
          <a:p>
            <a:pPr marL="356235" marR="553085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nl-NL" sz="1800" dirty="0"/>
              <a:t>H5: Verbouw + wijziging gebruik</a:t>
            </a:r>
          </a:p>
          <a:p>
            <a:pPr marL="356235" marR="553085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nl-NL" sz="1800" dirty="0"/>
              <a:t>H6: Gebruik (brandveiligheid, energie, airco, </a:t>
            </a: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kleine </a:t>
            </a:r>
            <a:r>
              <a:rPr lang="nl-NL" sz="1800" dirty="0"/>
              <a:t>stookinstallaties)</a:t>
            </a:r>
          </a:p>
          <a:p>
            <a:pPr marL="356235" marR="553085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nl-NL" sz="1800" dirty="0"/>
              <a:t>H7: Procedurevoorschriften &amp; slopen: </a:t>
            </a:r>
          </a:p>
          <a:p>
            <a:pPr marL="813435" marR="553085" lvl="1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nl-NL" sz="1800" dirty="0"/>
              <a:t>asbest </a:t>
            </a:r>
          </a:p>
          <a:p>
            <a:pPr marL="813435" marR="553085" lvl="1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nl-NL" sz="1800" dirty="0"/>
              <a:t>puinbrekers externe </a:t>
            </a:r>
            <a:r>
              <a:rPr lang="nl-NL" sz="1800" dirty="0" smtClean="0"/>
              <a:t>veiligheid</a:t>
            </a:r>
            <a:br>
              <a:rPr lang="nl-NL" sz="1800" dirty="0" smtClean="0"/>
            </a:br>
            <a:r>
              <a:rPr lang="nl-NL" sz="1800" dirty="0" smtClean="0"/>
              <a:t>en </a:t>
            </a:r>
            <a:r>
              <a:rPr lang="nl-NL" sz="1800" dirty="0"/>
              <a:t>gezondheid bij bouwen </a:t>
            </a: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en </a:t>
            </a:r>
            <a:r>
              <a:rPr lang="nl-NL" sz="1800" dirty="0"/>
              <a:t>slopen</a:t>
            </a:r>
          </a:p>
          <a:p>
            <a:pPr marL="813435" marR="553085" lvl="1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nl-NL" sz="1800" dirty="0"/>
              <a:t>scheiden bouw- en sloopafval</a:t>
            </a:r>
          </a:p>
          <a:p>
            <a:pPr marL="356235" marR="553085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endParaRPr lang="nl-NL" sz="1400" dirty="0"/>
          </a:p>
          <a:p>
            <a:pPr marL="356235" marR="553085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endParaRPr lang="nl-NL" sz="1400" dirty="0"/>
          </a:p>
          <a:p>
            <a:pPr marL="356235" marR="553085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endParaRPr lang="nl-NL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 smtClean="0"/>
              <a:t>Inhoud Besluit bouwwerken leefomgeving</a:t>
            </a:r>
            <a:endParaRPr lang="nl-NL" dirty="0"/>
          </a:p>
        </p:txBody>
      </p:sp>
      <p:sp>
        <p:nvSpPr>
          <p:cNvPr id="10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4543489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5"/>
          <p:cNvSpPr/>
          <p:nvPr/>
        </p:nvSpPr>
        <p:spPr>
          <a:xfrm>
            <a:off x="7042448" y="5011541"/>
            <a:ext cx="1008112" cy="1008112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4543489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1415" y="1822474"/>
            <a:ext cx="8201025" cy="44148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>
                <a:latin typeface="Verdana"/>
                <a:cs typeface="Verdana"/>
              </a:rPr>
              <a:t>Ruimtelijke </a:t>
            </a:r>
            <a:r>
              <a:rPr lang="nl-NL" sz="1800" dirty="0">
                <a:latin typeface="Verdana"/>
                <a:cs typeface="Verdana"/>
              </a:rPr>
              <a:t>aspecten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Aan open erven en terreinen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Kleinschalige hinder en overlast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Bouwwerk ten dienste bouwwerk: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Energienet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Warmtenet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Riolering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Voorzieningen brandweer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Bebouwingsgrenzen, rooilijnen en straatpeil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latin typeface="Verdana"/>
              <a:cs typeface="Verdana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latin typeface="Verdana"/>
              <a:cs typeface="Verdana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latin typeface="Verdana"/>
              <a:cs typeface="Verdana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7042448" y="5011541"/>
            <a:ext cx="1008112" cy="1008112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1415" y="908720"/>
            <a:ext cx="8633073" cy="571500"/>
          </a:xfrm>
        </p:spPr>
        <p:txBody>
          <a:bodyPr/>
          <a:lstStyle/>
          <a:p>
            <a:r>
              <a:rPr lang="nl-NL" dirty="0" smtClean="0"/>
              <a:t>Gemeenten zelf </a:t>
            </a:r>
            <a:r>
              <a:rPr lang="nl-NL" dirty="0"/>
              <a:t>verantwoordelijk voor regels</a:t>
            </a:r>
          </a:p>
        </p:txBody>
      </p:sp>
      <p:sp>
        <p:nvSpPr>
          <p:cNvPr id="10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17656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1415" y="1844824"/>
            <a:ext cx="64087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Vergunningplicht </a:t>
            </a:r>
            <a:r>
              <a:rPr lang="nl-NL" sz="1800" dirty="0"/>
              <a:t>bouwen voor groot gedeelte verhuisd naar lokale regelgeving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Ook </a:t>
            </a:r>
            <a:r>
              <a:rPr lang="nl-NL" sz="1800" dirty="0" smtClean="0"/>
              <a:t>veel </a:t>
            </a:r>
            <a:r>
              <a:rPr lang="nl-NL" sz="1800" dirty="0"/>
              <a:t>algemene voorschriften naar lokale regelgeving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/>
              <a:t>Besluit bouwwerken leefomgeving</a:t>
            </a: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AMvB’s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4543489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5"/>
          <p:cNvSpPr/>
          <p:nvPr/>
        </p:nvSpPr>
        <p:spPr>
          <a:xfrm>
            <a:off x="7042448" y="5011541"/>
            <a:ext cx="1008112" cy="1008112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616" y="908720"/>
            <a:ext cx="6912736" cy="511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AMvB’s bij de Omgevingswet</a:t>
            </a:r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293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01025" cy="571500"/>
          </a:xfrm>
        </p:spPr>
        <p:txBody>
          <a:bodyPr/>
          <a:lstStyle/>
          <a:p>
            <a:r>
              <a:rPr lang="nl-NL" dirty="0" smtClean="0"/>
              <a:t>Waar vindt u wat?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1"/>
          <a:stretch/>
        </p:blipFill>
        <p:spPr bwMode="auto">
          <a:xfrm>
            <a:off x="323528" y="1549905"/>
            <a:ext cx="8640960" cy="447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57340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13" name="object 2"/>
          <p:cNvSpPr/>
          <p:nvPr/>
        </p:nvSpPr>
        <p:spPr>
          <a:xfrm>
            <a:off x="395536" y="1124799"/>
            <a:ext cx="7848872" cy="5184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4"/>
          <p:cNvSpPr/>
          <p:nvPr/>
        </p:nvSpPr>
        <p:spPr>
          <a:xfrm>
            <a:off x="2627784" y="4581128"/>
            <a:ext cx="4680585" cy="864235"/>
          </a:xfrm>
          <a:custGeom>
            <a:avLst/>
            <a:gdLst/>
            <a:ahLst/>
            <a:cxnLst/>
            <a:rect l="l" t="t" r="r" b="b"/>
            <a:pathLst>
              <a:path w="4680584" h="864235">
                <a:moveTo>
                  <a:pt x="0" y="432054"/>
                </a:moveTo>
                <a:lnTo>
                  <a:pt x="10712" y="390441"/>
                </a:lnTo>
                <a:lnTo>
                  <a:pt x="42197" y="349949"/>
                </a:lnTo>
                <a:lnTo>
                  <a:pt x="74243" y="323665"/>
                </a:lnTo>
                <a:lnTo>
                  <a:pt x="114794" y="298013"/>
                </a:lnTo>
                <a:lnTo>
                  <a:pt x="163560" y="273047"/>
                </a:lnTo>
                <a:lnTo>
                  <a:pt x="220250" y="248819"/>
                </a:lnTo>
                <a:lnTo>
                  <a:pt x="284574" y="225384"/>
                </a:lnTo>
                <a:lnTo>
                  <a:pt x="356241" y="202795"/>
                </a:lnTo>
                <a:lnTo>
                  <a:pt x="394738" y="191835"/>
                </a:lnTo>
                <a:lnTo>
                  <a:pt x="434961" y="181106"/>
                </a:lnTo>
                <a:lnTo>
                  <a:pt x="476875" y="170616"/>
                </a:lnTo>
                <a:lnTo>
                  <a:pt x="520443" y="160371"/>
                </a:lnTo>
                <a:lnTo>
                  <a:pt x="565630" y="150377"/>
                </a:lnTo>
                <a:lnTo>
                  <a:pt x="612397" y="140642"/>
                </a:lnTo>
                <a:lnTo>
                  <a:pt x="660710" y="131172"/>
                </a:lnTo>
                <a:lnTo>
                  <a:pt x="710532" y="121975"/>
                </a:lnTo>
                <a:lnTo>
                  <a:pt x="761826" y="113055"/>
                </a:lnTo>
                <a:lnTo>
                  <a:pt x="814556" y="104421"/>
                </a:lnTo>
                <a:lnTo>
                  <a:pt x="868687" y="96079"/>
                </a:lnTo>
                <a:lnTo>
                  <a:pt x="924181" y="88036"/>
                </a:lnTo>
                <a:lnTo>
                  <a:pt x="981002" y="80298"/>
                </a:lnTo>
                <a:lnTo>
                  <a:pt x="1039115" y="72872"/>
                </a:lnTo>
                <a:lnTo>
                  <a:pt x="1098482" y="65765"/>
                </a:lnTo>
                <a:lnTo>
                  <a:pt x="1159067" y="58984"/>
                </a:lnTo>
                <a:lnTo>
                  <a:pt x="1220835" y="52535"/>
                </a:lnTo>
                <a:lnTo>
                  <a:pt x="1283748" y="46424"/>
                </a:lnTo>
                <a:lnTo>
                  <a:pt x="1347770" y="40660"/>
                </a:lnTo>
                <a:lnTo>
                  <a:pt x="1412866" y="35247"/>
                </a:lnTo>
                <a:lnTo>
                  <a:pt x="1478998" y="30194"/>
                </a:lnTo>
                <a:lnTo>
                  <a:pt x="1546131" y="25507"/>
                </a:lnTo>
                <a:lnTo>
                  <a:pt x="1614227" y="21191"/>
                </a:lnTo>
                <a:lnTo>
                  <a:pt x="1683252" y="17255"/>
                </a:lnTo>
                <a:lnTo>
                  <a:pt x="1753168" y="13705"/>
                </a:lnTo>
                <a:lnTo>
                  <a:pt x="1823939" y="10548"/>
                </a:lnTo>
                <a:lnTo>
                  <a:pt x="1895529" y="7789"/>
                </a:lnTo>
                <a:lnTo>
                  <a:pt x="1967901" y="5437"/>
                </a:lnTo>
                <a:lnTo>
                  <a:pt x="2041020" y="3497"/>
                </a:lnTo>
                <a:lnTo>
                  <a:pt x="2114848" y="1977"/>
                </a:lnTo>
                <a:lnTo>
                  <a:pt x="2189350" y="883"/>
                </a:lnTo>
                <a:lnTo>
                  <a:pt x="2264489" y="221"/>
                </a:lnTo>
                <a:lnTo>
                  <a:pt x="2340229" y="0"/>
                </a:lnTo>
                <a:lnTo>
                  <a:pt x="2415976" y="221"/>
                </a:lnTo>
                <a:lnTo>
                  <a:pt x="2491122" y="883"/>
                </a:lnTo>
                <a:lnTo>
                  <a:pt x="2565630" y="1977"/>
                </a:lnTo>
                <a:lnTo>
                  <a:pt x="2639465" y="3497"/>
                </a:lnTo>
                <a:lnTo>
                  <a:pt x="2712590" y="5437"/>
                </a:lnTo>
                <a:lnTo>
                  <a:pt x="2784968" y="7789"/>
                </a:lnTo>
                <a:lnTo>
                  <a:pt x="2856564" y="10548"/>
                </a:lnTo>
                <a:lnTo>
                  <a:pt x="2927340" y="13705"/>
                </a:lnTo>
                <a:lnTo>
                  <a:pt x="2997261" y="17255"/>
                </a:lnTo>
                <a:lnTo>
                  <a:pt x="3066291" y="21191"/>
                </a:lnTo>
                <a:lnTo>
                  <a:pt x="3134392" y="25507"/>
                </a:lnTo>
                <a:lnTo>
                  <a:pt x="3201529" y="30194"/>
                </a:lnTo>
                <a:lnTo>
                  <a:pt x="3267666" y="35247"/>
                </a:lnTo>
                <a:lnTo>
                  <a:pt x="3332765" y="40660"/>
                </a:lnTo>
                <a:lnTo>
                  <a:pt x="3396791" y="46424"/>
                </a:lnTo>
                <a:lnTo>
                  <a:pt x="3459708" y="52535"/>
                </a:lnTo>
                <a:lnTo>
                  <a:pt x="3521479" y="58984"/>
                </a:lnTo>
                <a:lnTo>
                  <a:pt x="3582068" y="65765"/>
                </a:lnTo>
                <a:lnTo>
                  <a:pt x="3641438" y="72872"/>
                </a:lnTo>
                <a:lnTo>
                  <a:pt x="3699553" y="80298"/>
                </a:lnTo>
                <a:lnTo>
                  <a:pt x="3756377" y="88036"/>
                </a:lnTo>
                <a:lnTo>
                  <a:pt x="3811874" y="96079"/>
                </a:lnTo>
                <a:lnTo>
                  <a:pt x="3866007" y="104421"/>
                </a:lnTo>
                <a:lnTo>
                  <a:pt x="3918739" y="113055"/>
                </a:lnTo>
                <a:lnTo>
                  <a:pt x="3970036" y="121975"/>
                </a:lnTo>
                <a:lnTo>
                  <a:pt x="4019859" y="131172"/>
                </a:lnTo>
                <a:lnTo>
                  <a:pt x="4068174" y="140642"/>
                </a:lnTo>
                <a:lnTo>
                  <a:pt x="4114943" y="150377"/>
                </a:lnTo>
                <a:lnTo>
                  <a:pt x="4160130" y="160371"/>
                </a:lnTo>
                <a:lnTo>
                  <a:pt x="4203700" y="170616"/>
                </a:lnTo>
                <a:lnTo>
                  <a:pt x="4245615" y="181106"/>
                </a:lnTo>
                <a:lnTo>
                  <a:pt x="4285839" y="191835"/>
                </a:lnTo>
                <a:lnTo>
                  <a:pt x="4324337" y="202795"/>
                </a:lnTo>
                <a:lnTo>
                  <a:pt x="4361071" y="213980"/>
                </a:lnTo>
                <a:lnTo>
                  <a:pt x="4429105" y="236999"/>
                </a:lnTo>
                <a:lnTo>
                  <a:pt x="4489650" y="260837"/>
                </a:lnTo>
                <a:lnTo>
                  <a:pt x="4542415" y="285441"/>
                </a:lnTo>
                <a:lnTo>
                  <a:pt x="4587110" y="310757"/>
                </a:lnTo>
                <a:lnTo>
                  <a:pt x="4623445" y="336731"/>
                </a:lnTo>
                <a:lnTo>
                  <a:pt x="4651129" y="363311"/>
                </a:lnTo>
                <a:lnTo>
                  <a:pt x="4675799" y="404197"/>
                </a:lnTo>
                <a:lnTo>
                  <a:pt x="4680585" y="432054"/>
                </a:lnTo>
                <a:lnTo>
                  <a:pt x="4679382" y="446037"/>
                </a:lnTo>
                <a:lnTo>
                  <a:pt x="4675799" y="459910"/>
                </a:lnTo>
                <a:lnTo>
                  <a:pt x="4651129" y="500796"/>
                </a:lnTo>
                <a:lnTo>
                  <a:pt x="4623445" y="527376"/>
                </a:lnTo>
                <a:lnTo>
                  <a:pt x="4587110" y="553350"/>
                </a:lnTo>
                <a:lnTo>
                  <a:pt x="4542415" y="578666"/>
                </a:lnTo>
                <a:lnTo>
                  <a:pt x="4489650" y="603270"/>
                </a:lnTo>
                <a:lnTo>
                  <a:pt x="4429105" y="627108"/>
                </a:lnTo>
                <a:lnTo>
                  <a:pt x="4361071" y="650127"/>
                </a:lnTo>
                <a:lnTo>
                  <a:pt x="4324337" y="661312"/>
                </a:lnTo>
                <a:lnTo>
                  <a:pt x="4285839" y="672272"/>
                </a:lnTo>
                <a:lnTo>
                  <a:pt x="4245615" y="683001"/>
                </a:lnTo>
                <a:lnTo>
                  <a:pt x="4203700" y="693491"/>
                </a:lnTo>
                <a:lnTo>
                  <a:pt x="4160130" y="703736"/>
                </a:lnTo>
                <a:lnTo>
                  <a:pt x="4114943" y="713730"/>
                </a:lnTo>
                <a:lnTo>
                  <a:pt x="4068174" y="723465"/>
                </a:lnTo>
                <a:lnTo>
                  <a:pt x="4019859" y="732935"/>
                </a:lnTo>
                <a:lnTo>
                  <a:pt x="3970036" y="742132"/>
                </a:lnTo>
                <a:lnTo>
                  <a:pt x="3918739" y="751052"/>
                </a:lnTo>
                <a:lnTo>
                  <a:pt x="3866007" y="759686"/>
                </a:lnTo>
                <a:lnTo>
                  <a:pt x="3811874" y="768028"/>
                </a:lnTo>
                <a:lnTo>
                  <a:pt x="3756377" y="776071"/>
                </a:lnTo>
                <a:lnTo>
                  <a:pt x="3699553" y="783809"/>
                </a:lnTo>
                <a:lnTo>
                  <a:pt x="3641438" y="791235"/>
                </a:lnTo>
                <a:lnTo>
                  <a:pt x="3582068" y="798342"/>
                </a:lnTo>
                <a:lnTo>
                  <a:pt x="3521479" y="805123"/>
                </a:lnTo>
                <a:lnTo>
                  <a:pt x="3459708" y="811572"/>
                </a:lnTo>
                <a:lnTo>
                  <a:pt x="3396791" y="817683"/>
                </a:lnTo>
                <a:lnTo>
                  <a:pt x="3332765" y="823447"/>
                </a:lnTo>
                <a:lnTo>
                  <a:pt x="3267666" y="828860"/>
                </a:lnTo>
                <a:lnTo>
                  <a:pt x="3201529" y="833913"/>
                </a:lnTo>
                <a:lnTo>
                  <a:pt x="3134392" y="838600"/>
                </a:lnTo>
                <a:lnTo>
                  <a:pt x="3066291" y="842916"/>
                </a:lnTo>
                <a:lnTo>
                  <a:pt x="2997261" y="846852"/>
                </a:lnTo>
                <a:lnTo>
                  <a:pt x="2927340" y="850402"/>
                </a:lnTo>
                <a:lnTo>
                  <a:pt x="2856564" y="853559"/>
                </a:lnTo>
                <a:lnTo>
                  <a:pt x="2784968" y="856318"/>
                </a:lnTo>
                <a:lnTo>
                  <a:pt x="2712590" y="858670"/>
                </a:lnTo>
                <a:lnTo>
                  <a:pt x="2639465" y="860610"/>
                </a:lnTo>
                <a:lnTo>
                  <a:pt x="2565630" y="862130"/>
                </a:lnTo>
                <a:lnTo>
                  <a:pt x="2491122" y="863224"/>
                </a:lnTo>
                <a:lnTo>
                  <a:pt x="2415976" y="863886"/>
                </a:lnTo>
                <a:lnTo>
                  <a:pt x="2340229" y="864108"/>
                </a:lnTo>
                <a:lnTo>
                  <a:pt x="2264489" y="863886"/>
                </a:lnTo>
                <a:lnTo>
                  <a:pt x="2189350" y="863224"/>
                </a:lnTo>
                <a:lnTo>
                  <a:pt x="2114848" y="862130"/>
                </a:lnTo>
                <a:lnTo>
                  <a:pt x="2041020" y="860610"/>
                </a:lnTo>
                <a:lnTo>
                  <a:pt x="1967901" y="858670"/>
                </a:lnTo>
                <a:lnTo>
                  <a:pt x="1895529" y="856318"/>
                </a:lnTo>
                <a:lnTo>
                  <a:pt x="1823939" y="853559"/>
                </a:lnTo>
                <a:lnTo>
                  <a:pt x="1753168" y="850402"/>
                </a:lnTo>
                <a:lnTo>
                  <a:pt x="1683252" y="846852"/>
                </a:lnTo>
                <a:lnTo>
                  <a:pt x="1614227" y="842916"/>
                </a:lnTo>
                <a:lnTo>
                  <a:pt x="1546131" y="838600"/>
                </a:lnTo>
                <a:lnTo>
                  <a:pt x="1478998" y="833913"/>
                </a:lnTo>
                <a:lnTo>
                  <a:pt x="1412866" y="828860"/>
                </a:lnTo>
                <a:lnTo>
                  <a:pt x="1347770" y="823447"/>
                </a:lnTo>
                <a:lnTo>
                  <a:pt x="1283748" y="817683"/>
                </a:lnTo>
                <a:lnTo>
                  <a:pt x="1220835" y="811572"/>
                </a:lnTo>
                <a:lnTo>
                  <a:pt x="1159067" y="805123"/>
                </a:lnTo>
                <a:lnTo>
                  <a:pt x="1098482" y="798342"/>
                </a:lnTo>
                <a:lnTo>
                  <a:pt x="1039115" y="791235"/>
                </a:lnTo>
                <a:lnTo>
                  <a:pt x="981002" y="783809"/>
                </a:lnTo>
                <a:lnTo>
                  <a:pt x="924181" y="776071"/>
                </a:lnTo>
                <a:lnTo>
                  <a:pt x="868687" y="768028"/>
                </a:lnTo>
                <a:lnTo>
                  <a:pt x="814556" y="759686"/>
                </a:lnTo>
                <a:lnTo>
                  <a:pt x="761826" y="751052"/>
                </a:lnTo>
                <a:lnTo>
                  <a:pt x="710532" y="742132"/>
                </a:lnTo>
                <a:lnTo>
                  <a:pt x="660710" y="732935"/>
                </a:lnTo>
                <a:lnTo>
                  <a:pt x="612397" y="723465"/>
                </a:lnTo>
                <a:lnTo>
                  <a:pt x="565630" y="713730"/>
                </a:lnTo>
                <a:lnTo>
                  <a:pt x="520443" y="703736"/>
                </a:lnTo>
                <a:lnTo>
                  <a:pt x="476875" y="693491"/>
                </a:lnTo>
                <a:lnTo>
                  <a:pt x="434961" y="683001"/>
                </a:lnTo>
                <a:lnTo>
                  <a:pt x="394738" y="672272"/>
                </a:lnTo>
                <a:lnTo>
                  <a:pt x="356241" y="661312"/>
                </a:lnTo>
                <a:lnTo>
                  <a:pt x="319508" y="650127"/>
                </a:lnTo>
                <a:lnTo>
                  <a:pt x="251476" y="627108"/>
                </a:lnTo>
                <a:lnTo>
                  <a:pt x="190932" y="603270"/>
                </a:lnTo>
                <a:lnTo>
                  <a:pt x="138168" y="578666"/>
                </a:lnTo>
                <a:lnTo>
                  <a:pt x="93473" y="553350"/>
                </a:lnTo>
                <a:lnTo>
                  <a:pt x="57139" y="527376"/>
                </a:lnTo>
                <a:lnTo>
                  <a:pt x="29455" y="500796"/>
                </a:lnTo>
                <a:lnTo>
                  <a:pt x="4785" y="459910"/>
                </a:lnTo>
                <a:lnTo>
                  <a:pt x="0" y="43205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/>
              <a:t>Wat is het </a:t>
            </a:r>
            <a:r>
              <a:rPr lang="nl-NL" dirty="0" smtClean="0"/>
              <a:t>Omgevingsbesluit?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65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6061815" y="4687350"/>
            <a:ext cx="3082185" cy="1805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4"/>
          <p:cNvSpPr/>
          <p:nvPr/>
        </p:nvSpPr>
        <p:spPr>
          <a:xfrm>
            <a:off x="7165709" y="5886376"/>
            <a:ext cx="1368151" cy="322403"/>
          </a:xfrm>
          <a:custGeom>
            <a:avLst/>
            <a:gdLst/>
            <a:ahLst/>
            <a:cxnLst/>
            <a:rect l="l" t="t" r="r" b="b"/>
            <a:pathLst>
              <a:path w="4680584" h="864235">
                <a:moveTo>
                  <a:pt x="0" y="432054"/>
                </a:moveTo>
                <a:lnTo>
                  <a:pt x="10712" y="390441"/>
                </a:lnTo>
                <a:lnTo>
                  <a:pt x="42197" y="349949"/>
                </a:lnTo>
                <a:lnTo>
                  <a:pt x="74243" y="323665"/>
                </a:lnTo>
                <a:lnTo>
                  <a:pt x="114794" y="298013"/>
                </a:lnTo>
                <a:lnTo>
                  <a:pt x="163560" y="273047"/>
                </a:lnTo>
                <a:lnTo>
                  <a:pt x="220250" y="248819"/>
                </a:lnTo>
                <a:lnTo>
                  <a:pt x="284574" y="225384"/>
                </a:lnTo>
                <a:lnTo>
                  <a:pt x="356241" y="202795"/>
                </a:lnTo>
                <a:lnTo>
                  <a:pt x="394738" y="191835"/>
                </a:lnTo>
                <a:lnTo>
                  <a:pt x="434961" y="181106"/>
                </a:lnTo>
                <a:lnTo>
                  <a:pt x="476875" y="170616"/>
                </a:lnTo>
                <a:lnTo>
                  <a:pt x="520443" y="160371"/>
                </a:lnTo>
                <a:lnTo>
                  <a:pt x="565630" y="150377"/>
                </a:lnTo>
                <a:lnTo>
                  <a:pt x="612397" y="140642"/>
                </a:lnTo>
                <a:lnTo>
                  <a:pt x="660710" y="131172"/>
                </a:lnTo>
                <a:lnTo>
                  <a:pt x="710532" y="121975"/>
                </a:lnTo>
                <a:lnTo>
                  <a:pt x="761826" y="113055"/>
                </a:lnTo>
                <a:lnTo>
                  <a:pt x="814556" y="104421"/>
                </a:lnTo>
                <a:lnTo>
                  <a:pt x="868687" y="96079"/>
                </a:lnTo>
                <a:lnTo>
                  <a:pt x="924181" y="88036"/>
                </a:lnTo>
                <a:lnTo>
                  <a:pt x="981002" y="80298"/>
                </a:lnTo>
                <a:lnTo>
                  <a:pt x="1039115" y="72872"/>
                </a:lnTo>
                <a:lnTo>
                  <a:pt x="1098482" y="65765"/>
                </a:lnTo>
                <a:lnTo>
                  <a:pt x="1159067" y="58984"/>
                </a:lnTo>
                <a:lnTo>
                  <a:pt x="1220835" y="52535"/>
                </a:lnTo>
                <a:lnTo>
                  <a:pt x="1283748" y="46424"/>
                </a:lnTo>
                <a:lnTo>
                  <a:pt x="1347770" y="40660"/>
                </a:lnTo>
                <a:lnTo>
                  <a:pt x="1412866" y="35247"/>
                </a:lnTo>
                <a:lnTo>
                  <a:pt x="1478998" y="30194"/>
                </a:lnTo>
                <a:lnTo>
                  <a:pt x="1546131" y="25507"/>
                </a:lnTo>
                <a:lnTo>
                  <a:pt x="1614227" y="21191"/>
                </a:lnTo>
                <a:lnTo>
                  <a:pt x="1683252" y="17255"/>
                </a:lnTo>
                <a:lnTo>
                  <a:pt x="1753168" y="13705"/>
                </a:lnTo>
                <a:lnTo>
                  <a:pt x="1823939" y="10548"/>
                </a:lnTo>
                <a:lnTo>
                  <a:pt x="1895529" y="7789"/>
                </a:lnTo>
                <a:lnTo>
                  <a:pt x="1967901" y="5437"/>
                </a:lnTo>
                <a:lnTo>
                  <a:pt x="2041020" y="3497"/>
                </a:lnTo>
                <a:lnTo>
                  <a:pt x="2114848" y="1977"/>
                </a:lnTo>
                <a:lnTo>
                  <a:pt x="2189350" y="883"/>
                </a:lnTo>
                <a:lnTo>
                  <a:pt x="2264489" y="221"/>
                </a:lnTo>
                <a:lnTo>
                  <a:pt x="2340229" y="0"/>
                </a:lnTo>
                <a:lnTo>
                  <a:pt x="2415976" y="221"/>
                </a:lnTo>
                <a:lnTo>
                  <a:pt x="2491122" y="883"/>
                </a:lnTo>
                <a:lnTo>
                  <a:pt x="2565630" y="1977"/>
                </a:lnTo>
                <a:lnTo>
                  <a:pt x="2639465" y="3497"/>
                </a:lnTo>
                <a:lnTo>
                  <a:pt x="2712590" y="5437"/>
                </a:lnTo>
                <a:lnTo>
                  <a:pt x="2784968" y="7789"/>
                </a:lnTo>
                <a:lnTo>
                  <a:pt x="2856564" y="10548"/>
                </a:lnTo>
                <a:lnTo>
                  <a:pt x="2927340" y="13705"/>
                </a:lnTo>
                <a:lnTo>
                  <a:pt x="2997261" y="17255"/>
                </a:lnTo>
                <a:lnTo>
                  <a:pt x="3066291" y="21191"/>
                </a:lnTo>
                <a:lnTo>
                  <a:pt x="3134392" y="25507"/>
                </a:lnTo>
                <a:lnTo>
                  <a:pt x="3201529" y="30194"/>
                </a:lnTo>
                <a:lnTo>
                  <a:pt x="3267666" y="35247"/>
                </a:lnTo>
                <a:lnTo>
                  <a:pt x="3332765" y="40660"/>
                </a:lnTo>
                <a:lnTo>
                  <a:pt x="3396791" y="46424"/>
                </a:lnTo>
                <a:lnTo>
                  <a:pt x="3459708" y="52535"/>
                </a:lnTo>
                <a:lnTo>
                  <a:pt x="3521479" y="58984"/>
                </a:lnTo>
                <a:lnTo>
                  <a:pt x="3582068" y="65765"/>
                </a:lnTo>
                <a:lnTo>
                  <a:pt x="3641438" y="72872"/>
                </a:lnTo>
                <a:lnTo>
                  <a:pt x="3699553" y="80298"/>
                </a:lnTo>
                <a:lnTo>
                  <a:pt x="3756377" y="88036"/>
                </a:lnTo>
                <a:lnTo>
                  <a:pt x="3811874" y="96079"/>
                </a:lnTo>
                <a:lnTo>
                  <a:pt x="3866007" y="104421"/>
                </a:lnTo>
                <a:lnTo>
                  <a:pt x="3918739" y="113055"/>
                </a:lnTo>
                <a:lnTo>
                  <a:pt x="3970036" y="121975"/>
                </a:lnTo>
                <a:lnTo>
                  <a:pt x="4019859" y="131172"/>
                </a:lnTo>
                <a:lnTo>
                  <a:pt x="4068174" y="140642"/>
                </a:lnTo>
                <a:lnTo>
                  <a:pt x="4114943" y="150377"/>
                </a:lnTo>
                <a:lnTo>
                  <a:pt x="4160130" y="160371"/>
                </a:lnTo>
                <a:lnTo>
                  <a:pt x="4203700" y="170616"/>
                </a:lnTo>
                <a:lnTo>
                  <a:pt x="4245615" y="181106"/>
                </a:lnTo>
                <a:lnTo>
                  <a:pt x="4285839" y="191835"/>
                </a:lnTo>
                <a:lnTo>
                  <a:pt x="4324337" y="202795"/>
                </a:lnTo>
                <a:lnTo>
                  <a:pt x="4361071" y="213980"/>
                </a:lnTo>
                <a:lnTo>
                  <a:pt x="4429105" y="236999"/>
                </a:lnTo>
                <a:lnTo>
                  <a:pt x="4489650" y="260837"/>
                </a:lnTo>
                <a:lnTo>
                  <a:pt x="4542415" y="285441"/>
                </a:lnTo>
                <a:lnTo>
                  <a:pt x="4587110" y="310757"/>
                </a:lnTo>
                <a:lnTo>
                  <a:pt x="4623445" y="336731"/>
                </a:lnTo>
                <a:lnTo>
                  <a:pt x="4651129" y="363311"/>
                </a:lnTo>
                <a:lnTo>
                  <a:pt x="4675799" y="404197"/>
                </a:lnTo>
                <a:lnTo>
                  <a:pt x="4680585" y="432054"/>
                </a:lnTo>
                <a:lnTo>
                  <a:pt x="4679382" y="446037"/>
                </a:lnTo>
                <a:lnTo>
                  <a:pt x="4675799" y="459910"/>
                </a:lnTo>
                <a:lnTo>
                  <a:pt x="4651129" y="500796"/>
                </a:lnTo>
                <a:lnTo>
                  <a:pt x="4623445" y="527376"/>
                </a:lnTo>
                <a:lnTo>
                  <a:pt x="4587110" y="553350"/>
                </a:lnTo>
                <a:lnTo>
                  <a:pt x="4542415" y="578666"/>
                </a:lnTo>
                <a:lnTo>
                  <a:pt x="4489650" y="603270"/>
                </a:lnTo>
                <a:lnTo>
                  <a:pt x="4429105" y="627108"/>
                </a:lnTo>
                <a:lnTo>
                  <a:pt x="4361071" y="650127"/>
                </a:lnTo>
                <a:lnTo>
                  <a:pt x="4324337" y="661312"/>
                </a:lnTo>
                <a:lnTo>
                  <a:pt x="4285839" y="672272"/>
                </a:lnTo>
                <a:lnTo>
                  <a:pt x="4245615" y="683001"/>
                </a:lnTo>
                <a:lnTo>
                  <a:pt x="4203700" y="693491"/>
                </a:lnTo>
                <a:lnTo>
                  <a:pt x="4160130" y="703736"/>
                </a:lnTo>
                <a:lnTo>
                  <a:pt x="4114943" y="713730"/>
                </a:lnTo>
                <a:lnTo>
                  <a:pt x="4068174" y="723465"/>
                </a:lnTo>
                <a:lnTo>
                  <a:pt x="4019859" y="732935"/>
                </a:lnTo>
                <a:lnTo>
                  <a:pt x="3970036" y="742132"/>
                </a:lnTo>
                <a:lnTo>
                  <a:pt x="3918739" y="751052"/>
                </a:lnTo>
                <a:lnTo>
                  <a:pt x="3866007" y="759686"/>
                </a:lnTo>
                <a:lnTo>
                  <a:pt x="3811874" y="768028"/>
                </a:lnTo>
                <a:lnTo>
                  <a:pt x="3756377" y="776071"/>
                </a:lnTo>
                <a:lnTo>
                  <a:pt x="3699553" y="783809"/>
                </a:lnTo>
                <a:lnTo>
                  <a:pt x="3641438" y="791235"/>
                </a:lnTo>
                <a:lnTo>
                  <a:pt x="3582068" y="798342"/>
                </a:lnTo>
                <a:lnTo>
                  <a:pt x="3521479" y="805123"/>
                </a:lnTo>
                <a:lnTo>
                  <a:pt x="3459708" y="811572"/>
                </a:lnTo>
                <a:lnTo>
                  <a:pt x="3396791" y="817683"/>
                </a:lnTo>
                <a:lnTo>
                  <a:pt x="3332765" y="823447"/>
                </a:lnTo>
                <a:lnTo>
                  <a:pt x="3267666" y="828860"/>
                </a:lnTo>
                <a:lnTo>
                  <a:pt x="3201529" y="833913"/>
                </a:lnTo>
                <a:lnTo>
                  <a:pt x="3134392" y="838600"/>
                </a:lnTo>
                <a:lnTo>
                  <a:pt x="3066291" y="842916"/>
                </a:lnTo>
                <a:lnTo>
                  <a:pt x="2997261" y="846852"/>
                </a:lnTo>
                <a:lnTo>
                  <a:pt x="2927340" y="850402"/>
                </a:lnTo>
                <a:lnTo>
                  <a:pt x="2856564" y="853559"/>
                </a:lnTo>
                <a:lnTo>
                  <a:pt x="2784968" y="856318"/>
                </a:lnTo>
                <a:lnTo>
                  <a:pt x="2712590" y="858670"/>
                </a:lnTo>
                <a:lnTo>
                  <a:pt x="2639465" y="860610"/>
                </a:lnTo>
                <a:lnTo>
                  <a:pt x="2565630" y="862130"/>
                </a:lnTo>
                <a:lnTo>
                  <a:pt x="2491122" y="863224"/>
                </a:lnTo>
                <a:lnTo>
                  <a:pt x="2415976" y="863886"/>
                </a:lnTo>
                <a:lnTo>
                  <a:pt x="2340229" y="864108"/>
                </a:lnTo>
                <a:lnTo>
                  <a:pt x="2264489" y="863886"/>
                </a:lnTo>
                <a:lnTo>
                  <a:pt x="2189350" y="863224"/>
                </a:lnTo>
                <a:lnTo>
                  <a:pt x="2114848" y="862130"/>
                </a:lnTo>
                <a:lnTo>
                  <a:pt x="2041020" y="860610"/>
                </a:lnTo>
                <a:lnTo>
                  <a:pt x="1967901" y="858670"/>
                </a:lnTo>
                <a:lnTo>
                  <a:pt x="1895529" y="856318"/>
                </a:lnTo>
                <a:lnTo>
                  <a:pt x="1823939" y="853559"/>
                </a:lnTo>
                <a:lnTo>
                  <a:pt x="1753168" y="850402"/>
                </a:lnTo>
                <a:lnTo>
                  <a:pt x="1683252" y="846852"/>
                </a:lnTo>
                <a:lnTo>
                  <a:pt x="1614227" y="842916"/>
                </a:lnTo>
                <a:lnTo>
                  <a:pt x="1546131" y="838600"/>
                </a:lnTo>
                <a:lnTo>
                  <a:pt x="1478998" y="833913"/>
                </a:lnTo>
                <a:lnTo>
                  <a:pt x="1412866" y="828860"/>
                </a:lnTo>
                <a:lnTo>
                  <a:pt x="1347770" y="823447"/>
                </a:lnTo>
                <a:lnTo>
                  <a:pt x="1283748" y="817683"/>
                </a:lnTo>
                <a:lnTo>
                  <a:pt x="1220835" y="811572"/>
                </a:lnTo>
                <a:lnTo>
                  <a:pt x="1159067" y="805123"/>
                </a:lnTo>
                <a:lnTo>
                  <a:pt x="1098482" y="798342"/>
                </a:lnTo>
                <a:lnTo>
                  <a:pt x="1039115" y="791235"/>
                </a:lnTo>
                <a:lnTo>
                  <a:pt x="981002" y="783809"/>
                </a:lnTo>
                <a:lnTo>
                  <a:pt x="924181" y="776071"/>
                </a:lnTo>
                <a:lnTo>
                  <a:pt x="868687" y="768028"/>
                </a:lnTo>
                <a:lnTo>
                  <a:pt x="814556" y="759686"/>
                </a:lnTo>
                <a:lnTo>
                  <a:pt x="761826" y="751052"/>
                </a:lnTo>
                <a:lnTo>
                  <a:pt x="710532" y="742132"/>
                </a:lnTo>
                <a:lnTo>
                  <a:pt x="660710" y="732935"/>
                </a:lnTo>
                <a:lnTo>
                  <a:pt x="612397" y="723465"/>
                </a:lnTo>
                <a:lnTo>
                  <a:pt x="565630" y="713730"/>
                </a:lnTo>
                <a:lnTo>
                  <a:pt x="520443" y="703736"/>
                </a:lnTo>
                <a:lnTo>
                  <a:pt x="476875" y="693491"/>
                </a:lnTo>
                <a:lnTo>
                  <a:pt x="434961" y="683001"/>
                </a:lnTo>
                <a:lnTo>
                  <a:pt x="394738" y="672272"/>
                </a:lnTo>
                <a:lnTo>
                  <a:pt x="356241" y="661312"/>
                </a:lnTo>
                <a:lnTo>
                  <a:pt x="319508" y="650127"/>
                </a:lnTo>
                <a:lnTo>
                  <a:pt x="251476" y="627108"/>
                </a:lnTo>
                <a:lnTo>
                  <a:pt x="190932" y="603270"/>
                </a:lnTo>
                <a:lnTo>
                  <a:pt x="138168" y="578666"/>
                </a:lnTo>
                <a:lnTo>
                  <a:pt x="93473" y="553350"/>
                </a:lnTo>
                <a:lnTo>
                  <a:pt x="57139" y="527376"/>
                </a:lnTo>
                <a:lnTo>
                  <a:pt x="29455" y="500796"/>
                </a:lnTo>
                <a:lnTo>
                  <a:pt x="4785" y="459910"/>
                </a:lnTo>
                <a:lnTo>
                  <a:pt x="0" y="43205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/>
              <a:t>Inhoud</a:t>
            </a:r>
            <a:r>
              <a:rPr lang="nl-NL" spc="-145" dirty="0"/>
              <a:t> Omgevings</a:t>
            </a:r>
            <a:r>
              <a:rPr lang="nl-NL" dirty="0"/>
              <a:t>besluit</a:t>
            </a:r>
          </a:p>
        </p:txBody>
      </p:sp>
      <p:sp>
        <p:nvSpPr>
          <p:cNvPr id="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31411" y="1552504"/>
            <a:ext cx="7912997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spcBef>
                <a:spcPts val="405"/>
              </a:spcBef>
            </a:pPr>
            <a:r>
              <a:rPr lang="nl-NL" sz="1800" spc="-5" dirty="0" smtClean="0">
                <a:latin typeface="Verdana"/>
                <a:cs typeface="Verdana"/>
              </a:rPr>
              <a:t>H1</a:t>
            </a:r>
            <a:r>
              <a:rPr lang="nl-NL" sz="1800" spc="-5" dirty="0">
                <a:latin typeface="Verdana"/>
                <a:cs typeface="Verdana"/>
              </a:rPr>
              <a:t>: Algemene bepalingen, begripsomschrijvingen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H2: </a:t>
            </a:r>
            <a:r>
              <a:rPr lang="nl-NL" sz="1800" spc="-5" dirty="0" smtClean="0">
                <a:latin typeface="Verdana"/>
                <a:cs typeface="Verdana"/>
              </a:rPr>
              <a:t>Aanwijzing van locaties voor rijkstaken</a:t>
            </a:r>
            <a:endParaRPr lang="nl-NL" sz="1800" spc="-5" dirty="0">
              <a:latin typeface="Verdana"/>
              <a:cs typeface="Verdana"/>
            </a:endParaRP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H3: </a:t>
            </a:r>
            <a:r>
              <a:rPr lang="nl-NL" sz="1800" spc="-5" dirty="0" smtClean="0">
                <a:latin typeface="Verdana"/>
                <a:cs typeface="Verdana"/>
              </a:rPr>
              <a:t>Bevoegd gezag omgevingsvergunning en betrokkenheid andere bestuursorganen</a:t>
            </a:r>
            <a:endParaRPr lang="nl-NL" sz="1800" spc="-5" dirty="0">
              <a:latin typeface="Verdana"/>
              <a:cs typeface="Verdana"/>
            </a:endParaRP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H4: </a:t>
            </a:r>
            <a:r>
              <a:rPr lang="nl-NL" sz="1800" spc="-5" dirty="0" smtClean="0">
                <a:latin typeface="Verdana"/>
                <a:cs typeface="Verdana"/>
              </a:rPr>
              <a:t>Projectprocedure</a:t>
            </a:r>
            <a:endParaRPr lang="nl-NL" sz="1800" spc="-5" dirty="0">
              <a:latin typeface="Verdana"/>
              <a:cs typeface="Verdana"/>
            </a:endParaRP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H5: </a:t>
            </a:r>
            <a:r>
              <a:rPr lang="nl-NL" sz="1800" spc="-5" dirty="0" smtClean="0">
                <a:latin typeface="Verdana"/>
                <a:cs typeface="Verdana"/>
              </a:rPr>
              <a:t>Voorkeursrecht (gereserveerd)</a:t>
            </a:r>
            <a:endParaRPr lang="nl-NL" sz="1800" spc="-5" dirty="0">
              <a:latin typeface="Verdana"/>
              <a:cs typeface="Verdana"/>
            </a:endParaRP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H6: </a:t>
            </a:r>
            <a:r>
              <a:rPr lang="nl-NL" sz="1800" spc="-5" dirty="0" smtClean="0">
                <a:latin typeface="Verdana"/>
                <a:cs typeface="Verdana"/>
              </a:rPr>
              <a:t>Bijzondere instrumenten inrichten gebieden (gereserveerd)</a:t>
            </a:r>
            <a:endParaRPr lang="nl-NL" sz="1800" spc="-5" dirty="0">
              <a:latin typeface="Verdana"/>
              <a:cs typeface="Verdana"/>
            </a:endParaRP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H7: </a:t>
            </a:r>
            <a:r>
              <a:rPr lang="nl-NL" sz="1800" spc="-5" dirty="0" smtClean="0">
                <a:latin typeface="Verdana"/>
                <a:cs typeface="Verdana"/>
              </a:rPr>
              <a:t>Financiële bepalingen</a:t>
            </a:r>
            <a:endParaRPr lang="nl-NL" sz="1800" spc="-5" dirty="0">
              <a:latin typeface="Verdana"/>
              <a:cs typeface="Verdana"/>
            </a:endParaRPr>
          </a:p>
          <a:p>
            <a:pPr marL="534988" indent="-534988">
              <a:spcBef>
                <a:spcPts val="405"/>
              </a:spcBef>
            </a:pPr>
            <a:r>
              <a:rPr lang="nl-NL" sz="1800" spc="-5" dirty="0" smtClean="0">
                <a:latin typeface="Verdana"/>
                <a:cs typeface="Verdana"/>
              </a:rPr>
              <a:t>H7A: Schade (gereserveerd)</a:t>
            </a:r>
            <a:endParaRPr lang="nl-NL" sz="1800" spc="-5" dirty="0">
              <a:latin typeface="Verdana"/>
              <a:cs typeface="Verdana"/>
            </a:endParaRPr>
          </a:p>
          <a:p>
            <a:pPr marL="534988" indent="-534988">
              <a:spcBef>
                <a:spcPts val="405"/>
              </a:spcBef>
            </a:pPr>
            <a:r>
              <a:rPr lang="nl-NL" sz="1800" spc="-5" dirty="0" smtClean="0">
                <a:latin typeface="Verdana"/>
                <a:cs typeface="Verdana"/>
              </a:rPr>
              <a:t>H8: Procedures</a:t>
            </a:r>
            <a:endParaRPr lang="nl-NL" sz="1800" spc="-5" dirty="0">
              <a:latin typeface="Verdana"/>
              <a:cs typeface="Verdana"/>
            </a:endParaRPr>
          </a:p>
          <a:p>
            <a:pPr marL="534988" indent="-534988">
              <a:spcBef>
                <a:spcPts val="405"/>
              </a:spcBef>
            </a:pPr>
            <a:r>
              <a:rPr lang="nl-NL" sz="1800" spc="-5" dirty="0" smtClean="0">
                <a:latin typeface="Verdana"/>
                <a:cs typeface="Verdana"/>
              </a:rPr>
              <a:t>H9: Milieueffectrapportage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 smtClean="0">
                <a:latin typeface="Verdana"/>
                <a:cs typeface="Verdana"/>
              </a:rPr>
              <a:t>H9A: Passende beoordeling plannen en projecten</a:t>
            </a:r>
            <a:endParaRPr lang="nl-NL" sz="1800" spc="-5" dirty="0">
              <a:latin typeface="Verdana"/>
              <a:cs typeface="Verdana"/>
            </a:endParaRPr>
          </a:p>
          <a:p>
            <a:pPr marL="534988" indent="-534988">
              <a:spcBef>
                <a:spcPts val="405"/>
              </a:spcBef>
            </a:pPr>
            <a:r>
              <a:rPr lang="nl-NL" sz="1800" spc="-5" dirty="0" smtClean="0">
                <a:latin typeface="Verdana"/>
                <a:cs typeface="Verdana"/>
              </a:rPr>
              <a:t>H10: Adviesorganen en adviseurs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 smtClean="0">
                <a:latin typeface="Verdana"/>
                <a:cs typeface="Verdana"/>
              </a:rPr>
              <a:t>H11: Handhaving en uitvoering</a:t>
            </a:r>
            <a:endParaRPr lang="nl-NL" sz="1800" spc="-5" dirty="0">
              <a:latin typeface="Verdana"/>
              <a:cs typeface="Verdana"/>
            </a:endParaRPr>
          </a:p>
          <a:p>
            <a:pPr marL="534988" indent="-534988">
              <a:spcBef>
                <a:spcPts val="405"/>
              </a:spcBef>
            </a:pPr>
            <a:r>
              <a:rPr lang="nl-NL" sz="1800" spc="-5" dirty="0" smtClean="0">
                <a:latin typeface="Verdana"/>
                <a:cs typeface="Verdana"/>
              </a:rPr>
              <a:t>H12: Digitale voorzieningen</a:t>
            </a:r>
            <a:endParaRPr lang="nl-NL" sz="1800" spc="-5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909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76" y="908775"/>
            <a:ext cx="7488832" cy="5184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3829" y="2717293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4"/>
          <p:cNvSpPr/>
          <p:nvPr/>
        </p:nvSpPr>
        <p:spPr>
          <a:xfrm>
            <a:off x="5868144" y="2501324"/>
            <a:ext cx="2160240" cy="2079859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Besluit kwaliteit leefomgeving?</a:t>
            </a:r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105397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1414" y="1844824"/>
            <a:ext cx="8633073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spcBef>
                <a:spcPts val="405"/>
              </a:spcBef>
            </a:pPr>
            <a:r>
              <a:rPr lang="nl-NL" sz="1800" spc="-5" dirty="0" smtClean="0">
                <a:latin typeface="Verdana"/>
                <a:cs typeface="Verdana"/>
              </a:rPr>
              <a:t>H1</a:t>
            </a:r>
            <a:r>
              <a:rPr lang="nl-NL" sz="1800" spc="-5" dirty="0">
                <a:latin typeface="Verdana"/>
                <a:cs typeface="Verdana"/>
              </a:rPr>
              <a:t>: Algemene bepalingen, begripsomschrijvingen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H2: Omgevingswaarden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H3: Specifieke taken (o.a. beheer van zwemwater, watersystemen, riool, natuurgebieden)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H4: Programma’s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H5: Omgevingsplannen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H6: Waterschapsverordeningen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H7: Omgevingsverordeningen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H8: Omgevingsvergunningen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H9: Projectbesluiten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H10: Monitoring en informatie (milieu)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H11: Digitaal stelsel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80" y="4365104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5"/>
          <p:cNvSpPr/>
          <p:nvPr/>
        </p:nvSpPr>
        <p:spPr>
          <a:xfrm>
            <a:off x="7884368" y="4779150"/>
            <a:ext cx="1259632" cy="1116124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 smtClean="0"/>
              <a:t>Inhoud Besluit </a:t>
            </a:r>
            <a:r>
              <a:rPr lang="nl-NL" dirty="0"/>
              <a:t>kwaliteit leefomgeving</a:t>
            </a:r>
          </a:p>
        </p:txBody>
      </p:sp>
      <p:sp>
        <p:nvSpPr>
          <p:cNvPr id="10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5730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600" y="908720"/>
            <a:ext cx="6912736" cy="499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95736" y="2348880"/>
            <a:ext cx="2304256" cy="2160240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Besluit activiteiten </a:t>
            </a:r>
            <a:r>
              <a:rPr lang="nl-NL" dirty="0" smtClean="0"/>
              <a:t>leefomgeving (Bal)</a:t>
            </a:r>
            <a:endParaRPr lang="nl-NL" dirty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10602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31415" y="1828562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Milieu</a:t>
            </a:r>
            <a:r>
              <a:rPr lang="nl-NL" sz="1800" dirty="0"/>
              <a:t>: voormalige Activiteitenbesluit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Water: lozingen, grondwater, ontgronding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Infrastructuur: rijkswegen, spoor, luchthavens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Rijkswateren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Cultureel en werelderfgoed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/>
              <a:t>Besluit activiteiten leefomgeving (1)</a:t>
            </a:r>
          </a:p>
        </p:txBody>
      </p:sp>
      <p:sp>
        <p:nvSpPr>
          <p:cNvPr id="10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432048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5"/>
          <p:cNvSpPr/>
          <p:nvPr/>
        </p:nvSpPr>
        <p:spPr>
          <a:xfrm>
            <a:off x="5364088" y="4497042"/>
            <a:ext cx="1242516" cy="1236214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 de slag met de Omgevingswet_template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4E9625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olgdia">
  <a:themeElements>
    <a:clrScheme name="Aangepast 3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39870C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42923</TotalTime>
  <Words>604</Words>
  <Application>Microsoft Office PowerPoint</Application>
  <PresentationFormat>Diavoorstelling (4:3)</PresentationFormat>
  <Paragraphs>146</Paragraphs>
  <Slides>15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Aan de slag met de Omgevingswet_template</vt:lpstr>
      <vt:lpstr>Volgdia</vt:lpstr>
      <vt:lpstr>De vier AMvB’s bij de Omgevingswet</vt:lpstr>
      <vt:lpstr>AMvB’s bij de Omgevingswet</vt:lpstr>
      <vt:lpstr>Waar vindt u wat?</vt:lpstr>
      <vt:lpstr>Wat is het Omgevingsbesluit?</vt:lpstr>
      <vt:lpstr>Inhoud Omgevingsbesluit</vt:lpstr>
      <vt:lpstr>Wat is het Besluit kwaliteit leefomgeving?</vt:lpstr>
      <vt:lpstr>Inhoud Besluit kwaliteit leefomgeving</vt:lpstr>
      <vt:lpstr>Besluit activiteiten leefomgeving (Bal)</vt:lpstr>
      <vt:lpstr>Besluit activiteiten leefomgeving (1)</vt:lpstr>
      <vt:lpstr>Besluit activiteiten leefomgeving (2)</vt:lpstr>
      <vt:lpstr>Inhoud Besluit activiteiten leefomgeving</vt:lpstr>
      <vt:lpstr>Wat is het ‘Besluit bouwwerken leefomgeving’?</vt:lpstr>
      <vt:lpstr>Inhoud Besluit bouwwerken leefomgeving</vt:lpstr>
      <vt:lpstr>Gemeenten zelf verantwoordelijk voor regels</vt:lpstr>
      <vt:lpstr>Besluit bouwwerken leefomgeving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4 AmvB's</dc:title>
  <dc:creator>Aan de slag met de Omgevingswet</dc:creator>
  <cp:lastModifiedBy>Allouchi, Mohamed el (WVL)</cp:lastModifiedBy>
  <cp:revision>903</cp:revision>
  <cp:lastPrinted>2016-10-14T07:03:54Z</cp:lastPrinted>
  <dcterms:modified xsi:type="dcterms:W3CDTF">2018-09-30T17:33:24Z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eur">
    <vt:lpwstr>Auteur</vt:lpwstr>
  </property>
  <property fmtid="{D5CDD505-2E9C-101B-9397-08002B2CF9AE}" pid="3" name="Functie">
    <vt:lpwstr>Functie</vt:lpwstr>
  </property>
  <property fmtid="{D5CDD505-2E9C-101B-9397-08002B2CF9AE}" pid="4" name="Titel">
    <vt:lpwstr>Titel</vt:lpwstr>
  </property>
  <property fmtid="{D5CDD505-2E9C-101B-9397-08002B2CF9AE}" pid="5" name="Subtitel">
    <vt:lpwstr>Subtitel</vt:lpwstr>
  </property>
  <property fmtid="{D5CDD505-2E9C-101B-9397-08002B2CF9AE}" pid="6" name="Afdeling">
    <vt:lpwstr>Afdeling</vt:lpwstr>
  </property>
  <property fmtid="{D5CDD505-2E9C-101B-9397-08002B2CF9AE}" pid="7" name="Merking">
    <vt:lpwstr>Merking</vt:lpwstr>
  </property>
  <property fmtid="{D5CDD505-2E9C-101B-9397-08002B2CF9AE}" pid="8" name="Rubricering">
    <vt:lpwstr>Marking</vt:lpwstr>
  </property>
  <property fmtid="{D5CDD505-2E9C-101B-9397-08002B2CF9AE}" pid="9" name="Datum">
    <vt:filetime>1999-12-31T22:00:00Z</vt:filetime>
  </property>
</Properties>
</file>