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7"/>
  </p:notesMasterIdLst>
  <p:handoutMasterIdLst>
    <p:handoutMasterId r:id="rId8"/>
  </p:handoutMasterIdLst>
  <p:sldIdLst>
    <p:sldId id="585" r:id="rId3"/>
    <p:sldId id="424" r:id="rId4"/>
    <p:sldId id="423" r:id="rId5"/>
    <p:sldId id="588" r:id="rId6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3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254">
          <p15:clr>
            <a:srgbClr val="A4A3A4"/>
          </p15:clr>
        </p15:guide>
        <p15:guide id="6" pos="2595">
          <p15:clr>
            <a:srgbClr val="A4A3A4"/>
          </p15:clr>
        </p15:guide>
        <p15:guide id="7" pos="2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jtenburg, Roselie (WVL)" initials="RMW" lastIdx="1" clrIdx="0"/>
  <p:cmAuthor id="1" name="Wijst, Astrid van der (WVL)" initials="Avd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5937"/>
    <a:srgbClr val="39870C"/>
    <a:srgbClr val="FFFFFF"/>
    <a:srgbClr val="8EB73C"/>
    <a:srgbClr val="84AD1F"/>
    <a:srgbClr val="7EC234"/>
    <a:srgbClr val="87CB3D"/>
    <a:srgbClr val="85B56B"/>
    <a:srgbClr val="007BC7"/>
    <a:srgbClr val="00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4" autoAdjust="0"/>
    <p:restoredTop sz="87543" autoAdjust="0"/>
  </p:normalViewPr>
  <p:slideViewPr>
    <p:cSldViewPr>
      <p:cViewPr varScale="1">
        <p:scale>
          <a:sx n="72" d="100"/>
          <a:sy n="72" d="100"/>
        </p:scale>
        <p:origin x="726" y="66"/>
      </p:cViewPr>
      <p:guideLst>
        <p:guide orient="horz" pos="2160"/>
        <p:guide pos="2880"/>
        <p:guide orient="horz" pos="3839"/>
        <p:guide orient="horz" pos="890"/>
        <p:guide orient="horz" pos="1254"/>
        <p:guide pos="2595"/>
        <p:guide pos="286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6200"/>
    </p:cViewPr>
  </p:sorterViewPr>
  <p:notesViewPr>
    <p:cSldViewPr>
      <p:cViewPr varScale="1">
        <p:scale>
          <a:sx n="82" d="100"/>
          <a:sy n="82" d="100"/>
        </p:scale>
        <p:origin x="-3972" y="-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7355"/>
            <a:ext cx="5653429" cy="4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3948" y="119749"/>
            <a:ext cx="2889429" cy="1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3948" y="9378698"/>
            <a:ext cx="580027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 dirty="0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72344" y="9378698"/>
            <a:ext cx="220264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9019"/>
            <a:ext cx="5653429" cy="4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2419" y="119749"/>
            <a:ext cx="2889428" cy="1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" y="977900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3948" y="4869805"/>
            <a:ext cx="4552111" cy="40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2420" y="9378698"/>
            <a:ext cx="587522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 dirty="0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73875" y="9378698"/>
            <a:ext cx="221793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nl-NL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nl-NL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nl-NL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4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F438-9E13-4968-88F5-99D502A23033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Eventuele voettekst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5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Eventuele voettekst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Sheet #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4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3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3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178000"/>
            <a:ext cx="4129200" cy="403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3982" y="980728"/>
            <a:ext cx="4168577" cy="100811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04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14400"/>
            <a:ext cx="4129200" cy="439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40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167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HH-4923314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r="588" b="1111"/>
          <a:stretch/>
        </p:blipFill>
        <p:spPr>
          <a:xfrm>
            <a:off x="0" y="764703"/>
            <a:ext cx="9144000" cy="5736713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-1879236" y="1315616"/>
            <a:ext cx="4824536" cy="482453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-1095249" y="2099603"/>
            <a:ext cx="3256562" cy="325656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-190648" y="3004204"/>
            <a:ext cx="1447361" cy="1447361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0"/>
            <a:ext cx="9144000" cy="76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2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/>
          </a:p>
        </p:txBody>
      </p:sp>
      <p:sp>
        <p:nvSpPr>
          <p:cNvPr id="2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2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415" y="1628800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31415" y="908720"/>
            <a:ext cx="8201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1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spc="-60">
          <a:solidFill>
            <a:srgbClr val="2759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leidscyc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36333"/>
            <a:ext cx="3314937" cy="31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799999"/>
            <a:ext cx="6624736" cy="46772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Strategische </a:t>
            </a:r>
            <a:r>
              <a:rPr lang="nl-NL" sz="1800" dirty="0"/>
              <a:t>visie voor de lange termijn voor de gehele fysieke </a:t>
            </a:r>
            <a:r>
              <a:rPr lang="nl-NL" sz="1800" dirty="0" smtClean="0"/>
              <a:t>leefomgeving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Eén visie per bestuursorgaan voor hele grondgebied</a:t>
            </a:r>
          </a:p>
          <a:p>
            <a:pPr marL="0" indent="0"/>
            <a:endParaRPr lang="nl-NL" sz="1800" dirty="0" smtClean="0"/>
          </a:p>
          <a:p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Verplicht </a:t>
            </a:r>
            <a:r>
              <a:rPr lang="nl-NL" sz="1800" dirty="0"/>
              <a:t>voor Rijk, provincie, </a:t>
            </a:r>
            <a:r>
              <a:rPr lang="nl-NL" sz="1800" dirty="0" smtClean="0"/>
              <a:t>gemeente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Zelfbindend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Omgevingsvisie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o</a:t>
            </a:r>
            <a:r>
              <a:rPr lang="nl-NL" dirty="0" smtClean="0"/>
              <a:t>mgevingsvisie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6" y="3167916"/>
            <a:ext cx="1959536" cy="2023301"/>
          </a:xfrm>
          <a:prstGeom prst="rect">
            <a:avLst/>
          </a:prstGeom>
        </p:spPr>
      </p:pic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4" y="6513084"/>
            <a:ext cx="3952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</a:t>
            </a:r>
            <a:r>
              <a:rPr lang="nl-NL" dirty="0" smtClean="0">
                <a:solidFill>
                  <a:schemeClr val="bg1"/>
                </a:solidFill>
              </a:rPr>
              <a:t>Omgevingswet </a:t>
            </a:r>
            <a:r>
              <a:rPr lang="nl-NL" dirty="0" smtClean="0">
                <a:solidFill>
                  <a:schemeClr val="bg1"/>
                </a:solidFill>
              </a:rPr>
              <a:t>september</a:t>
            </a:r>
            <a:r>
              <a:rPr lang="nl-NL" dirty="0">
                <a:solidFill>
                  <a:schemeClr val="bg1"/>
                </a:solidFill>
              </a:rPr>
              <a:t> 2018</a:t>
            </a:r>
          </a:p>
        </p:txBody>
      </p:sp>
    </p:spTree>
    <p:extLst>
      <p:ext uri="{BB962C8B-B14F-4D97-AF65-F5344CB8AC3E}">
        <p14:creationId xmlns:p14="http://schemas.microsoft.com/office/powerpoint/2010/main" val="10015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01025" cy="571500"/>
          </a:xfrm>
        </p:spPr>
        <p:txBody>
          <a:bodyPr/>
          <a:lstStyle/>
          <a:p>
            <a:r>
              <a:rPr lang="nl-NL" dirty="0" smtClean="0"/>
              <a:t>Omgevingsvisie: inhoud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O</a:t>
            </a:r>
            <a:r>
              <a:rPr lang="nl-NL" dirty="0" smtClean="0"/>
              <a:t>mgevingsvisie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495C08A2-2982-E34B-BB4B-654B1C812EB4}"/>
              </a:ext>
            </a:extLst>
          </p:cNvPr>
          <p:cNvSpPr txBox="1"/>
          <p:nvPr/>
        </p:nvSpPr>
        <p:spPr>
          <a:xfrm>
            <a:off x="331414" y="1680604"/>
            <a:ext cx="781232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Wordt opgesteld met </a:t>
            </a: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oog op doelen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van de wet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oudt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rekening met samenhang van	</a:t>
            </a:r>
          </a:p>
          <a:p>
            <a:pPr marL="6286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relevante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onderdelen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aspecten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fysieke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leefomgeving</a:t>
            </a:r>
            <a:b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daarbij </a:t>
            </a: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rechtstreeks betrokken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belangen</a:t>
            </a: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evat hoofdlijnen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631825" lvl="1" indent="-285750" defTabSz="6286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kwaliteit fysieke leefomgeving</a:t>
            </a:r>
          </a:p>
          <a:p>
            <a:pPr marL="631825" lvl="1" indent="-285750" defTabSz="6286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voorgenomen ontwikkelingen, gebruik, beheer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   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bescherming, behoud van grondgebied</a:t>
            </a:r>
          </a:p>
          <a:p>
            <a:pPr marL="631825" lvl="1" indent="-285750" defTabSz="6286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het te voeren beleid</a:t>
            </a:r>
          </a:p>
          <a:p>
            <a:pPr marL="165100" lvl="1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oudt </a:t>
            </a: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rekening met beginselen </a:t>
            </a:r>
          </a:p>
          <a:p>
            <a:pPr marL="631825" lvl="1" indent="-285750" defTabSz="6286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voorzorg</a:t>
            </a:r>
            <a:endParaRPr lang="nl-NL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1825" lvl="1" indent="-285750" defTabSz="6286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preventief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handelen</a:t>
            </a:r>
            <a:endParaRPr lang="nl-NL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1825" lvl="1" indent="-285750" defTabSz="6286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milieuaantastingen bij voorrang aan 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bron </a:t>
            </a: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bestrijden </a:t>
            </a:r>
          </a:p>
          <a:p>
            <a:pPr marL="631825" lvl="1" indent="-285750" defTabSz="6286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vervuiler betaalt </a:t>
            </a: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4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24327"/>
            <a:ext cx="2152649" cy="46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echte verbindingslijn met pijl 14"/>
          <p:cNvCxnSpPr/>
          <p:nvPr/>
        </p:nvCxnSpPr>
        <p:spPr>
          <a:xfrm>
            <a:off x="7639366" y="1475061"/>
            <a:ext cx="0" cy="4968000"/>
          </a:xfrm>
          <a:prstGeom prst="straightConnector1">
            <a:avLst/>
          </a:prstGeom>
          <a:ln w="25400">
            <a:solidFill>
              <a:srgbClr val="FFC000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al 15"/>
          <p:cNvSpPr/>
          <p:nvPr/>
        </p:nvSpPr>
        <p:spPr>
          <a:xfrm>
            <a:off x="6678082" y="1007061"/>
            <a:ext cx="1944216" cy="468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b="1" dirty="0">
              <a:solidFill>
                <a:srgbClr val="2759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966114" y="1127789"/>
            <a:ext cx="1507345" cy="226544"/>
          </a:xfrm>
          <a:prstGeom prst="rect">
            <a:avLst/>
          </a:prstGeom>
          <a:noFill/>
        </p:spPr>
        <p:txBody>
          <a:bodyPr wrap="square" lIns="20004" tIns="10002" rIns="20004" bIns="10002" rtlCol="0">
            <a:spAutoFit/>
          </a:bodyPr>
          <a:lstStyle/>
          <a:p>
            <a:pPr defTabSz="913684"/>
            <a:r>
              <a:rPr lang="nl-NL" sz="1300" b="1" dirty="0">
                <a:solidFill>
                  <a:srgbClr val="39870C">
                    <a:lumMod val="75000"/>
                  </a:srgbClr>
                </a:solidFill>
              </a:rPr>
              <a:t>Omgevingsvisie</a:t>
            </a:r>
          </a:p>
        </p:txBody>
      </p:sp>
      <p:sp>
        <p:nvSpPr>
          <p:cNvPr id="1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4" y="6513084"/>
            <a:ext cx="3952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</a:t>
            </a:r>
            <a:r>
              <a:rPr lang="nl-NL" dirty="0" smtClean="0">
                <a:solidFill>
                  <a:schemeClr val="bg1"/>
                </a:solidFill>
              </a:rPr>
              <a:t>Omgevingswet </a:t>
            </a:r>
            <a:r>
              <a:rPr lang="nl-NL" dirty="0" smtClean="0">
                <a:solidFill>
                  <a:schemeClr val="bg1"/>
                </a:solidFill>
              </a:rPr>
              <a:t>september</a:t>
            </a:r>
            <a:r>
              <a:rPr lang="nl-NL" dirty="0">
                <a:solidFill>
                  <a:schemeClr val="bg1"/>
                </a:solidFill>
              </a:rPr>
              <a:t> 2018</a:t>
            </a:r>
          </a:p>
        </p:txBody>
      </p:sp>
    </p:spTree>
    <p:extLst>
      <p:ext uri="{BB962C8B-B14F-4D97-AF65-F5344CB8AC3E}">
        <p14:creationId xmlns:p14="http://schemas.microsoft.com/office/powerpoint/2010/main" val="5734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Omgevingsvisie: proces</a:t>
            </a:r>
            <a:endParaRPr lang="nl-NL" dirty="0"/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4" y="6513084"/>
            <a:ext cx="3952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</a:t>
            </a:r>
            <a:r>
              <a:rPr lang="nl-NL" dirty="0" smtClean="0">
                <a:solidFill>
                  <a:schemeClr val="bg1"/>
                </a:solidFill>
              </a:rPr>
              <a:t>Omgevingswet </a:t>
            </a:r>
            <a:r>
              <a:rPr lang="nl-NL" dirty="0" smtClean="0">
                <a:solidFill>
                  <a:schemeClr val="bg1"/>
                </a:solidFill>
              </a:rPr>
              <a:t>september</a:t>
            </a:r>
            <a:r>
              <a:rPr lang="nl-NL" dirty="0">
                <a:solidFill>
                  <a:schemeClr val="bg1"/>
                </a:solidFill>
              </a:rPr>
              <a:t>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 smtClean="0"/>
              <a:t>Omgevingsvisie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="" xmlns:a16="http://schemas.microsoft.com/office/drawing/2014/main" id="{495C08A2-2982-E34B-BB4B-654B1C812EB4}"/>
              </a:ext>
            </a:extLst>
          </p:cNvPr>
          <p:cNvSpPr txBox="1"/>
          <p:nvPr/>
        </p:nvSpPr>
        <p:spPr>
          <a:xfrm>
            <a:off x="331414" y="1757233"/>
            <a:ext cx="77837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Afstemming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Participatie 	</a:t>
            </a:r>
          </a:p>
          <a:p>
            <a:pPr marL="285750" lvl="8" indent="-285750" defTabSz="457200">
              <a:buFont typeface="Arial" panose="020B0604020202020204" pitchFamily="34" charset="0"/>
              <a:buChar char="•"/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8" indent="-285750" defTabSz="457200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Uitgebreide voorbereidingsprocedure (afd</a:t>
            </a: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3.4 </a:t>
            </a:r>
            <a:r>
              <a:rPr lang="nl-NL" sz="18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Awb</a:t>
            </a: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lvl="8" indent="-285750" defTabSz="457200">
              <a:buFont typeface="Arial" panose="020B0604020202020204" pitchFamily="34" charset="0"/>
              <a:buChar char="•"/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8" indent="-285750" defTabSz="457200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MER voor plannen en programma’s </a:t>
            </a:r>
            <a:endParaRPr lang="nl-NL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nl-NL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" descr="Starten met de omgevingsvisie kent 9 processtappen: analyse bestaand beleid, brede projectgroep samenstellen, participatie inrichten, ketenpartners betrekken, raad betrekken, opgaven prioriteren, over je eigen grens kijken, toekomstagenda bepalen en een verhaal mak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91" y="4104273"/>
            <a:ext cx="2481482" cy="21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omgevingsvisie: wat verandert er</a:t>
            </a:r>
            <a:endParaRPr lang="nl-NL" dirty="0"/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4" y="6513084"/>
            <a:ext cx="3952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</a:t>
            </a:r>
            <a:r>
              <a:rPr lang="nl-NL" dirty="0" smtClean="0">
                <a:solidFill>
                  <a:schemeClr val="bg1"/>
                </a:solidFill>
              </a:rPr>
              <a:t>Omgevingswet </a:t>
            </a:r>
            <a:r>
              <a:rPr lang="nl-NL" dirty="0" smtClean="0">
                <a:solidFill>
                  <a:schemeClr val="bg1"/>
                </a:solidFill>
              </a:rPr>
              <a:t>september</a:t>
            </a:r>
            <a:r>
              <a:rPr lang="nl-NL" dirty="0">
                <a:solidFill>
                  <a:schemeClr val="bg1"/>
                </a:solidFill>
              </a:rPr>
              <a:t>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 smtClean="0"/>
              <a:t>Omgevingsvisie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495C08A2-2982-E34B-BB4B-654B1C812EB4}"/>
              </a:ext>
            </a:extLst>
          </p:cNvPr>
          <p:cNvSpPr txBox="1"/>
          <p:nvPr/>
        </p:nvSpPr>
        <p:spPr>
          <a:xfrm>
            <a:off x="331414" y="1757233"/>
            <a:ext cx="77837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Eén samenhangende omgevingsvisie in plaats van </a:t>
            </a:r>
            <a:r>
              <a:rPr lang="nl-NL" sz="180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(o.a.)</a:t>
            </a: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gebiedsdekkende</a:t>
            </a: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structuurvisies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verkeers- </a:t>
            </a:r>
            <a:r>
              <a:rPr lang="nl-NL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vervoerplannen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milieubeleidsplannen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dirty="0"/>
              <a:t>B</a:t>
            </a:r>
            <a:r>
              <a:rPr lang="nl-NL" sz="1800" dirty="0" smtClean="0"/>
              <a:t>eleid </a:t>
            </a:r>
            <a:r>
              <a:rPr lang="nl-NL" sz="1800" dirty="0"/>
              <a:t>op </a:t>
            </a:r>
            <a:r>
              <a:rPr lang="nl-NL" sz="1800" dirty="0" smtClean="0"/>
              <a:t>verschillende </a:t>
            </a:r>
            <a:r>
              <a:rPr lang="nl-NL" sz="1800" dirty="0"/>
              <a:t>terreinen van de fysieke leefomgeving </a:t>
            </a:r>
            <a:r>
              <a:rPr lang="nl-NL" sz="1800" dirty="0" smtClean="0"/>
              <a:t>met elkaar verbinden.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nl-NL" sz="1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9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 de slag met de Omgevingswet_template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4E9625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43477</TotalTime>
  <Words>107</Words>
  <Application>Microsoft Office PowerPoint</Application>
  <PresentationFormat>Diavoorstelling (4:3)</PresentationFormat>
  <Paragraphs>75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Tahoma</vt:lpstr>
      <vt:lpstr>Verdana</vt:lpstr>
      <vt:lpstr>Aan de slag met de Omgevingswet_template</vt:lpstr>
      <vt:lpstr>Volgdia</vt:lpstr>
      <vt:lpstr>Wat is een omgevingsvisie</vt:lpstr>
      <vt:lpstr>Omgevingsvisie: inhoud</vt:lpstr>
      <vt:lpstr>Omgevingsvisie: proces</vt:lpstr>
      <vt:lpstr>De omgevingsvisie: wat verandert 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Aan de slag met de Omgevingswet</dc:creator>
  <cp:lastModifiedBy>Linda van Berkel</cp:lastModifiedBy>
  <cp:revision>933</cp:revision>
  <cp:lastPrinted>2016-10-14T07:03:54Z</cp:lastPrinted>
  <dcterms:modified xsi:type="dcterms:W3CDTF">2018-09-28T21:20:21Z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</Properties>
</file>