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306" r:id="rId2"/>
    <p:sldId id="382" r:id="rId3"/>
    <p:sldId id="327" r:id="rId4"/>
    <p:sldId id="339" r:id="rId5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840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582" autoAdjust="0"/>
  </p:normalViewPr>
  <p:slideViewPr>
    <p:cSldViewPr>
      <p:cViewPr varScale="1">
        <p:scale>
          <a:sx n="76" d="100"/>
          <a:sy n="76" d="100"/>
        </p:scale>
        <p:origin x="-19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903F8-2CD2-4125-8012-BD4936DDC793}" type="datetimeFigureOut">
              <a:rPr lang="nl-NL" smtClean="0"/>
              <a:t>19-10-2018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648C0-72BD-4668-9B3B-B2FCACE3FB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639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A82C5-7B09-45AB-B8C6-873816CD9726}" type="datetimeFigureOut">
              <a:rPr lang="nl-NL" smtClean="0"/>
              <a:t>19-10-2018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87AFE-F7B8-43CC-A546-A37C0E75A3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999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Eventuele voettekst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0D88E8-1530-474F-A7AB-EB6DE1C99DC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58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Eventuele voettekst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0D88E8-1530-474F-A7AB-EB6DE1C99DC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839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Dat geldt zowel bij het omgevingsplan als bij het beoordelen van een vergunningaanvraag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87AFE-F7B8-43CC-A546-A37C0E75A37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94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8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0232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  <p:sp>
        <p:nvSpPr>
          <p:cNvPr id="9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80256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Basispresentatie Omgevingswet augustus 2018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009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23528" y="1800000"/>
            <a:ext cx="4129200" cy="4273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3600" y="1800000"/>
            <a:ext cx="4129200" cy="4273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6660232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  <p:sp>
        <p:nvSpPr>
          <p:cNvPr id="8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80256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Basispresentatie Omgevingswet augustus 2018</a:t>
            </a:r>
            <a:endParaRPr lang="nl-NL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31415" y="908720"/>
            <a:ext cx="8201025" cy="571500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762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alk hoo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23528" y="2178000"/>
            <a:ext cx="4129200" cy="4032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5600" y="1066800"/>
            <a:ext cx="4572000" cy="5260744"/>
          </a:xfrm>
        </p:spPr>
        <p:txBody>
          <a:bodyPr/>
          <a:lstStyle>
            <a:lvl1pPr>
              <a:defRPr sz="1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 smtClean="0"/>
          </a:p>
        </p:txBody>
      </p:sp>
      <p:sp>
        <p:nvSpPr>
          <p:cNvPr id="8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80256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Basispresentatie Omgevingswet augustus 2018</a:t>
            </a:r>
            <a:endParaRPr lang="nl-NL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43982" y="980728"/>
            <a:ext cx="4168577" cy="1008112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0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6660232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4605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alk laa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23528" y="1814400"/>
            <a:ext cx="4129200" cy="4399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572000" cy="524827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 smtClean="0"/>
          </a:p>
        </p:txBody>
      </p:sp>
      <p:sp>
        <p:nvSpPr>
          <p:cNvPr id="8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80256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Basispresentatie Omgevingswet augustus 2018</a:t>
            </a:r>
            <a:endParaRPr lang="nl-NL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31415" y="908720"/>
            <a:ext cx="4168577" cy="1008112"/>
          </a:xfrm>
          <a:noFill/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6660232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50933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pagin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Tekst"/>
          <p:cNvSpPr>
            <a:spLocks noGrp="1"/>
          </p:cNvSpPr>
          <p:nvPr>
            <p:ph idx="1"/>
          </p:nvPr>
        </p:nvSpPr>
        <p:spPr bwMode="auto">
          <a:xfrm>
            <a:off x="4910138" y="1493838"/>
            <a:ext cx="360045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7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80256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Basispresentatie Omgevingswet augustus 2018</a:t>
            </a:r>
            <a:endParaRPr lang="nl-NL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31415" y="908720"/>
            <a:ext cx="4168577" cy="1008112"/>
          </a:xfrm>
          <a:noFill/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0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0232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82462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68313" y="2070000"/>
            <a:ext cx="8402400" cy="4140000"/>
          </a:xfrm>
        </p:spPr>
        <p:txBody>
          <a:bodyPr/>
          <a:lstStyle>
            <a:lvl4pPr marL="1274763" indent="-285750">
              <a:buFont typeface="Verdana" pitchFamily="34" charset="0"/>
              <a:buChar char="–"/>
              <a:defRPr sz="1800"/>
            </a:lvl4pPr>
            <a:lvl5pPr marL="1631950" indent="-285750">
              <a:buFont typeface="Verdana" pitchFamily="34" charset="0"/>
              <a:buChar char="»"/>
              <a:defRPr/>
            </a:lvl5pPr>
          </a:lstStyle>
          <a:p>
            <a:pPr lvl="0"/>
            <a:r>
              <a:rPr lang="nl-NL" noProof="0" dirty="0" err="1" smtClean="0"/>
              <a:t>Klik</a:t>
            </a:r>
            <a:r>
              <a:rPr lang="nl-NL" noProof="0" dirty="0" smtClean="0"/>
              <a:t> </a:t>
            </a:r>
            <a:r>
              <a:rPr lang="nl-NL" noProof="0" dirty="0" err="1" smtClean="0"/>
              <a:t>om</a:t>
            </a:r>
            <a:r>
              <a:rPr lang="nl-NL" noProof="0" dirty="0" smtClean="0"/>
              <a:t> de </a:t>
            </a:r>
            <a:r>
              <a:rPr lang="nl-NL" noProof="0" dirty="0" err="1" smtClean="0"/>
              <a:t>modelstijlen</a:t>
            </a:r>
            <a:r>
              <a:rPr lang="nl-NL" noProof="0" dirty="0" smtClean="0"/>
              <a:t> </a:t>
            </a:r>
            <a:r>
              <a:rPr lang="nl-NL" noProof="0" dirty="0" err="1" smtClean="0"/>
              <a:t>te</a:t>
            </a:r>
            <a:r>
              <a:rPr lang="nl-NL" noProof="0" dirty="0" smtClean="0"/>
              <a:t> </a:t>
            </a:r>
            <a:r>
              <a:rPr lang="nl-NL" noProof="0" dirty="0" err="1" smtClean="0"/>
              <a:t>bewerken</a:t>
            </a:r>
            <a:endParaRPr lang="nl-NL" noProof="0" dirty="0" smtClean="0"/>
          </a:p>
          <a:p>
            <a:pPr lvl="1"/>
            <a:r>
              <a:rPr lang="nl-NL" noProof="0" dirty="0" err="1" smtClean="0"/>
              <a:t>Tweede</a:t>
            </a:r>
            <a:r>
              <a:rPr lang="nl-NL" noProof="0" dirty="0" smtClean="0"/>
              <a:t> </a:t>
            </a:r>
            <a:r>
              <a:rPr lang="nl-NL" noProof="0" dirty="0" err="1" smtClean="0"/>
              <a:t>niveau</a:t>
            </a:r>
            <a:endParaRPr lang="nl-NL" noProof="0" dirty="0" smtClean="0"/>
          </a:p>
          <a:p>
            <a:pPr lvl="2"/>
            <a:r>
              <a:rPr lang="nl-NL" noProof="0" dirty="0" err="1" smtClean="0"/>
              <a:t>Derde</a:t>
            </a:r>
            <a:r>
              <a:rPr lang="nl-NL" noProof="0" dirty="0" smtClean="0"/>
              <a:t> </a:t>
            </a:r>
            <a:r>
              <a:rPr lang="nl-NL" noProof="0" dirty="0" err="1" smtClean="0"/>
              <a:t>niveau</a:t>
            </a:r>
            <a:endParaRPr lang="nl-NL" noProof="0" dirty="0" smtClean="0"/>
          </a:p>
          <a:p>
            <a:pPr lvl="3"/>
            <a:r>
              <a:rPr lang="nl-NL" noProof="0" dirty="0" err="1" smtClean="0"/>
              <a:t>Vierde</a:t>
            </a:r>
            <a:r>
              <a:rPr lang="nl-NL" noProof="0" dirty="0" smtClean="0"/>
              <a:t> </a:t>
            </a:r>
            <a:r>
              <a:rPr lang="nl-NL" noProof="0" dirty="0" err="1" smtClean="0"/>
              <a:t>niveau</a:t>
            </a:r>
            <a:endParaRPr lang="nl-NL" noProof="0" dirty="0" smtClean="0"/>
          </a:p>
          <a:p>
            <a:pPr lvl="4"/>
            <a:r>
              <a:rPr lang="nl-NL" noProof="0" dirty="0" err="1" smtClean="0"/>
              <a:t>Vijfde</a:t>
            </a:r>
            <a:r>
              <a:rPr lang="nl-NL" noProof="0" dirty="0" smtClean="0"/>
              <a:t> </a:t>
            </a:r>
            <a:r>
              <a:rPr lang="nl-NL" noProof="0" dirty="0" err="1" smtClean="0"/>
              <a:t>niveau</a:t>
            </a:r>
            <a:endParaRPr lang="nl-NL" noProof="0" dirty="0"/>
          </a:p>
        </p:txBody>
      </p:sp>
      <p:sp>
        <p:nvSpPr>
          <p:cNvPr id="6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80256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Basispresentatie Omgevingswet augustus 2018</a:t>
            </a:r>
            <a:endParaRPr lang="nl-NL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31415" y="908720"/>
            <a:ext cx="8393485" cy="792088"/>
          </a:xfrm>
          <a:noFill/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8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0232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6022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1415" y="1628800"/>
            <a:ext cx="8201025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Klik om de opmaakprofielen van de </a:t>
            </a:r>
            <a:r>
              <a:rPr lang="nl-NL" altLang="nl-NL" dirty="0" err="1" smtClean="0"/>
              <a:t>modeltekst</a:t>
            </a:r>
            <a:r>
              <a:rPr lang="nl-NL" altLang="nl-NL" dirty="0" smtClean="0"/>
              <a:t> te bewerken</a:t>
            </a:r>
          </a:p>
          <a:p>
            <a:pPr lvl="1"/>
            <a:r>
              <a:rPr lang="nl-NL" altLang="nl-NL" dirty="0" smtClean="0"/>
              <a:t>Tweede niveau</a:t>
            </a:r>
          </a:p>
          <a:p>
            <a:pPr lvl="2"/>
            <a:r>
              <a:rPr lang="nl-NL" altLang="nl-NL" dirty="0" smtClean="0"/>
              <a:t>Derde niveau</a:t>
            </a:r>
          </a:p>
          <a:p>
            <a:pPr lvl="3"/>
            <a:r>
              <a:rPr lang="nl-NL" altLang="nl-NL" dirty="0" smtClean="0"/>
              <a:t>Vierde niveau</a:t>
            </a:r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31415" y="908720"/>
            <a:ext cx="82010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pic>
        <p:nvPicPr>
          <p:cNvPr id="11" name="Afbeelding 10" descr="Omgevingswet_pos_RGB.eps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7" y="78679"/>
            <a:ext cx="2368731" cy="698821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nl-NL" sz="2200">
              <a:solidFill>
                <a:prstClr val="black"/>
              </a:solidFill>
            </a:endParaRPr>
          </a:p>
        </p:txBody>
      </p:sp>
      <p:sp>
        <p:nvSpPr>
          <p:cNvPr id="14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  <p:sp>
        <p:nvSpPr>
          <p:cNvPr id="15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nl-NL" smtClean="0"/>
              <a:t>Basispresentatie Omgevingswet augustus 2018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756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1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 spc="-60">
          <a:solidFill>
            <a:srgbClr val="275937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sz="14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sz="14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sz="14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sz="14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27984" y="620688"/>
            <a:ext cx="4407024" cy="936104"/>
          </a:xfrm>
        </p:spPr>
        <p:txBody>
          <a:bodyPr/>
          <a:lstStyle/>
          <a:p>
            <a:r>
              <a:rPr lang="nl-NL" dirty="0" smtClean="0"/>
              <a:t>Omgevingsveiligheid en de Omgevingswet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27984" y="1557079"/>
            <a:ext cx="4521300" cy="4740268"/>
          </a:xfrm>
        </p:spPr>
        <p:txBody>
          <a:bodyPr/>
          <a:lstStyle/>
          <a:p>
            <a:pPr marL="0" indent="0">
              <a:lnSpc>
                <a:spcPct val="150000"/>
              </a:lnSpc>
            </a:pPr>
            <a:endParaRPr lang="nl-NL" sz="1900" b="1" dirty="0" smtClean="0"/>
          </a:p>
          <a:p>
            <a:pPr marL="0" indent="0">
              <a:lnSpc>
                <a:spcPct val="150000"/>
              </a:lnSpc>
            </a:pPr>
            <a:r>
              <a:rPr lang="nl-NL" sz="2400" b="1" dirty="0" smtClean="0">
                <a:solidFill>
                  <a:srgbClr val="E88407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Nieuw:</a:t>
            </a:r>
            <a:endParaRPr lang="nl-NL" sz="2400" b="1" dirty="0">
              <a:solidFill>
                <a:srgbClr val="E88407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800" dirty="0" smtClean="0"/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800" dirty="0" smtClean="0"/>
              <a:t>Zeer kwetsbaar gebouw</a:t>
            </a:r>
            <a:br>
              <a:rPr lang="nl-NL" sz="1800" dirty="0" smtClean="0"/>
            </a:br>
            <a:r>
              <a:rPr lang="nl-NL" sz="1800" dirty="0" smtClean="0"/>
              <a:t>(bijlage VI </a:t>
            </a:r>
            <a:r>
              <a:rPr lang="nl-NL" sz="1800" dirty="0" err="1" smtClean="0"/>
              <a:t>Bkl</a:t>
            </a:r>
            <a:r>
              <a:rPr lang="nl-NL" sz="1800" dirty="0" smtClean="0"/>
              <a:t>)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800" dirty="0" smtClean="0"/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800" dirty="0" smtClean="0"/>
              <a:t>Aandachtsgebieden als invulling groepsrisico</a:t>
            </a:r>
            <a:endParaRPr lang="nl-NL" sz="1800" dirty="0"/>
          </a:p>
        </p:txBody>
      </p:sp>
      <p:sp>
        <p:nvSpPr>
          <p:cNvPr id="7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31415" y="6513084"/>
            <a:ext cx="24403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dirty="0">
                <a:solidFill>
                  <a:prstClr val="white"/>
                </a:solidFill>
              </a:rPr>
              <a:t>Omgevingswet en veiligheid september 2018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80728"/>
            <a:ext cx="3186616" cy="477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88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1415" y="1089027"/>
            <a:ext cx="8503593" cy="936104"/>
          </a:xfrm>
        </p:spPr>
        <p:txBody>
          <a:bodyPr/>
          <a:lstStyle/>
          <a:p>
            <a:r>
              <a:rPr lang="nl-NL" dirty="0" smtClean="0"/>
              <a:t>Zeer kwetsbaar gebouw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1414" y="1557079"/>
            <a:ext cx="7696969" cy="4740268"/>
          </a:xfrm>
        </p:spPr>
        <p:txBody>
          <a:bodyPr/>
          <a:lstStyle/>
          <a:p>
            <a:pPr marL="396875" lvl="3" indent="0">
              <a:lnSpc>
                <a:spcPct val="150000"/>
              </a:lnSpc>
              <a:buNone/>
            </a:pPr>
            <a:endParaRPr lang="nl-NL" sz="1900" b="1" dirty="0"/>
          </a:p>
          <a:p>
            <a:pPr marL="0" lvl="3" indent="0">
              <a:lnSpc>
                <a:spcPct val="150000"/>
              </a:lnSpc>
              <a:buNone/>
            </a:pPr>
            <a:r>
              <a:rPr lang="nl-NL" sz="1900" dirty="0" smtClean="0"/>
              <a:t>Definitie in </a:t>
            </a:r>
            <a:r>
              <a:rPr lang="nl-NL" sz="1800" dirty="0" smtClean="0"/>
              <a:t>bijlage VI </a:t>
            </a:r>
            <a:r>
              <a:rPr lang="nl-NL" sz="1800" dirty="0" err="1" smtClean="0"/>
              <a:t>Bkl</a:t>
            </a:r>
            <a:endParaRPr lang="nl-NL" sz="1800" dirty="0"/>
          </a:p>
          <a:p>
            <a:pPr marL="0" lvl="3" indent="0">
              <a:lnSpc>
                <a:spcPct val="150000"/>
              </a:lnSpc>
              <a:buNone/>
            </a:pPr>
            <a:endParaRPr lang="nl-NL" sz="1800" dirty="0" smtClean="0"/>
          </a:p>
          <a:p>
            <a:pPr marL="0" lvl="3" indent="0">
              <a:lnSpc>
                <a:spcPct val="150000"/>
              </a:lnSpc>
              <a:buNone/>
            </a:pPr>
            <a:r>
              <a:rPr lang="nl-NL" sz="1800" dirty="0" smtClean="0"/>
              <a:t>Gebouwen waar mensen zich niet zelf in veiligheid kunnen brengen.</a:t>
            </a:r>
          </a:p>
          <a:p>
            <a:pPr marL="0" lvl="3" indent="0">
              <a:lnSpc>
                <a:spcPct val="150000"/>
              </a:lnSpc>
              <a:buNone/>
            </a:pPr>
            <a:endParaRPr lang="nl-NL" sz="1800" dirty="0" smtClean="0"/>
          </a:p>
          <a:p>
            <a:pPr marL="0" lvl="3" indent="0">
              <a:lnSpc>
                <a:spcPct val="150000"/>
              </a:lnSpc>
              <a:buNone/>
            </a:pPr>
            <a:r>
              <a:rPr lang="nl-NL" sz="1800" dirty="0" smtClean="0"/>
              <a:t>Voorbeelden: </a:t>
            </a:r>
          </a:p>
          <a:p>
            <a:pPr marL="0" lvl="3" indent="0">
              <a:lnSpc>
                <a:spcPct val="150000"/>
              </a:lnSpc>
              <a:buNone/>
            </a:pPr>
            <a:r>
              <a:rPr lang="nl-NL" sz="1800" dirty="0" smtClean="0"/>
              <a:t>basisschool, kinderdagverblijf, ziekenhuis, gevangenis</a:t>
            </a:r>
          </a:p>
        </p:txBody>
      </p:sp>
      <p:sp>
        <p:nvSpPr>
          <p:cNvPr id="7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31415" y="6513084"/>
            <a:ext cx="24403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dirty="0">
                <a:solidFill>
                  <a:prstClr val="white"/>
                </a:solidFill>
              </a:rPr>
              <a:t>Omgevingswet en veiligheid september 2018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0" y="4037788"/>
            <a:ext cx="1651487" cy="247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99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Linda\AppData\Local\Temp\SNAGHTML103f007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36904"/>
            <a:ext cx="3297560" cy="166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dirty="0" smtClean="0"/>
              <a:t>Omgevingsveiligheid en Omgevingswet 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323528" y="1800000"/>
            <a:ext cx="8424936" cy="4273200"/>
          </a:xfrm>
        </p:spPr>
        <p:txBody>
          <a:bodyPr/>
          <a:lstStyle/>
          <a:p>
            <a:pPr marL="0" indent="0"/>
            <a:r>
              <a:rPr lang="nl-NL" sz="1800" dirty="0" smtClean="0"/>
              <a:t>Binnen aandachtsgebied rekening houden met kans op overlijden van tien of meer personen per jaar als gevolg van een ongewoon voorval veroorzaakt door een activiteit.</a:t>
            </a:r>
          </a:p>
          <a:p>
            <a:pPr marL="0" indent="0"/>
            <a:endParaRPr lang="nl-NL" sz="1800" dirty="0"/>
          </a:p>
          <a:p>
            <a:pPr marL="0" indent="0"/>
            <a:r>
              <a:rPr lang="nl-NL" sz="1800" dirty="0" smtClean="0"/>
              <a:t>Hieraan wordt in </a:t>
            </a:r>
            <a:r>
              <a:rPr lang="nl-NL" sz="1800" b="1" dirty="0" smtClean="0"/>
              <a:t>ieder geval voldaan als</a:t>
            </a:r>
            <a:r>
              <a:rPr lang="nl-NL" sz="18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Er geen beperkt kwetsbare, kwetsbare en zeer kwetsbare gebouwen en locaties zijn binnen het aandachtsgebied,</a:t>
            </a:r>
          </a:p>
          <a:p>
            <a:pPr marL="0" indent="0"/>
            <a:endParaRPr lang="nl-NL" sz="1800" dirty="0" smtClean="0"/>
          </a:p>
          <a:p>
            <a:pPr marL="0" indent="0"/>
            <a:r>
              <a:rPr lang="nl-NL" sz="1800" dirty="0" smtClean="0"/>
              <a:t>Of als die er wel zijn: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Er maatregelen zijn getroffen ter bescherming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smtClean="0"/>
              <a:t>Of er doorgaans weinig mensen zijn of </a:t>
            </a:r>
            <a:br>
              <a:rPr lang="nl-NL" sz="1800" dirty="0" smtClean="0"/>
            </a:br>
            <a:r>
              <a:rPr lang="nl-NL" sz="1800" dirty="0" smtClean="0"/>
              <a:t>alleen gedurende korte tijd mensen zijn.</a:t>
            </a:r>
            <a:endParaRPr lang="nl-NL" sz="180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31415" y="908720"/>
            <a:ext cx="8201025" cy="571500"/>
          </a:xfrm>
        </p:spPr>
        <p:txBody>
          <a:bodyPr/>
          <a:lstStyle/>
          <a:p>
            <a:r>
              <a:rPr lang="nl-NL" altLang="nl-NL" dirty="0" smtClean="0"/>
              <a:t>Aandachtsgebieden - groepsrisico</a:t>
            </a:r>
          </a:p>
        </p:txBody>
      </p:sp>
    </p:spTree>
    <p:extLst>
      <p:ext uri="{BB962C8B-B14F-4D97-AF65-F5344CB8AC3E}">
        <p14:creationId xmlns:p14="http://schemas.microsoft.com/office/powerpoint/2010/main" val="392260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andeslagmetdeomgevingswet.nl/publish/pages/130088/ig_aandachtsgebieden_7_juni_-_kopi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92" y="0"/>
            <a:ext cx="9212862" cy="651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dirty="0" smtClean="0"/>
              <a:t>Omgevingsveiligheid en Omgevingswet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20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lgdia">
  <a:themeElements>
    <a:clrScheme name="Aangepast 3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39870C"/>
      </a:accent1>
      <a:accent2>
        <a:srgbClr val="6ED9AD"/>
      </a:accent2>
      <a:accent3>
        <a:srgbClr val="046F96"/>
      </a:accent3>
      <a:accent4>
        <a:srgbClr val="9ACCD4"/>
      </a:accent4>
      <a:accent5>
        <a:srgbClr val="ED8FBB"/>
      </a:accent5>
      <a:accent6>
        <a:srgbClr val="900079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5051</TotalTime>
  <Words>147</Words>
  <Application>Microsoft Office PowerPoint</Application>
  <PresentationFormat>Diavoorstelling (4:3)</PresentationFormat>
  <Paragraphs>34</Paragraphs>
  <Slides>4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Volgdia</vt:lpstr>
      <vt:lpstr>Omgevingsveiligheid en de Omgevingswet</vt:lpstr>
      <vt:lpstr>Zeer kwetsbaar gebouw</vt:lpstr>
      <vt:lpstr>Aandachtsgebieden - groepsrisico</vt:lpstr>
      <vt:lpstr>PowerPoint-presentatie</vt:lpstr>
    </vt:vector>
  </TitlesOfParts>
  <Company>Rijkswaterstaat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Deel 1: Aanleiding en doelstellingen</dc:title>
  <dc:creator>Berkel, Linda van (WVL)</dc:creator>
  <cp:lastModifiedBy>Berkel, Linda van (WVL)</cp:lastModifiedBy>
  <cp:revision>213</cp:revision>
  <cp:lastPrinted>2018-10-10T20:46:18Z</cp:lastPrinted>
  <dcterms:created xsi:type="dcterms:W3CDTF">2018-08-17T12:35:39Z</dcterms:created>
  <dcterms:modified xsi:type="dcterms:W3CDTF">2018-10-19T12:13:48Z</dcterms:modified>
</cp:coreProperties>
</file>