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14"/>
  </p:notesMasterIdLst>
  <p:handoutMasterIdLst>
    <p:handoutMasterId r:id="rId15"/>
  </p:handoutMasterIdLst>
  <p:sldIdLst>
    <p:sldId id="590" r:id="rId3"/>
    <p:sldId id="395" r:id="rId4"/>
    <p:sldId id="602" r:id="rId5"/>
    <p:sldId id="601" r:id="rId6"/>
    <p:sldId id="593" r:id="rId7"/>
    <p:sldId id="592" r:id="rId8"/>
    <p:sldId id="521" r:id="rId9"/>
    <p:sldId id="591" r:id="rId10"/>
    <p:sldId id="597" r:id="rId11"/>
    <p:sldId id="598" r:id="rId12"/>
    <p:sldId id="599" r:id="rId13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254">
          <p15:clr>
            <a:srgbClr val="A4A3A4"/>
          </p15:clr>
        </p15:guide>
        <p15:guide id="6" pos="2595">
          <p15:clr>
            <a:srgbClr val="A4A3A4"/>
          </p15:clr>
        </p15:guide>
        <p15:guide id="7" pos="2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jtenburg, Roselie (WVL)" initials="RMW" lastIdx="1" clrIdx="0"/>
  <p:cmAuthor id="1" name="Wijst, Astrid van der (WVL)" initials="Avd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870C"/>
    <a:srgbClr val="FFFFFF"/>
    <a:srgbClr val="8EB73C"/>
    <a:srgbClr val="275937"/>
    <a:srgbClr val="84AD1F"/>
    <a:srgbClr val="7EC234"/>
    <a:srgbClr val="87CB3D"/>
    <a:srgbClr val="85B56B"/>
    <a:srgbClr val="007BC7"/>
    <a:srgbClr val="00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64" autoAdjust="0"/>
    <p:restoredTop sz="89673" autoAdjust="0"/>
  </p:normalViewPr>
  <p:slideViewPr>
    <p:cSldViewPr>
      <p:cViewPr varScale="1">
        <p:scale>
          <a:sx n="86" d="100"/>
          <a:sy n="86" d="100"/>
        </p:scale>
        <p:origin x="324" y="96"/>
      </p:cViewPr>
      <p:guideLst>
        <p:guide orient="horz" pos="2160"/>
        <p:guide pos="2880"/>
        <p:guide orient="horz" pos="3839"/>
        <p:guide orient="horz" pos="890"/>
        <p:guide orient="horz" pos="1254"/>
        <p:guide pos="2595"/>
        <p:guide pos="286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6200"/>
    </p:cViewPr>
  </p:sorterViewPr>
  <p:notesViewPr>
    <p:cSldViewPr>
      <p:cViewPr varScale="1">
        <p:scale>
          <a:sx n="82" d="100"/>
          <a:sy n="82" d="100"/>
        </p:scale>
        <p:origin x="-3972" y="-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7355"/>
            <a:ext cx="5653429" cy="4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3948" y="119749"/>
            <a:ext cx="2889429" cy="1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3948" y="9378698"/>
            <a:ext cx="580027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 dirty="0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72344" y="9378698"/>
            <a:ext cx="220264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9019"/>
            <a:ext cx="5653429" cy="4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419" y="119749"/>
            <a:ext cx="2889428" cy="1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" y="977900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3948" y="4869805"/>
            <a:ext cx="4552111" cy="40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2420" y="9378698"/>
            <a:ext cx="587522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 dirty="0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73875" y="9378698"/>
            <a:ext cx="221793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7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7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7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970">
              <a:defRPr/>
            </a:pPr>
            <a:endParaRPr lang="nl-NL" baseline="0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6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Omgevingswet is een van de grootste wetgevingsoperaties in onze geschiedenis. Terwijl de wet en haar uitvoeringsregelgeving gemaakt worden,</a:t>
            </a:r>
            <a:br>
              <a:rPr lang="nl-NL" dirty="0" smtClean="0"/>
            </a:br>
            <a:r>
              <a:rPr lang="nl-NL" dirty="0" smtClean="0"/>
              <a:t>bereiden gemeenten, provincies, waterschappen en het Rijk zich al volop voor op haar komst. Dat gebeurt in zo’n 150 </a:t>
            </a:r>
            <a:r>
              <a:rPr lang="nl-NL" dirty="0" err="1" smtClean="0"/>
              <a:t>Chw-experimenten</a:t>
            </a:r>
            <a:r>
              <a:rPr lang="nl-NL" dirty="0" smtClean="0"/>
              <a:t> en ruim 200 </a:t>
            </a:r>
            <a:r>
              <a:rPr lang="nl-NL" dirty="0" err="1" smtClean="0"/>
              <a:t>pilots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4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4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3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04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40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1678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393485" cy="792088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7723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HH-4923314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r="588" b="1111"/>
          <a:stretch/>
        </p:blipFill>
        <p:spPr>
          <a:xfrm>
            <a:off x="0" y="764703"/>
            <a:ext cx="9144000" cy="5736713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-1879236" y="1315616"/>
            <a:ext cx="4824536" cy="482453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-1095249" y="2099603"/>
            <a:ext cx="3256562" cy="32565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-190648" y="3004204"/>
            <a:ext cx="1447361" cy="144736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0"/>
            <a:ext cx="9144000" cy="76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2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/>
          </a:p>
        </p:txBody>
      </p:sp>
      <p:sp>
        <p:nvSpPr>
          <p:cNvPr id="2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2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4" r:id="rId6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Stelselherziening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484784"/>
            <a:ext cx="8401050" cy="468051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sz="1800" b="1" dirty="0"/>
              <a:t>De </a:t>
            </a:r>
            <a:r>
              <a:rPr sz="1800" b="1" dirty="0" smtClean="0"/>
              <a:t>kern</a:t>
            </a:r>
            <a:endParaRPr sz="1800" b="1" dirty="0"/>
          </a:p>
          <a:p>
            <a:pPr lvl="1">
              <a:defRPr/>
            </a:pPr>
            <a:r>
              <a:rPr sz="1600" dirty="0"/>
              <a:t>De </a:t>
            </a:r>
            <a:r>
              <a:rPr sz="1600" dirty="0" err="1"/>
              <a:t>Omgevingswet</a:t>
            </a:r>
            <a:endParaRPr sz="1600" dirty="0"/>
          </a:p>
          <a:p>
            <a:pPr lvl="1">
              <a:defRPr/>
            </a:pPr>
            <a:r>
              <a:rPr sz="1600" dirty="0"/>
              <a:t>De </a:t>
            </a:r>
            <a:r>
              <a:rPr sz="1600" dirty="0" smtClean="0"/>
              <a:t>Algemene </a:t>
            </a:r>
            <a:r>
              <a:rPr sz="1600" dirty="0"/>
              <a:t>maatregelen van bestuur (4 </a:t>
            </a:r>
            <a:r>
              <a:rPr sz="1600" dirty="0" err="1" smtClean="0"/>
              <a:t>AMvB’s</a:t>
            </a:r>
            <a:r>
              <a:rPr sz="1600" dirty="0"/>
              <a:t>)</a:t>
            </a:r>
          </a:p>
          <a:p>
            <a:pPr lvl="1">
              <a:defRPr/>
            </a:pPr>
            <a:r>
              <a:rPr sz="1600" dirty="0"/>
              <a:t>Ministeriele </a:t>
            </a:r>
            <a:r>
              <a:rPr sz="1600" dirty="0" smtClean="0"/>
              <a:t>regeling</a:t>
            </a:r>
            <a:endParaRPr sz="1600" dirty="0"/>
          </a:p>
          <a:p>
            <a:pPr lvl="1">
              <a:defRPr/>
            </a:pPr>
            <a:r>
              <a:rPr sz="1600" dirty="0"/>
              <a:t>De Invoeringswet en </a:t>
            </a:r>
            <a:r>
              <a:rPr sz="1600" dirty="0" smtClean="0"/>
              <a:t>- besluit</a:t>
            </a:r>
            <a:endParaRPr sz="1600" dirty="0"/>
          </a:p>
          <a:p>
            <a:pPr marL="0" lvl="1" indent="0">
              <a:buFontTx/>
              <a:buNone/>
              <a:defRPr/>
            </a:pPr>
            <a:endParaRPr sz="1800" b="1" dirty="0" smtClean="0"/>
          </a:p>
          <a:p>
            <a:pPr marL="0" lvl="1" indent="0">
              <a:buFontTx/>
              <a:buNone/>
              <a:defRPr/>
            </a:pPr>
            <a:r>
              <a:rPr sz="1800" b="1" dirty="0" smtClean="0"/>
              <a:t>Aanvullingswetten </a:t>
            </a:r>
            <a:r>
              <a:rPr sz="1800" b="1" dirty="0"/>
              <a:t>en </a:t>
            </a:r>
            <a:r>
              <a:rPr sz="1800" b="1" dirty="0" smtClean="0"/>
              <a:t>-besluiten</a:t>
            </a:r>
            <a:endParaRPr sz="18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sz="1600" dirty="0"/>
              <a:t>Bodem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sz="1600" dirty="0"/>
              <a:t>Geluid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sz="1600" dirty="0"/>
              <a:t>Grondeigendom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sz="1600" dirty="0"/>
              <a:t>Natuur</a:t>
            </a:r>
          </a:p>
          <a:p>
            <a:pPr marL="0" lvl="1" indent="0">
              <a:buFontTx/>
              <a:buNone/>
              <a:defRPr/>
            </a:pPr>
            <a:endParaRPr sz="1800" b="1" dirty="0" smtClean="0"/>
          </a:p>
          <a:p>
            <a:pPr marL="0" lvl="1" indent="0">
              <a:buFontTx/>
              <a:buNone/>
              <a:defRPr/>
            </a:pPr>
            <a:r>
              <a:rPr sz="1800" b="1" dirty="0" smtClean="0"/>
              <a:t>Implementatieprogramma</a:t>
            </a:r>
            <a:r>
              <a:rPr lang="nl-NL" sz="1800" b="1" dirty="0" smtClean="0"/>
              <a:t> ‘Aan de slag met de Omgevingswet’</a:t>
            </a:r>
            <a:endParaRPr sz="18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sz="1600" dirty="0" smtClean="0"/>
              <a:t>Digitaal Stelsel Omgevingswet (DSO)</a:t>
            </a:r>
            <a:endParaRPr sz="16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sz="1600" dirty="0" smtClean="0"/>
              <a:t>Invoeringsondersteuning en Informatiepunt Omgevingswet</a:t>
            </a:r>
            <a:endParaRPr lang="nl-NL" sz="1600" dirty="0" smtClean="0"/>
          </a:p>
          <a:p>
            <a:pPr marL="0" lvl="1" indent="0">
              <a:buNone/>
              <a:defRPr/>
            </a:pPr>
            <a:endParaRPr sz="1800" dirty="0"/>
          </a:p>
          <a:p>
            <a:pPr>
              <a:defRPr/>
            </a:pPr>
            <a:endParaRPr sz="18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660232" y="6520259"/>
            <a:ext cx="2133600" cy="3651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Totstandkoming stelsel</a:t>
            </a: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681263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Totstandkoming stelsel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9"/>
            <a:ext cx="9144000" cy="646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681263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schemeClr val="bg1"/>
                </a:solidFill>
              </a:rPr>
              <a:t>Totstandkoming stelsel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7" y="0"/>
            <a:ext cx="9159055" cy="64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8546914" y="6677290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660232" y="6592267"/>
            <a:ext cx="2133600" cy="365125"/>
          </a:xfrm>
        </p:spPr>
        <p:txBody>
          <a:bodyPr/>
          <a:lstStyle/>
          <a:p>
            <a:pPr algn="r"/>
            <a:r>
              <a:rPr lang="nl-NL" sz="1000" dirty="0" smtClean="0">
                <a:solidFill>
                  <a:schemeClr val="bg1"/>
                </a:solidFill>
              </a:rPr>
              <a:t>Totstandkoming stelsel</a:t>
            </a:r>
            <a:endParaRPr lang="nl-NL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546914" y="6677290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50" y="1340768"/>
            <a:ext cx="7822232" cy="47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331415" y="913284"/>
            <a:ext cx="8201025" cy="571500"/>
          </a:xfrm>
        </p:spPr>
        <p:txBody>
          <a:bodyPr/>
          <a:lstStyle/>
          <a:p>
            <a:r>
              <a:rPr lang="nl-NL" dirty="0" smtClean="0"/>
              <a:t>Het stelsel</a:t>
            </a:r>
            <a:endParaRPr lang="nl-NL" dirty="0"/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660232" y="6592267"/>
            <a:ext cx="2133600" cy="365125"/>
          </a:xfrm>
        </p:spPr>
        <p:txBody>
          <a:bodyPr/>
          <a:lstStyle/>
          <a:p>
            <a:pPr algn="r"/>
            <a:r>
              <a:rPr lang="nl-NL" sz="1000" dirty="0" smtClean="0">
                <a:solidFill>
                  <a:schemeClr val="bg1"/>
                </a:solidFill>
              </a:rPr>
              <a:t>Totstandkoming stelsel</a:t>
            </a:r>
            <a:endParaRPr lang="nl-NL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92" y="0"/>
            <a:ext cx="9157392" cy="647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ijdelijke aanduiding voor datum 1"/>
          <p:cNvSpPr txBox="1">
            <a:spLocks/>
          </p:cNvSpPr>
          <p:nvPr/>
        </p:nvSpPr>
        <p:spPr>
          <a:xfrm>
            <a:off x="681263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Totstandkoming stelsel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nemieke RWS\basisgids\IG-voortgang-omgevingsstelsel_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50" y="0"/>
            <a:ext cx="9200556" cy="6506108"/>
          </a:xfrm>
          <a:prstGeom prst="rect">
            <a:avLst/>
          </a:prstGeom>
          <a:noFill/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681263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Totstandkoming stelsel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58" y="0"/>
            <a:ext cx="9199815" cy="65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681263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Totstandkoming stelsel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1" y="0"/>
            <a:ext cx="9170311" cy="64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atum 1"/>
          <p:cNvSpPr txBox="1">
            <a:spLocks/>
          </p:cNvSpPr>
          <p:nvPr/>
        </p:nvSpPr>
        <p:spPr bwMode="auto">
          <a:xfrm>
            <a:off x="6804248" y="6592267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nl-NL" sz="1000" dirty="0" smtClean="0">
                <a:solidFill>
                  <a:schemeClr val="bg1"/>
                </a:solidFill>
              </a:rPr>
              <a:t>Totstandkoming stelsel</a:t>
            </a:r>
            <a:endParaRPr lang="nl-NL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-1"/>
            <a:ext cx="9144002" cy="64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681263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chemeClr val="bg1"/>
                </a:solidFill>
              </a:rPr>
              <a:t>Totstandkoming stelsel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nemieke RWS\basisgids\IG-invoeringsw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66637"/>
          </a:xfrm>
          <a:prstGeom prst="rect">
            <a:avLst/>
          </a:prstGeom>
          <a:noFill/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Basispresentatie Omgevingswet, juli 2018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 bwMode="auto">
          <a:xfrm>
            <a:off x="6812632" y="6592267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sz="14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nl-NL" sz="1000" dirty="0" smtClean="0">
                <a:solidFill>
                  <a:schemeClr val="bg1"/>
                </a:solidFill>
              </a:rPr>
              <a:t>Totstandkoming stelsel</a:t>
            </a:r>
            <a:endParaRPr lang="nl-NL" sz="1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n de slag met de Omgevingswet_template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4E9625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42952</TotalTime>
  <Words>152</Words>
  <Application>Microsoft Office PowerPoint</Application>
  <PresentationFormat>Diavoorstelling (4:3)</PresentationFormat>
  <Paragraphs>50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Verdana</vt:lpstr>
      <vt:lpstr>Aan de slag met de Omgevingswet_template</vt:lpstr>
      <vt:lpstr>Volgdia</vt:lpstr>
      <vt:lpstr>Stelselherziening</vt:lpstr>
      <vt:lpstr>PowerPoint-presentatie</vt:lpstr>
      <vt:lpstr>Het stelsel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Totstandkoming Stelsel</dc:title>
  <dc:creator>Aan de slag met de Omgevingswet</dc:creator>
  <cp:lastModifiedBy>Linda van Berkel</cp:lastModifiedBy>
  <cp:revision>913</cp:revision>
  <cp:lastPrinted>2016-10-14T07:03:54Z</cp:lastPrinted>
  <dcterms:modified xsi:type="dcterms:W3CDTF">2018-08-29T15:16:43Z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