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8" r:id="rId1"/>
    <p:sldMasterId id="2147483707" r:id="rId2"/>
  </p:sldMasterIdLst>
  <p:notesMasterIdLst>
    <p:notesMasterId r:id="rId12"/>
  </p:notesMasterIdLst>
  <p:handoutMasterIdLst>
    <p:handoutMasterId r:id="rId13"/>
  </p:handoutMasterIdLst>
  <p:sldIdLst>
    <p:sldId id="294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3">
          <p15:clr>
            <a:srgbClr val="A4A3A4"/>
          </p15:clr>
        </p15:guide>
        <p15:guide id="2" orient="horz" pos="1141">
          <p15:clr>
            <a:srgbClr val="A4A3A4"/>
          </p15:clr>
        </p15:guide>
        <p15:guide id="3" orient="horz" pos="2286">
          <p15:clr>
            <a:srgbClr val="A4A3A4"/>
          </p15:clr>
        </p15:guide>
        <p15:guide id="4" pos="2892">
          <p15:clr>
            <a:srgbClr val="A4A3A4"/>
          </p15:clr>
        </p15:guide>
        <p15:guide id="5" pos="2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00"/>
    <a:srgbClr val="275937"/>
    <a:srgbClr val="3987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77" autoAdjust="0"/>
    <p:restoredTop sz="94674" autoAdjust="0"/>
  </p:normalViewPr>
  <p:slideViewPr>
    <p:cSldViewPr snapToGrid="0" snapToObjects="1" showGuides="1">
      <p:cViewPr varScale="1">
        <p:scale>
          <a:sx n="109" d="100"/>
          <a:sy n="109" d="100"/>
        </p:scale>
        <p:origin x="1614" y="78"/>
      </p:cViewPr>
      <p:guideLst>
        <p:guide orient="horz" pos="3863"/>
        <p:guide orient="horz" pos="1141"/>
        <p:guide orient="horz" pos="2286"/>
        <p:guide pos="2892"/>
        <p:guide pos="2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DB60-9960-7E4E-BA4A-B29DFB46F3EE}" type="datetime1">
              <a:rPr lang="nl-NL" smtClean="0"/>
              <a:t>21-1-2019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0EAE8-FB6A-B847-B804-B8BC08416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43355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43F22-96A7-2946-9F02-228CB8E4306F}" type="datetime1">
              <a:rPr lang="nl-NL" smtClean="0"/>
              <a:t>21-1-2019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6D882-3718-4F40-87D5-7C3050DB7ED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98587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>
                <a:solidFill>
                  <a:prstClr val="black"/>
                </a:solidFill>
              </a:rPr>
              <a:pPr/>
              <a:t>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20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10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3593" indent="-173593">
              <a:buFontTx/>
              <a:buChar char="-"/>
            </a:pPr>
            <a:endParaRPr lang="nl-NL" baseline="0" dirty="0" smtClean="0"/>
          </a:p>
        </p:txBody>
      </p:sp>
      <p:sp>
        <p:nvSpPr>
          <p:cNvPr id="583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 marL="752237" indent="-289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 marL="1157288" indent="-2314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 marL="1620203" indent="-2314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 marL="2083118" indent="-2314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marL="2546033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marL="3008948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marL="3471863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marL="3934778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0"/>
              </a:spcBef>
            </a:pPr>
            <a:fld id="{503A69B8-CCCC-4EC3-90C8-3884C587684D}" type="slidenum">
              <a:rPr lang="nl-NL" altLang="nl-NL" smtClean="0">
                <a:latin typeface="Arial" pitchFamily="34" charset="0"/>
                <a:ea typeface="MS PGothic" pitchFamily="34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nl-NL" altLang="nl-NL" smtClean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23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Eventuele voettekst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D88E8-1530-474F-A7AB-EB6DE1C99DC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44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>
                <a:solidFill>
                  <a:prstClr val="black"/>
                </a:solidFill>
              </a:rPr>
              <a:pPr/>
              <a:t>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55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Tijdelijke aanduiding voor notities 2"/>
          <p:cNvSpPr>
            <a:spLocks noGrp="1"/>
          </p:cNvSpPr>
          <p:nvPr>
            <p:ph type="body" idx="1"/>
          </p:nvPr>
        </p:nvSpPr>
        <p:spPr bwMode="auto">
          <a:xfrm>
            <a:off x="685804" y="4343401"/>
            <a:ext cx="5577733" cy="4548554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endParaRPr lang="nl-NL" baseline="0" dirty="0" smtClean="0">
              <a:sym typeface="Wingdings" panose="05000000000000000000" pitchFamily="2" charset="2"/>
            </a:endParaRPr>
          </a:p>
        </p:txBody>
      </p:sp>
      <p:sp>
        <p:nvSpPr>
          <p:cNvPr id="593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CB8909-04AF-4A69-AF85-BB62749762B3}" type="slidenum">
              <a:rPr lang="nl-NL" smtClean="0">
                <a:latin typeface="Times New Roman" pitchFamily="18" charset="0"/>
              </a:rPr>
              <a:pPr/>
              <a:t>6</a:t>
            </a:fld>
            <a:endParaRPr lang="nl-NL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46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nl-NL" i="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Eventuele voettekst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0D88E8-1530-474F-A7AB-EB6DE1C99DC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80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6D882-3718-4F40-87D5-7C3050DB7ED2}" type="slidenum">
              <a:rPr lang="nl-NL" smtClean="0">
                <a:solidFill>
                  <a:prstClr val="black"/>
                </a:solidFill>
              </a:rPr>
              <a:pPr/>
              <a:t>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185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altLang="nl-NL" dirty="0" smtClean="0">
              <a:ea typeface="MS PGothic" pitchFamily="34" charset="-128"/>
            </a:endParaRPr>
          </a:p>
        </p:txBody>
      </p:sp>
      <p:sp>
        <p:nvSpPr>
          <p:cNvPr id="583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1pPr>
            <a:lvl2pPr marL="752237" indent="-2893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2pPr>
            <a:lvl3pPr marL="1157288" indent="-2314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3pPr>
            <a:lvl4pPr marL="1620203" indent="-2314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4pPr>
            <a:lvl5pPr marL="2083118" indent="-23145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5pPr>
            <a:lvl6pPr marL="2546033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6pPr>
            <a:lvl7pPr marL="3008948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7pPr>
            <a:lvl8pPr marL="3471863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8pPr>
            <a:lvl9pPr marL="3934778" indent="-23145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0"/>
              </a:spcBef>
            </a:pPr>
            <a:fld id="{503A69B8-CCCC-4EC3-90C8-3884C587684D}" type="slidenum">
              <a:rPr lang="nl-NL" altLang="nl-NL" smtClean="0">
                <a:latin typeface="Arial" pitchFamily="34" charset="0"/>
                <a:ea typeface="MS PGothic" pitchFamily="34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nl-NL" altLang="nl-NL" smtClean="0">
              <a:latin typeface="Arial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161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3424047"/>
            <a:ext cx="3878753" cy="155015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&lt;naam&gt;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1" hasCustomPrompt="1"/>
          </p:nvPr>
        </p:nvSpPr>
        <p:spPr>
          <a:xfrm>
            <a:off x="4767263" y="5402696"/>
            <a:ext cx="3878262" cy="931863"/>
          </a:xfrm>
        </p:spPr>
        <p:txBody>
          <a:bodyPr anchor="b">
            <a:noAutofit/>
          </a:bodyPr>
          <a:lstStyle>
            <a:lvl1pPr marL="0" indent="0" algn="l">
              <a:buFontTx/>
              <a:buNone/>
              <a:defRPr sz="100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 sz="1000">
                <a:solidFill>
                  <a:schemeClr val="bg1"/>
                </a:solidFill>
              </a:defRPr>
            </a:lvl2pPr>
            <a:lvl3pPr marL="914400" indent="0" algn="l">
              <a:buFontTx/>
              <a:buNone/>
              <a:defRPr sz="1000">
                <a:solidFill>
                  <a:schemeClr val="bg1"/>
                </a:solidFill>
              </a:defRPr>
            </a:lvl3pPr>
            <a:lvl4pPr marL="1371600" indent="0" algn="l">
              <a:buFontTx/>
              <a:buNone/>
              <a:defRPr sz="1000">
                <a:solidFill>
                  <a:schemeClr val="bg1"/>
                </a:solidFill>
              </a:defRPr>
            </a:lvl4pPr>
            <a:lvl5pPr marL="1828800" indent="0" algn="l">
              <a:buFontTx/>
              <a:buNone/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&lt;versie&gt;</a:t>
            </a:r>
            <a:endParaRPr lang="nl-NL" dirty="0"/>
          </a:p>
        </p:txBody>
      </p:sp>
      <p:sp>
        <p:nvSpPr>
          <p:cNvPr id="23" name="Rechthoek 2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32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42913" y="1811338"/>
            <a:ext cx="4453799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>
          <a:xfrm>
            <a:off x="5186363" y="1811338"/>
            <a:ext cx="3494087" cy="4300538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87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somming 2collo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9600" cy="4256088"/>
          </a:xfrm>
        </p:spPr>
        <p:txBody>
          <a:bodyPr numCol="2" spcCol="360000"/>
          <a:lstStyle>
            <a:lvl1pPr marL="285750" indent="-285750" algn="l"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285750" algn="l">
              <a:buFont typeface="Arial"/>
              <a:buChar char="•"/>
              <a:defRPr/>
            </a:lvl2pPr>
            <a:lvl3pPr marL="1200150" indent="-285750" algn="l">
              <a:buFont typeface="Arial"/>
              <a:buChar char="•"/>
              <a:defRPr/>
            </a:lvl3pPr>
            <a:lvl4pPr marL="1657350" indent="-285750" algn="l">
              <a:buFont typeface="Arial"/>
              <a:buChar char="•"/>
              <a:defRPr/>
            </a:lvl4pPr>
            <a:lvl5pPr marL="2114550" indent="-285750" algn="l">
              <a:buFont typeface="Arial"/>
              <a:buChar char="•"/>
              <a:defRPr/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51688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0" y="4779818"/>
            <a:ext cx="9144000" cy="148604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8223250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4677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+ 2x beeld h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50850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0850" y="1811338"/>
            <a:ext cx="8229600" cy="2073559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70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 + 2x beeld 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926E4-11B3-B64B-8EE4-687F3D5A2AC1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2"/>
          </p:nvPr>
        </p:nvSpPr>
        <p:spPr>
          <a:xfrm>
            <a:off x="4792644" y="1805082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</p:spPr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8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1811338"/>
            <a:ext cx="3947060" cy="432117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afbeelding 5"/>
          <p:cNvSpPr>
            <a:spLocks noGrp="1"/>
          </p:cNvSpPr>
          <p:nvPr>
            <p:ph type="pic" sz="quarter" idx="14"/>
          </p:nvPr>
        </p:nvSpPr>
        <p:spPr>
          <a:xfrm>
            <a:off x="4789696" y="4078829"/>
            <a:ext cx="3890754" cy="2053685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5758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+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3736302" cy="663123"/>
          </a:xfrm>
        </p:spPr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CF565-E116-0249-97A2-BDF505AB21A5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457200" y="2182862"/>
            <a:ext cx="3729952" cy="2743200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7" name="Tijdelijke aanduiding voor afbeelding 6"/>
          <p:cNvSpPr>
            <a:spLocks noGrp="1"/>
          </p:cNvSpPr>
          <p:nvPr>
            <p:ph type="pic" sz="quarter" idx="14"/>
          </p:nvPr>
        </p:nvSpPr>
        <p:spPr>
          <a:xfrm>
            <a:off x="4567238" y="1160462"/>
            <a:ext cx="4235017" cy="4972051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8760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789531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afbeeldingen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4" y="1168400"/>
            <a:ext cx="2919557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8" name="Tijdelijke aanduiding voor afbeelding 8"/>
          <p:cNvSpPr>
            <a:spLocks noGrp="1"/>
          </p:cNvSpPr>
          <p:nvPr>
            <p:ph type="pic" sz="quarter" idx="14"/>
          </p:nvPr>
        </p:nvSpPr>
        <p:spPr>
          <a:xfrm>
            <a:off x="4756727" y="1160463"/>
            <a:ext cx="2932546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215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8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9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956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1800000"/>
            <a:ext cx="4129200" cy="427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8201025" cy="5715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8192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 + afb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&lt;hoofdstuk titel&gt;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&lt;inhoud hoofdstuk&gt;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4724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8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9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75676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1800000"/>
            <a:ext cx="4129200" cy="427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7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8201025" cy="571500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9107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2178000"/>
            <a:ext cx="4129200" cy="4032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43982" y="980728"/>
            <a:ext cx="4168577" cy="100811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573231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23528" y="1814400"/>
            <a:ext cx="4129200" cy="43992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 smtClean="0"/>
          </a:p>
        </p:txBody>
      </p:sp>
      <p:sp>
        <p:nvSpPr>
          <p:cNvPr id="8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4168577" cy="1008112"/>
          </a:xfrm>
          <a:noFill/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666699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7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4168577" cy="1008112"/>
          </a:xfrm>
          <a:noFill/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10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487007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68313" y="2070000"/>
            <a:ext cx="84024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 smtClean="0"/>
              <a:t>Klik</a:t>
            </a:r>
            <a:r>
              <a:rPr lang="nl-NL" noProof="0" dirty="0" smtClean="0"/>
              <a:t> </a:t>
            </a:r>
            <a:r>
              <a:rPr lang="nl-NL" noProof="0" dirty="0" err="1" smtClean="0"/>
              <a:t>om</a:t>
            </a:r>
            <a:r>
              <a:rPr lang="nl-NL" noProof="0" dirty="0" smtClean="0"/>
              <a:t> de </a:t>
            </a:r>
            <a:r>
              <a:rPr lang="nl-NL" noProof="0" dirty="0" err="1" smtClean="0"/>
              <a:t>modelstijlen</a:t>
            </a:r>
            <a:r>
              <a:rPr lang="nl-NL" noProof="0" dirty="0" smtClean="0"/>
              <a:t> </a:t>
            </a:r>
            <a:r>
              <a:rPr lang="nl-NL" noProof="0" dirty="0" err="1" smtClean="0"/>
              <a:t>te</a:t>
            </a:r>
            <a:r>
              <a:rPr lang="nl-NL" noProof="0" dirty="0" smtClean="0"/>
              <a:t> </a:t>
            </a:r>
            <a:r>
              <a:rPr lang="nl-NL" noProof="0" dirty="0" err="1" smtClean="0"/>
              <a:t>bewerken</a:t>
            </a:r>
            <a:endParaRPr lang="nl-NL" noProof="0" dirty="0" smtClean="0"/>
          </a:p>
          <a:p>
            <a:pPr lvl="1"/>
            <a:r>
              <a:rPr lang="nl-NL" noProof="0" dirty="0" err="1" smtClean="0"/>
              <a:t>Tweede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2"/>
            <a:r>
              <a:rPr lang="nl-NL" noProof="0" dirty="0" err="1" smtClean="0"/>
              <a:t>Derde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3"/>
            <a:r>
              <a:rPr lang="nl-NL" noProof="0" dirty="0" err="1" smtClean="0"/>
              <a:t>Vierde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 smtClean="0"/>
          </a:p>
          <a:p>
            <a:pPr lvl="4"/>
            <a:r>
              <a:rPr lang="nl-NL" noProof="0" dirty="0" err="1" smtClean="0"/>
              <a:t>Vijfde</a:t>
            </a:r>
            <a:r>
              <a:rPr lang="nl-NL" noProof="0" dirty="0" smtClean="0"/>
              <a:t> </a:t>
            </a:r>
            <a:r>
              <a:rPr lang="nl-NL" noProof="0" dirty="0" err="1" smtClean="0"/>
              <a:t>niveau</a:t>
            </a:r>
            <a:endParaRPr lang="nl-NL" noProof="0" dirty="0"/>
          </a:p>
        </p:txBody>
      </p:sp>
      <p:sp>
        <p:nvSpPr>
          <p:cNvPr id="6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380256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331415" y="908720"/>
            <a:ext cx="8393485" cy="792088"/>
          </a:xfrm>
          <a:noFill/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8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0232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2815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6725" y="1293813"/>
            <a:ext cx="8401050" cy="4921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66725" y="2068513"/>
            <a:ext cx="4124325" cy="41386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743450" y="2068513"/>
            <a:ext cx="4124325" cy="4138612"/>
          </a:xfrm>
        </p:spPr>
        <p:txBody>
          <a:bodyPr/>
          <a:lstStyle/>
          <a:p>
            <a:r>
              <a:rPr lang="nl-NL" smtClean="0"/>
              <a:t>Klik op het pictogram als u een illustratie wilt toevoegen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466725" y="6611938"/>
            <a:ext cx="1905000" cy="1190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0E4B359-E2E3-44DC-A349-1126A74EF1B4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7264400" y="6611938"/>
            <a:ext cx="1508125" cy="119062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Sheet #</a:t>
            </a:r>
            <a:endParaRPr lang="nl-NL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5976" y="6525344"/>
            <a:ext cx="3097337" cy="20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r>
              <a:rPr lang="nl-NL" smtClean="0"/>
              <a:t>Basispresentatie Omgevingswet augustus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4737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Sheet #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Basispresentatie Omgevingswet augustus 2018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566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&lt;hoofdstuk titel&gt;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&lt;inhoud hoofdstuk&gt;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85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4579430" y="890588"/>
            <a:ext cx="4577082" cy="5609264"/>
          </a:xfrm>
          <a:prstGeom prst="rect">
            <a:avLst/>
          </a:prstGeom>
          <a:solidFill>
            <a:srgbClr val="E17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&lt;hoofdstuk titel&gt;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&lt;inhoud hoofdstuk&gt;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19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Hoofdstuk + af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767108" y="1171764"/>
            <a:ext cx="4015134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 smtClean="0"/>
              <a:t>&lt;hoofdstuk titel&gt;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767108" y="2413590"/>
            <a:ext cx="3878753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&lt;inhoud hoofdstuk&gt;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Tijdelijke aanduiding voor afbeelding 12"/>
          <p:cNvSpPr>
            <a:spLocks noGrp="1"/>
          </p:cNvSpPr>
          <p:nvPr>
            <p:ph type="pic" sz="quarter" idx="10"/>
          </p:nvPr>
        </p:nvSpPr>
        <p:spPr>
          <a:xfrm>
            <a:off x="-6256" y="890588"/>
            <a:ext cx="4585686" cy="560926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endParaRPr lang="nl-NL" dirty="0"/>
          </a:p>
        </p:txBody>
      </p:sp>
      <p:sp>
        <p:nvSpPr>
          <p:cNvPr id="9" name="Rechthoek 8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827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 smtClean="0"/>
              <a:t>&lt;hoofdstuk titel&gt;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&lt;inhoud hoofdstuk&gt;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913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 userDrawn="1"/>
        </p:nvSpPr>
        <p:spPr>
          <a:xfrm>
            <a:off x="188" y="828241"/>
            <a:ext cx="9156512" cy="5671610"/>
          </a:xfrm>
          <a:prstGeom prst="rect">
            <a:avLst/>
          </a:prstGeom>
          <a:solidFill>
            <a:srgbClr val="27593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&lt;hoofdstuk titel&gt;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&lt;inhoud hoofdstuk&gt;</a:t>
            </a:r>
          </a:p>
          <a:p>
            <a:endParaRPr lang="nl-NL" dirty="0" smtClean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3" name="Rechthoek 12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312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2pPr>
            <a:lvl3pPr marL="9144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3pPr>
            <a:lvl4pPr marL="13716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4pPr>
            <a:lvl5pPr marL="1828800" indent="0">
              <a:lnSpc>
                <a:spcPts val="2400"/>
              </a:lnSpc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37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07E72-D634-B14E-8F42-930BB5C3EACA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>
          <a:xfrm>
            <a:off x="450850" y="1811338"/>
            <a:ext cx="8223250" cy="4305685"/>
          </a:xfrm>
        </p:spPr>
        <p:txBody>
          <a:bodyPr>
            <a:normAutofit/>
          </a:bodyPr>
          <a:lstStyle>
            <a:lvl1pPr marL="285750" indent="-285750">
              <a:lnSpc>
                <a:spcPts val="2400"/>
              </a:lnSpc>
              <a:buFont typeface="Arial"/>
              <a:buChar char="•"/>
              <a:defRPr sz="1600">
                <a:solidFill>
                  <a:schemeClr val="tx1"/>
                </a:solidFill>
              </a:defRPr>
            </a:lvl1pPr>
            <a:lvl2pPr marL="457200" indent="0">
              <a:lnSpc>
                <a:spcPts val="2400"/>
              </a:lnSpc>
              <a:buFontTx/>
              <a:buNone/>
              <a:defRPr sz="1800"/>
            </a:lvl2pPr>
            <a:lvl3pPr marL="914400" indent="0">
              <a:lnSpc>
                <a:spcPts val="2400"/>
              </a:lnSpc>
              <a:buFontTx/>
              <a:buNone/>
              <a:defRPr sz="1800"/>
            </a:lvl3pPr>
            <a:lvl4pPr marL="1371600" indent="0">
              <a:lnSpc>
                <a:spcPts val="2400"/>
              </a:lnSpc>
              <a:buFontTx/>
              <a:buNone/>
              <a:defRPr sz="1800"/>
            </a:lvl4pPr>
            <a:lvl5pPr marL="1828800" indent="0">
              <a:lnSpc>
                <a:spcPts val="2400"/>
              </a:lnSpc>
              <a:buFontTx/>
              <a:buNone/>
              <a:defRPr sz="1800"/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199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0850" y="1169390"/>
            <a:ext cx="8229600" cy="663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0849" y="1733120"/>
            <a:ext cx="8292909" cy="4016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21/1/19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  <p:pic>
        <p:nvPicPr>
          <p:cNvPr id="17" name="Afbeelding 16" descr="RO_RWS_Aan de slag met_BOL_RGB.eps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7" y="1"/>
            <a:ext cx="3045646" cy="89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78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690" r:id="rId8"/>
    <p:sldLayoutId id="2147483695" r:id="rId9"/>
    <p:sldLayoutId id="2147483704" r:id="rId10"/>
    <p:sldLayoutId id="2147483703" r:id="rId11"/>
    <p:sldLayoutId id="2147483691" r:id="rId12"/>
    <p:sldLayoutId id="2147483705" r:id="rId13"/>
    <p:sldLayoutId id="2147483706" r:id="rId14"/>
    <p:sldLayoutId id="2147483692" r:id="rId15"/>
    <p:sldLayoutId id="2147483693" r:id="rId16"/>
    <p:sldLayoutId id="2147483694" r:id="rId17"/>
    <p:sldLayoutId id="2147483716" r:id="rId18"/>
    <p:sldLayoutId id="2147483718" r:id="rId19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rgbClr val="275937"/>
          </a:solidFill>
          <a:latin typeface="Verdana"/>
          <a:ea typeface="+mj-ea"/>
          <a:cs typeface="Verdana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1pPr>
      <a:lvl2pPr marL="4572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2pPr>
      <a:lvl3pPr marL="9144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3pPr>
      <a:lvl4pPr marL="13716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4pPr>
      <a:lvl5pPr marL="1828800" indent="0" algn="l" defTabSz="457200" rtl="0" eaLnBrk="1" latinLnBrk="0" hangingPunct="1">
        <a:lnSpc>
          <a:spcPct val="100000"/>
        </a:lnSpc>
        <a:spcBef>
          <a:spcPct val="20000"/>
        </a:spcBef>
        <a:buFontTx/>
        <a:buNone/>
        <a:defRPr sz="1600" b="0" i="0" kern="1200">
          <a:solidFill>
            <a:srgbClr val="275937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1415" y="1628800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Klik om de opmaakprofielen van de </a:t>
            </a:r>
            <a:r>
              <a:rPr lang="nl-NL" altLang="nl-NL" dirty="0" err="1" smtClean="0"/>
              <a:t>modeltekst</a:t>
            </a:r>
            <a:r>
              <a:rPr lang="nl-NL" altLang="nl-NL" dirty="0" smtClean="0"/>
              <a:t> te bewerken</a:t>
            </a:r>
          </a:p>
          <a:p>
            <a:pPr lvl="1"/>
            <a:r>
              <a:rPr lang="nl-NL" altLang="nl-NL" dirty="0" smtClean="0"/>
              <a:t>Tweede niveau</a:t>
            </a:r>
          </a:p>
          <a:p>
            <a:pPr lvl="2"/>
            <a:r>
              <a:rPr lang="nl-NL" altLang="nl-NL" dirty="0" smtClean="0"/>
              <a:t>Derde niveau</a:t>
            </a:r>
          </a:p>
          <a:p>
            <a:pPr lvl="3"/>
            <a:r>
              <a:rPr lang="nl-NL" altLang="nl-NL" dirty="0" smtClean="0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31415" y="908720"/>
            <a:ext cx="82010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het opmaakprofiel te bewerken</a:t>
            </a:r>
          </a:p>
        </p:txBody>
      </p:sp>
      <p:pic>
        <p:nvPicPr>
          <p:cNvPr id="11" name="Afbeelding 10" descr="Omgevingswet_pos_RGB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7" y="78679"/>
            <a:ext cx="2368731" cy="698821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0" y="6506108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nl-NL" sz="2200">
              <a:solidFill>
                <a:prstClr val="black"/>
              </a:solidFill>
            </a:endParaRPr>
          </a:p>
        </p:txBody>
      </p:sp>
      <p:sp>
        <p:nvSpPr>
          <p:cNvPr id="14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nl-NL" smtClean="0"/>
              <a:t>Sheet #</a:t>
            </a:r>
            <a:endParaRPr lang="nl-NL" dirty="0" smtClean="0"/>
          </a:p>
        </p:txBody>
      </p:sp>
      <p:sp>
        <p:nvSpPr>
          <p:cNvPr id="15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nl-NL" smtClean="0"/>
              <a:t>Basispresentatie Omgevingswet augustus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214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spc="-60">
          <a:solidFill>
            <a:srgbClr val="275937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lang="nl-NL" sz="1400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678" y="1124744"/>
            <a:ext cx="5734963" cy="5242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Gaan werken met de Omgevingswet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16216" y="6506108"/>
            <a:ext cx="2286039" cy="365125"/>
          </a:xfrm>
        </p:spPr>
        <p:txBody>
          <a:bodyPr/>
          <a:lstStyle/>
          <a:p>
            <a:r>
              <a:rPr lang="nl-NL" dirty="0" smtClean="0"/>
              <a:t>Werken met de Omgevingswet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13084"/>
            <a:ext cx="2674640" cy="365125"/>
          </a:xfrm>
        </p:spPr>
        <p:txBody>
          <a:bodyPr/>
          <a:lstStyle/>
          <a:p>
            <a:r>
              <a:rPr lang="nl-NL" dirty="0">
                <a:solidFill>
                  <a:prstClr val="white"/>
                </a:solidFill>
              </a:rPr>
              <a:t>Basispresentatie Omgevingswet augustus 2018</a:t>
            </a:r>
          </a:p>
        </p:txBody>
      </p:sp>
    </p:spTree>
    <p:extLst>
      <p:ext uri="{BB962C8B-B14F-4D97-AF65-F5344CB8AC3E}">
        <p14:creationId xmlns:p14="http://schemas.microsoft.com/office/powerpoint/2010/main" val="25259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7828"/>
            <a:ext cx="8229600" cy="66312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Anders werken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340768"/>
            <a:ext cx="4608512" cy="4608512"/>
          </a:xfrm>
          <a:prstGeom prst="rect">
            <a:avLst/>
          </a:prstGeom>
        </p:spPr>
      </p:pic>
      <p:sp>
        <p:nvSpPr>
          <p:cNvPr id="7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57200" y="6513084"/>
            <a:ext cx="2602632" cy="365125"/>
          </a:xfrm>
        </p:spPr>
        <p:txBody>
          <a:bodyPr/>
          <a:lstStyle/>
          <a:p>
            <a:r>
              <a:rPr lang="nl-NL" dirty="0">
                <a:solidFill>
                  <a:prstClr val="white"/>
                </a:solidFill>
              </a:rPr>
              <a:t>Basispresentatie Omgevingswet augustus 2018</a:t>
            </a:r>
          </a:p>
        </p:txBody>
      </p:sp>
      <p:sp>
        <p:nvSpPr>
          <p:cNvPr id="8" name="Tijdelijke aanduiding voor datum 2"/>
          <p:cNvSpPr txBox="1">
            <a:spLocks/>
          </p:cNvSpPr>
          <p:nvPr/>
        </p:nvSpPr>
        <p:spPr>
          <a:xfrm>
            <a:off x="6516216" y="6506108"/>
            <a:ext cx="22860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b="0" i="0" kern="1200">
                <a:solidFill>
                  <a:srgbClr val="FFFFFF"/>
                </a:solidFill>
                <a:latin typeface="Verdana"/>
                <a:ea typeface="+mn-ea"/>
                <a:cs typeface="Verdana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mtClean="0"/>
              <a:t>Werken met de Omgevingswet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17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jdelijke aanduiding voor inhoud 2"/>
          <p:cNvSpPr>
            <a:spLocks noGrp="1"/>
          </p:cNvSpPr>
          <p:nvPr>
            <p:ph sz="half" idx="1"/>
          </p:nvPr>
        </p:nvSpPr>
        <p:spPr bwMode="auto">
          <a:xfrm>
            <a:off x="323528" y="1800000"/>
            <a:ext cx="8352928" cy="427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altLang="nl-NL" sz="2000" dirty="0" smtClean="0"/>
              <a:t>Meer/anders integraal werken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altLang="nl-NL" sz="2000" dirty="0" smtClean="0"/>
              <a:t>Meer/anders gebiedsgericht werken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altLang="nl-NL" sz="2000" dirty="0" smtClean="0"/>
              <a:t>Meer/anders in regionale samenwerking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altLang="nl-NL" sz="2000" dirty="0" smtClean="0"/>
              <a:t>Meer/anders in samenwerking met de samenleving</a:t>
            </a:r>
          </a:p>
        </p:txBody>
      </p:sp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Veranderopgave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97152"/>
            <a:ext cx="1584176" cy="1584176"/>
          </a:xfrm>
          <a:prstGeom prst="rect">
            <a:avLst/>
          </a:prstGeom>
        </p:spPr>
      </p:pic>
      <p:sp>
        <p:nvSpPr>
          <p:cNvPr id="5" name="Tijdelijke aanduiding voor voettekst 3"/>
          <p:cNvSpPr>
            <a:spLocks noGrp="1"/>
          </p:cNvSpPr>
          <p:nvPr>
            <p:ph type="ftr" sz="quarter" idx="4294967295"/>
          </p:nvPr>
        </p:nvSpPr>
        <p:spPr>
          <a:xfrm>
            <a:off x="467544" y="6492875"/>
            <a:ext cx="2674640" cy="365125"/>
          </a:xfrm>
          <a:prstGeom prst="rect">
            <a:avLst/>
          </a:prstGeom>
        </p:spPr>
        <p:txBody>
          <a:bodyPr/>
          <a:lstStyle/>
          <a:p>
            <a:r>
              <a:rPr lang="nl-NL" sz="1000" dirty="0">
                <a:solidFill>
                  <a:prstClr val="white"/>
                </a:solidFill>
              </a:rPr>
              <a:t>Basispresentatie Omgevingswet augustus 2018</a:t>
            </a:r>
          </a:p>
        </p:txBody>
      </p:sp>
      <p:sp>
        <p:nvSpPr>
          <p:cNvPr id="6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16216" y="6506108"/>
            <a:ext cx="2286039" cy="365125"/>
          </a:xfrm>
        </p:spPr>
        <p:txBody>
          <a:bodyPr/>
          <a:lstStyle/>
          <a:p>
            <a:r>
              <a:rPr lang="nl-NL" dirty="0" smtClean="0"/>
              <a:t>Werken met de Omgevingswet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97152"/>
            <a:ext cx="1584176" cy="1584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 !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67544" y="6492875"/>
            <a:ext cx="2386608" cy="464517"/>
          </a:xfrm>
        </p:spPr>
        <p:txBody>
          <a:bodyPr/>
          <a:lstStyle/>
          <a:p>
            <a:r>
              <a:rPr lang="nl-NL" dirty="0">
                <a:solidFill>
                  <a:prstClr val="white"/>
                </a:solidFill>
              </a:rPr>
              <a:t>Basispresentatie Omgevingswet augustus 2018</a:t>
            </a:r>
          </a:p>
          <a:p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sz="2000" dirty="0" smtClean="0"/>
              <a:t>Ambities bepalen</a:t>
            </a:r>
          </a:p>
          <a:p>
            <a:pPr>
              <a:lnSpc>
                <a:spcPct val="150000"/>
              </a:lnSpc>
            </a:pPr>
            <a:r>
              <a:rPr lang="nl-NL" sz="2000" dirty="0" smtClean="0"/>
              <a:t>Bestaande gegevens gebruiken voor beleidscyclus (VTH)</a:t>
            </a:r>
          </a:p>
          <a:p>
            <a:pPr>
              <a:lnSpc>
                <a:spcPct val="150000"/>
              </a:lnSpc>
            </a:pPr>
            <a:r>
              <a:rPr lang="nl-NL" sz="2000" dirty="0" smtClean="0"/>
              <a:t>Om doelen te realiseren: deel agenda met anderen (afhankelijkheden tussen kerninstrumenten)</a:t>
            </a:r>
          </a:p>
          <a:p>
            <a:pPr>
              <a:lnSpc>
                <a:spcPct val="150000"/>
              </a:lnSpc>
            </a:pPr>
            <a:r>
              <a:rPr lang="nl-NL" sz="2000" dirty="0" smtClean="0"/>
              <a:t>Bekijk de instrumenten in samenhang</a:t>
            </a:r>
          </a:p>
          <a:p>
            <a:pPr>
              <a:lnSpc>
                <a:spcPct val="150000"/>
              </a:lnSpc>
            </a:pPr>
            <a:r>
              <a:rPr lang="nl-NL" sz="2000" dirty="0" smtClean="0"/>
              <a:t>Kijk over je eigen </a:t>
            </a:r>
            <a:r>
              <a:rPr lang="nl-NL" sz="2000" dirty="0" err="1" smtClean="0"/>
              <a:t>overheidslaag</a:t>
            </a:r>
            <a:r>
              <a:rPr lang="nl-NL" sz="2000" dirty="0"/>
              <a:t> </a:t>
            </a:r>
            <a:r>
              <a:rPr lang="nl-NL" sz="2000" dirty="0" smtClean="0"/>
              <a:t>heen</a:t>
            </a:r>
          </a:p>
          <a:p>
            <a:pPr>
              <a:lnSpc>
                <a:spcPct val="150000"/>
              </a:lnSpc>
            </a:pPr>
            <a:r>
              <a:rPr lang="nl-NL" sz="2000" b="1" dirty="0" smtClean="0"/>
              <a:t>Investeer in regionale </a:t>
            </a:r>
            <a:br>
              <a:rPr lang="nl-NL" sz="2000" b="1" dirty="0" smtClean="0"/>
            </a:br>
            <a:r>
              <a:rPr lang="nl-NL" sz="2000" b="1" dirty="0" smtClean="0"/>
              <a:t>samenwerkingsverbanden</a:t>
            </a:r>
          </a:p>
          <a:p>
            <a:pPr marL="0" indent="0">
              <a:buNone/>
            </a:pPr>
            <a:endParaRPr lang="nl-NL" sz="2000" dirty="0" smtClean="0"/>
          </a:p>
          <a:p>
            <a:endParaRPr lang="nl-NL" dirty="0"/>
          </a:p>
        </p:txBody>
      </p:sp>
      <p:sp>
        <p:nvSpPr>
          <p:cNvPr id="7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16216" y="6506108"/>
            <a:ext cx="2286039" cy="365125"/>
          </a:xfrm>
        </p:spPr>
        <p:txBody>
          <a:bodyPr/>
          <a:lstStyle/>
          <a:p>
            <a:r>
              <a:rPr lang="nl-NL" dirty="0" smtClean="0"/>
              <a:t>Werken met de Omgevingswet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08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</a:t>
            </a:r>
            <a:r>
              <a:rPr lang="nl-NL" dirty="0" smtClean="0"/>
              <a:t>e Omgevingswet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23528" y="6597352"/>
            <a:ext cx="2602632" cy="365125"/>
          </a:xfrm>
        </p:spPr>
        <p:txBody>
          <a:bodyPr/>
          <a:lstStyle/>
          <a:p>
            <a:r>
              <a:rPr lang="nl-NL" dirty="0">
                <a:solidFill>
                  <a:prstClr val="white"/>
                </a:solidFill>
              </a:rPr>
              <a:t>Basispresentatie Omgevingswet augustus 2018</a:t>
            </a: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30" y="1495434"/>
            <a:ext cx="4680520" cy="4680520"/>
          </a:xfrm>
          <a:prstGeom prst="rect">
            <a:avLst/>
          </a:prstGeom>
        </p:spPr>
      </p:pic>
      <p:sp>
        <p:nvSpPr>
          <p:cNvPr id="7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16216" y="6506108"/>
            <a:ext cx="2286039" cy="365125"/>
          </a:xfrm>
        </p:spPr>
        <p:txBody>
          <a:bodyPr/>
          <a:lstStyle/>
          <a:p>
            <a:r>
              <a:rPr lang="nl-NL" dirty="0" smtClean="0"/>
              <a:t>Werken met de Omgevingswet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52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2" descr="C:\Users\RBastian\AppData\Local\Microsoft\Windows\Temporary Internet Files\Content.Outlook\7LIMOO2U\zes instrumenten  met namen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" y="1484784"/>
            <a:ext cx="8545123" cy="471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Kerninstrumenten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331414" y="6473577"/>
            <a:ext cx="25844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>
                <a:solidFill>
                  <a:prstClr val="white"/>
                </a:solidFill>
              </a:rPr>
              <a:t>Basispresentatie Omgevingswet augustus 2018</a:t>
            </a:r>
          </a:p>
        </p:txBody>
      </p:sp>
      <p:sp>
        <p:nvSpPr>
          <p:cNvPr id="6" name="Tijdelijke aanduiding voor datum 2"/>
          <p:cNvSpPr>
            <a:spLocks noGrp="1"/>
          </p:cNvSpPr>
          <p:nvPr>
            <p:ph type="dt" sz="half" idx="4294967295"/>
          </p:nvPr>
        </p:nvSpPr>
        <p:spPr>
          <a:xfrm>
            <a:off x="6699617" y="6525667"/>
            <a:ext cx="2286039" cy="365125"/>
          </a:xfrm>
          <a:prstGeom prst="rect">
            <a:avLst/>
          </a:prstGeom>
        </p:spPr>
        <p:txBody>
          <a:bodyPr/>
          <a:lstStyle/>
          <a:p>
            <a:r>
              <a:rPr lang="nl-NL" sz="1000" dirty="0" smtClean="0">
                <a:solidFill>
                  <a:schemeClr val="bg1"/>
                </a:solidFill>
              </a:rPr>
              <a:t>Werken met de Omgevingswet</a:t>
            </a:r>
            <a:endParaRPr lang="nl-N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3"/>
          </p:nvPr>
        </p:nvSpPr>
        <p:spPr>
          <a:xfrm>
            <a:off x="331415" y="6525344"/>
            <a:ext cx="2751584" cy="432049"/>
          </a:xfrm>
        </p:spPr>
        <p:txBody>
          <a:bodyPr/>
          <a:lstStyle/>
          <a:p>
            <a:r>
              <a:rPr lang="nl-NL" dirty="0">
                <a:solidFill>
                  <a:prstClr val="white"/>
                </a:solidFill>
              </a:rPr>
              <a:t>Basispresentatie Omgevingswet augustus 2018</a:t>
            </a:r>
          </a:p>
          <a:p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764704"/>
            <a:ext cx="5019020" cy="5574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0850" y="837828"/>
            <a:ext cx="8229600" cy="663123"/>
          </a:xfrm>
        </p:spPr>
        <p:txBody>
          <a:bodyPr/>
          <a:lstStyle/>
          <a:p>
            <a:r>
              <a:rPr lang="nl-NL" dirty="0" smtClean="0"/>
              <a:t>Decentrale regels uitgelicht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581490"/>
            <a:ext cx="1758086" cy="1758086"/>
          </a:xfrm>
          <a:prstGeom prst="rect">
            <a:avLst/>
          </a:prstGeom>
        </p:spPr>
      </p:pic>
      <p:sp>
        <p:nvSpPr>
          <p:cNvPr id="11" name="Tijdelijke aanduiding voor datum 2"/>
          <p:cNvSpPr>
            <a:spLocks noGrp="1"/>
          </p:cNvSpPr>
          <p:nvPr>
            <p:ph type="dt" sz="half" idx="2"/>
          </p:nvPr>
        </p:nvSpPr>
        <p:spPr>
          <a:xfrm>
            <a:off x="6444208" y="6506108"/>
            <a:ext cx="2349624" cy="365125"/>
          </a:xfrm>
        </p:spPr>
        <p:txBody>
          <a:bodyPr/>
          <a:lstStyle/>
          <a:p>
            <a:r>
              <a:rPr lang="nl-NL" dirty="0" smtClean="0"/>
              <a:t>Werken met de Omgevingswet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72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0850" y="837828"/>
            <a:ext cx="8229600" cy="663123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Digitaal stelsel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23528" y="6597352"/>
            <a:ext cx="2386608" cy="365125"/>
          </a:xfrm>
        </p:spPr>
        <p:txBody>
          <a:bodyPr/>
          <a:lstStyle/>
          <a:p>
            <a:r>
              <a:rPr lang="nl-NL" dirty="0">
                <a:solidFill>
                  <a:prstClr val="white"/>
                </a:solidFill>
              </a:rPr>
              <a:t>Basispresentatie Omgevingswet augustus 2018</a:t>
            </a: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901" y="1309309"/>
            <a:ext cx="4680520" cy="4680520"/>
          </a:xfrm>
          <a:prstGeom prst="rect">
            <a:avLst/>
          </a:prstGeom>
        </p:spPr>
      </p:pic>
      <p:sp>
        <p:nvSpPr>
          <p:cNvPr id="8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444208" y="6506108"/>
            <a:ext cx="2358047" cy="365125"/>
          </a:xfrm>
        </p:spPr>
        <p:txBody>
          <a:bodyPr/>
          <a:lstStyle/>
          <a:p>
            <a:r>
              <a:rPr lang="nl-NL" dirty="0" smtClean="0"/>
              <a:t>Werken met de Omgevingswet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27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jdelijke aanduiding voor inhoud 2"/>
          <p:cNvSpPr>
            <a:spLocks noGrp="1"/>
          </p:cNvSpPr>
          <p:nvPr>
            <p:ph sz="half" idx="1"/>
          </p:nvPr>
        </p:nvSpPr>
        <p:spPr bwMode="auto">
          <a:xfrm>
            <a:off x="323528" y="1800000"/>
            <a:ext cx="8352928" cy="427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nl-NL" sz="2000" dirty="0" smtClean="0"/>
              <a:t>DSO wordt </a:t>
            </a:r>
            <a:r>
              <a:rPr lang="nl-NL" sz="2000" dirty="0"/>
              <a:t>het </a:t>
            </a:r>
            <a:r>
              <a:rPr lang="nl-NL" sz="2000" dirty="0" smtClean="0"/>
              <a:t>nieuwe  omgevingsloket </a:t>
            </a:r>
          </a:p>
          <a:p>
            <a:pPr marL="0" indent="0"/>
            <a:r>
              <a:rPr lang="nl-NL" sz="2000" dirty="0" smtClean="0"/>
              <a:t>Initiatiefnemers</a:t>
            </a:r>
            <a:r>
              <a:rPr lang="nl-NL" sz="2000" dirty="0"/>
              <a:t>, overheden en belanghebbenden </a:t>
            </a:r>
            <a:r>
              <a:rPr lang="nl-NL" sz="2000" dirty="0" smtClean="0"/>
              <a:t>kunnen snel zien </a:t>
            </a:r>
            <a:r>
              <a:rPr lang="nl-NL" sz="2000" dirty="0"/>
              <a:t>wat is toegestaan in de fysieke leefomgeving. </a:t>
            </a:r>
            <a:endParaRPr lang="nl-NL" sz="2000" dirty="0" smtClean="0"/>
          </a:p>
          <a:p>
            <a:pPr marL="0" indent="0"/>
            <a:endParaRPr lang="nl-NL" sz="2000" dirty="0"/>
          </a:p>
          <a:p>
            <a:pPr marL="0" indent="0"/>
            <a:r>
              <a:rPr lang="nl-NL" sz="2000" dirty="0" smtClean="0"/>
              <a:t>Op </a:t>
            </a:r>
            <a:r>
              <a:rPr lang="nl-NL" sz="2000" dirty="0"/>
              <a:t>dit moment zijn er nog verschillende digitale loketten: </a:t>
            </a:r>
            <a:endParaRPr lang="nl-N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Omgevingsloket </a:t>
            </a:r>
            <a:r>
              <a:rPr lang="nl-NL" sz="2000" dirty="0"/>
              <a:t>Online (OLO), </a:t>
            </a:r>
            <a:endParaRPr lang="nl-NL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Activiteitenbesluit </a:t>
            </a:r>
            <a:r>
              <a:rPr lang="nl-NL" sz="2000" dirty="0"/>
              <a:t>Internet Module (AIM)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000" dirty="0" smtClean="0"/>
              <a:t>Ruimtelijkeplannen.nl</a:t>
            </a:r>
          </a:p>
        </p:txBody>
      </p:sp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Digitaal stelsel Omgevingswet (DSO)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581128"/>
            <a:ext cx="1823365" cy="1823365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34725" y="6485274"/>
            <a:ext cx="24182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000" dirty="0">
                <a:solidFill>
                  <a:prstClr val="white"/>
                </a:solidFill>
              </a:rPr>
              <a:t>Basispresentatie Omgevingswet augustus 2018</a:t>
            </a:r>
          </a:p>
        </p:txBody>
      </p:sp>
      <p:sp>
        <p:nvSpPr>
          <p:cNvPr id="6" name="Tijdelijke aanduiding voor datum 2"/>
          <p:cNvSpPr>
            <a:spLocks noGrp="1"/>
          </p:cNvSpPr>
          <p:nvPr>
            <p:ph type="dt" sz="half" idx="2"/>
          </p:nvPr>
        </p:nvSpPr>
        <p:spPr>
          <a:xfrm>
            <a:off x="6638029" y="6520327"/>
            <a:ext cx="2349624" cy="365125"/>
          </a:xfrm>
        </p:spPr>
        <p:txBody>
          <a:bodyPr/>
          <a:lstStyle/>
          <a:p>
            <a:r>
              <a:rPr lang="nl-NL" sz="1000" dirty="0" smtClean="0">
                <a:solidFill>
                  <a:schemeClr val="bg1"/>
                </a:solidFill>
              </a:rPr>
              <a:t>Werken met de Omgevingswet</a:t>
            </a:r>
            <a:endParaRPr lang="nl-NL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Diavoorstelling (4:3)</PresentationFormat>
  <Paragraphs>55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Times New Roman</vt:lpstr>
      <vt:lpstr>Verdana</vt:lpstr>
      <vt:lpstr>Wingdings</vt:lpstr>
      <vt:lpstr>ヒラギノ角ゴ Pro W3</vt:lpstr>
      <vt:lpstr>Aangepast ontwerp</vt:lpstr>
      <vt:lpstr>Volgdia</vt:lpstr>
      <vt:lpstr>Gaan werken met de Omgevingswet </vt:lpstr>
      <vt:lpstr>Anders werken </vt:lpstr>
      <vt:lpstr>Veranderopgave</vt:lpstr>
      <vt:lpstr>Aan de slag !</vt:lpstr>
      <vt:lpstr>De Omgevingswet </vt:lpstr>
      <vt:lpstr>Kerninstrumenten</vt:lpstr>
      <vt:lpstr>Decentrale regels uitgelicht</vt:lpstr>
      <vt:lpstr>Digitaal stelsel </vt:lpstr>
      <vt:lpstr>Digitaal stelsel Omgevingswet (DSO)</vt:lpstr>
    </vt:vector>
  </TitlesOfParts>
  <Company>Kriskras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Ewoud ten Hove</dc:creator>
  <cp:lastModifiedBy>Allouchi, Mohamed el</cp:lastModifiedBy>
  <cp:revision>30</cp:revision>
  <dcterms:created xsi:type="dcterms:W3CDTF">2017-01-06T08:36:46Z</dcterms:created>
  <dcterms:modified xsi:type="dcterms:W3CDTF">2019-01-21T12:29:54Z</dcterms:modified>
</cp:coreProperties>
</file>